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63" r:id="rId2"/>
    <p:sldId id="257" r:id="rId3"/>
    <p:sldId id="311" r:id="rId4"/>
    <p:sldId id="264" r:id="rId5"/>
    <p:sldId id="286" r:id="rId6"/>
    <p:sldId id="288" r:id="rId7"/>
    <p:sldId id="314" r:id="rId8"/>
    <p:sldId id="290" r:id="rId9"/>
    <p:sldId id="315" r:id="rId10"/>
    <p:sldId id="291" r:id="rId11"/>
    <p:sldId id="293" r:id="rId12"/>
    <p:sldId id="294" r:id="rId13"/>
    <p:sldId id="289" r:id="rId14"/>
    <p:sldId id="296" r:id="rId15"/>
    <p:sldId id="297" r:id="rId16"/>
    <p:sldId id="298" r:id="rId17"/>
    <p:sldId id="299" r:id="rId18"/>
    <p:sldId id="300" r:id="rId19"/>
    <p:sldId id="301" r:id="rId20"/>
    <p:sldId id="303" r:id="rId21"/>
    <p:sldId id="304" r:id="rId22"/>
    <p:sldId id="307" r:id="rId23"/>
    <p:sldId id="309" r:id="rId24"/>
    <p:sldId id="310" r:id="rId25"/>
    <p:sldId id="30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5"/>
    <p:restoredTop sz="94910"/>
  </p:normalViewPr>
  <p:slideViewPr>
    <p:cSldViewPr snapToGrid="0" snapToObjects="1">
      <p:cViewPr varScale="1">
        <p:scale>
          <a:sx n="179" d="100"/>
          <a:sy n="179" d="100"/>
        </p:scale>
        <p:origin x="400" y="184"/>
      </p:cViewPr>
      <p:guideLst>
        <p:guide orient="horz" pos="2160"/>
        <p:guide pos="3840"/>
      </p:guideLst>
    </p:cSldViewPr>
  </p:slideViewPr>
  <p:notesTextViewPr>
    <p:cViewPr>
      <p:scale>
        <a:sx n="1" d="1"/>
        <a:sy n="1" d="1"/>
      </p:scale>
      <p:origin x="0" y="0"/>
    </p:cViewPr>
  </p:notesTextViewPr>
  <p:sorterViewPr>
    <p:cViewPr>
      <p:scale>
        <a:sx n="181" d="100"/>
        <a:sy n="18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2/23/23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1</a:t>
            </a:fld>
            <a:endParaRPr lang="en-US"/>
          </a:p>
        </p:txBody>
      </p:sp>
    </p:spTree>
    <p:extLst>
      <p:ext uri="{BB962C8B-B14F-4D97-AF65-F5344CB8AC3E}">
        <p14:creationId xmlns:p14="http://schemas.microsoft.com/office/powerpoint/2010/main" val="83500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2</a:t>
            </a:fld>
            <a:endParaRPr lang="en-US"/>
          </a:p>
        </p:txBody>
      </p:sp>
    </p:spTree>
    <p:extLst>
      <p:ext uri="{BB962C8B-B14F-4D97-AF65-F5344CB8AC3E}">
        <p14:creationId xmlns:p14="http://schemas.microsoft.com/office/powerpoint/2010/main" val="54591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5</a:t>
            </a:fld>
            <a:endParaRPr lang="en-US"/>
          </a:p>
        </p:txBody>
      </p:sp>
    </p:spTree>
    <p:extLst>
      <p:ext uri="{BB962C8B-B14F-4D97-AF65-F5344CB8AC3E}">
        <p14:creationId xmlns:p14="http://schemas.microsoft.com/office/powerpoint/2010/main" val="171703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6</a:t>
            </a:fld>
            <a:endParaRPr lang="en-US"/>
          </a:p>
        </p:txBody>
      </p:sp>
    </p:spTree>
    <p:extLst>
      <p:ext uri="{BB962C8B-B14F-4D97-AF65-F5344CB8AC3E}">
        <p14:creationId xmlns:p14="http://schemas.microsoft.com/office/powerpoint/2010/main" val="73599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8</a:t>
            </a:fld>
            <a:endParaRPr lang="en-US"/>
          </a:p>
        </p:txBody>
      </p:sp>
    </p:spTree>
    <p:extLst>
      <p:ext uri="{BB962C8B-B14F-4D97-AF65-F5344CB8AC3E}">
        <p14:creationId xmlns:p14="http://schemas.microsoft.com/office/powerpoint/2010/main" val="2004802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11</a:t>
            </a:fld>
            <a:endParaRPr lang="en-US"/>
          </a:p>
        </p:txBody>
      </p:sp>
    </p:spTree>
    <p:extLst>
      <p:ext uri="{BB962C8B-B14F-4D97-AF65-F5344CB8AC3E}">
        <p14:creationId xmlns:p14="http://schemas.microsoft.com/office/powerpoint/2010/main" val="45181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Redemptions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Redemptions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200" smtClean="0"/>
            </a:lvl1pPr>
          </a:lstStyle>
          <a:p>
            <a:pPr>
              <a:defRPr/>
            </a:pPr>
            <a:r>
              <a:rPr lang="en-US"/>
              <a:t>Redemptions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5C00252E-F219-3A4E-A2D5-45D5E8996C76}"/>
              </a:ext>
            </a:extLst>
          </p:cNvPr>
          <p:cNvSpPr txBox="1"/>
          <p:nvPr userDrawn="1"/>
        </p:nvSpPr>
        <p:spPr>
          <a:xfrm>
            <a:off x="792480" y="661416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24E14-BAC5-CA48-9381-DA8C004CA200}"/>
              </a:ext>
            </a:extLst>
          </p:cNvPr>
          <p:cNvSpPr txBox="1"/>
          <p:nvPr userDrawn="1"/>
        </p:nvSpPr>
        <p:spPr>
          <a:xfrm>
            <a:off x="640080" y="65735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Redemptions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Redemptions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Redemptions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50278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SzPct val="75000"/>
              <a:buFont typeface="Wingdings 2" pitchFamily="18" charset="2"/>
              <a:buChar char=""/>
              <a:defRPr sz="1600"/>
            </a:lvl1pPr>
            <a:lvl2pPr marL="457200" indent="-228600">
              <a:buClr>
                <a:schemeClr val="accent1"/>
              </a:buClr>
              <a:buSzPct val="75000"/>
              <a:buFont typeface="Wingdings" panose="05000000000000000000" pitchFamily="2" charset="2"/>
              <a:buChar char="Ø"/>
              <a:defRPr lang="en-US" sz="1600" kern="1200" dirty="0" smtClean="0">
                <a:solidFill>
                  <a:schemeClr val="tx1"/>
                </a:solidFill>
                <a:latin typeface="+mn-lt"/>
                <a:ea typeface="+mn-ea"/>
                <a:cs typeface="Arial" pitchFamily="34" charset="0"/>
              </a:defRPr>
            </a:lvl2pPr>
            <a:lvl3pPr marL="685800" indent="-228600">
              <a:buClr>
                <a:schemeClr val="accent1"/>
              </a:buClr>
              <a:buSzPct val="75000"/>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100" b="1" smtClean="0">
                <a:solidFill>
                  <a:srgbClr val="898989"/>
                </a:solidFill>
                <a:latin typeface="+mn-lt"/>
                <a:ea typeface="+mn-ea"/>
              </a:defRPr>
            </a:lvl1pPr>
          </a:lstStyle>
          <a:p>
            <a:pPr>
              <a:defRPr/>
            </a:pPr>
            <a:r>
              <a:rPr lang="en-US"/>
              <a:t>Redemptions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_Redemptions_23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7" name="Rectangle 6"/>
          <p:cNvSpPr/>
          <p:nvPr/>
        </p:nvSpPr>
        <p:spPr>
          <a:xfrm>
            <a:off x="3428488" y="281920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endCxn id="7" idx="0"/>
          </p:cNvCxnSpPr>
          <p:nvPr/>
        </p:nvCxnSpPr>
        <p:spPr>
          <a:xfrm flipH="1">
            <a:off x="3949299" y="1821053"/>
            <a:ext cx="2" cy="998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2862630"/>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a:off x="9103699" y="2042013"/>
            <a:ext cx="0"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44179" y="641674"/>
            <a:ext cx="2219262" cy="369332"/>
          </a:xfrm>
          <a:prstGeom prst="rect">
            <a:avLst/>
          </a:prstGeom>
          <a:noFill/>
        </p:spPr>
        <p:txBody>
          <a:bodyPr wrap="none" rtlCol="0">
            <a:spAutoFit/>
          </a:bodyPr>
          <a:lstStyle/>
          <a:p>
            <a:r>
              <a:rPr lang="en-US" b="1" dirty="0"/>
              <a:t>Ordinary Distribution</a:t>
            </a:r>
          </a:p>
        </p:txBody>
      </p:sp>
      <p:cxnSp>
        <p:nvCxnSpPr>
          <p:cNvPr id="16" name="Straight Connector 15"/>
          <p:cNvCxnSpPr/>
          <p:nvPr/>
        </p:nvCxnSpPr>
        <p:spPr>
          <a:xfrm>
            <a:off x="6065197" y="469141"/>
            <a:ext cx="30803" cy="5973346"/>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AutoShape 12"/>
          <p:cNvCxnSpPr>
            <a:cxnSpLocks noChangeShapeType="1"/>
            <a:stCxn id="10" idx="1"/>
            <a:endCxn id="20" idx="2"/>
          </p:cNvCxnSpPr>
          <p:nvPr/>
        </p:nvCxnSpPr>
        <p:spPr bwMode="auto">
          <a:xfrm rot="10800000" flipH="1">
            <a:off x="8582888" y="1597520"/>
            <a:ext cx="36504" cy="1709605"/>
          </a:xfrm>
          <a:prstGeom prst="curvedConnector3">
            <a:avLst>
              <a:gd name="adj1" fmla="val -62623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2"/>
          <p:cNvCxnSpPr>
            <a:cxnSpLocks noChangeShapeType="1"/>
            <a:stCxn id="7" idx="1"/>
            <a:endCxn id="19" idx="2"/>
          </p:cNvCxnSpPr>
          <p:nvPr/>
        </p:nvCxnSpPr>
        <p:spPr bwMode="auto">
          <a:xfrm rot="10800000" flipH="1">
            <a:off x="3428487" y="1487099"/>
            <a:ext cx="78683" cy="1666061"/>
          </a:xfrm>
          <a:prstGeom prst="curvedConnector3">
            <a:avLst>
              <a:gd name="adj1" fmla="val -44900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a:xfrm>
            <a:off x="3507171" y="115314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sp>
        <p:nvSpPr>
          <p:cNvPr id="20" name="Oval 19"/>
          <p:cNvSpPr/>
          <p:nvPr/>
        </p:nvSpPr>
        <p:spPr>
          <a:xfrm>
            <a:off x="8619392" y="1153025"/>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cxnSp>
        <p:nvCxnSpPr>
          <p:cNvPr id="32" name="AutoShape 12"/>
          <p:cNvCxnSpPr>
            <a:cxnSpLocks noChangeShapeType="1"/>
            <a:stCxn id="10" idx="3"/>
            <a:endCxn id="20" idx="6"/>
          </p:cNvCxnSpPr>
          <p:nvPr/>
        </p:nvCxnSpPr>
        <p:spPr bwMode="auto">
          <a:xfrm flipH="1" flipV="1">
            <a:off x="9588006" y="1512038"/>
            <a:ext cx="36504" cy="1880566"/>
          </a:xfrm>
          <a:prstGeom prst="curvedConnector3">
            <a:avLst>
              <a:gd name="adj1" fmla="val -626233"/>
            </a:avLst>
          </a:prstGeom>
          <a:noFill/>
          <a:ln w="9525">
            <a:solidFill>
              <a:schemeClr val="tx1"/>
            </a:solidFill>
            <a:round/>
            <a:headEnd type="stealth" w="lg"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8507873" y="545172"/>
            <a:ext cx="1358962" cy="491581"/>
          </a:xfrm>
          <a:prstGeom prst="rect">
            <a:avLst/>
          </a:prstGeom>
          <a:noFill/>
        </p:spPr>
        <p:txBody>
          <a:bodyPr wrap="none" rtlCol="0">
            <a:spAutoFit/>
          </a:bodyPr>
          <a:lstStyle/>
          <a:p>
            <a:r>
              <a:rPr lang="en-US" b="1" dirty="0"/>
              <a:t>Redemption</a:t>
            </a:r>
          </a:p>
        </p:txBody>
      </p:sp>
      <p:sp>
        <p:nvSpPr>
          <p:cNvPr id="67" name="TextBox 66"/>
          <p:cNvSpPr txBox="1"/>
          <p:nvPr/>
        </p:nvSpPr>
        <p:spPr>
          <a:xfrm>
            <a:off x="1552731" y="1977298"/>
            <a:ext cx="1424877" cy="369332"/>
          </a:xfrm>
          <a:prstGeom prst="rect">
            <a:avLst/>
          </a:prstGeom>
          <a:noFill/>
        </p:spPr>
        <p:txBody>
          <a:bodyPr wrap="none" rtlCol="0">
            <a:spAutoFit/>
          </a:bodyPr>
          <a:lstStyle/>
          <a:p>
            <a:r>
              <a:rPr lang="en-US" dirty="0"/>
              <a:t>$ or Property</a:t>
            </a:r>
          </a:p>
        </p:txBody>
      </p:sp>
      <p:sp>
        <p:nvSpPr>
          <p:cNvPr id="68" name="TextBox 67"/>
          <p:cNvSpPr txBox="1"/>
          <p:nvPr/>
        </p:nvSpPr>
        <p:spPr>
          <a:xfrm>
            <a:off x="6661817" y="2100840"/>
            <a:ext cx="1424877" cy="491581"/>
          </a:xfrm>
          <a:prstGeom prst="rect">
            <a:avLst/>
          </a:prstGeom>
          <a:noFill/>
        </p:spPr>
        <p:txBody>
          <a:bodyPr wrap="none" rtlCol="0">
            <a:spAutoFit/>
          </a:bodyPr>
          <a:lstStyle/>
          <a:p>
            <a:r>
              <a:rPr lang="en-US"/>
              <a:t>$ or Property</a:t>
            </a:r>
          </a:p>
        </p:txBody>
      </p:sp>
      <p:sp>
        <p:nvSpPr>
          <p:cNvPr id="69" name="TextBox 68"/>
          <p:cNvSpPr txBox="1"/>
          <p:nvPr/>
        </p:nvSpPr>
        <p:spPr>
          <a:xfrm>
            <a:off x="10059987" y="2100840"/>
            <a:ext cx="805220" cy="491581"/>
          </a:xfrm>
          <a:prstGeom prst="rect">
            <a:avLst/>
          </a:prstGeom>
          <a:noFill/>
        </p:spPr>
        <p:txBody>
          <a:bodyPr wrap="none" rtlCol="0">
            <a:spAutoFit/>
          </a:bodyPr>
          <a:lstStyle/>
          <a:p>
            <a:r>
              <a:rPr lang="en-US" dirty="0"/>
              <a:t>Shares</a:t>
            </a:r>
          </a:p>
        </p:txBody>
      </p:sp>
      <p:sp>
        <p:nvSpPr>
          <p:cNvPr id="70" name="TextBox 69"/>
          <p:cNvSpPr txBox="1"/>
          <p:nvPr/>
        </p:nvSpPr>
        <p:spPr>
          <a:xfrm>
            <a:off x="1106894" y="4265003"/>
            <a:ext cx="4507425" cy="1600438"/>
          </a:xfrm>
          <a:prstGeom prst="rect">
            <a:avLst/>
          </a:prstGeom>
          <a:noFill/>
          <a:ln>
            <a:solidFill>
              <a:schemeClr val="accent1">
                <a:lumMod val="40000"/>
                <a:lumOff val="60000"/>
              </a:schemeClr>
            </a:solidFill>
          </a:ln>
        </p:spPr>
        <p:txBody>
          <a:bodyPr wrap="square" rtlCol="0">
            <a:spAutoFit/>
          </a:bodyPr>
          <a:lstStyle/>
          <a:p>
            <a:pPr algn="ctr"/>
            <a:r>
              <a:rPr lang="en-US" sz="2000" b="1" u="sng" dirty="0"/>
              <a:t>Tax Treatment</a:t>
            </a:r>
          </a:p>
          <a:p>
            <a:pPr marL="285750" indent="-285750">
              <a:buFont typeface="Arial" charset="0"/>
              <a:buChar char="•"/>
            </a:pPr>
            <a:r>
              <a:rPr lang="en-US" sz="2000" dirty="0"/>
              <a:t>Dividend to the extent of </a:t>
            </a:r>
            <a:r>
              <a:rPr lang="en-US" sz="2000" dirty="0" err="1"/>
              <a:t>E&amp;Ps</a:t>
            </a:r>
            <a:endParaRPr lang="en-US" sz="2000" dirty="0"/>
          </a:p>
          <a:p>
            <a:pPr marL="285750" indent="-285750">
              <a:buFont typeface="Arial" charset="0"/>
              <a:buChar char="•"/>
            </a:pPr>
            <a:r>
              <a:rPr lang="en-US" sz="2000" dirty="0"/>
              <a:t>Recovery of Basis</a:t>
            </a:r>
          </a:p>
          <a:p>
            <a:pPr marL="285750" indent="-285750">
              <a:buFont typeface="Arial" charset="0"/>
              <a:buChar char="•"/>
            </a:pPr>
            <a:r>
              <a:rPr lang="en-US" sz="2000" dirty="0"/>
              <a:t>Capital Gains</a:t>
            </a:r>
          </a:p>
          <a:p>
            <a:endParaRPr lang="en-US" dirty="0"/>
          </a:p>
        </p:txBody>
      </p:sp>
      <p:sp>
        <p:nvSpPr>
          <p:cNvPr id="71" name="TextBox 70"/>
          <p:cNvSpPr txBox="1"/>
          <p:nvPr/>
        </p:nvSpPr>
        <p:spPr>
          <a:xfrm>
            <a:off x="6259700" y="4147314"/>
            <a:ext cx="5130543" cy="2031325"/>
          </a:xfrm>
          <a:prstGeom prst="rect">
            <a:avLst/>
          </a:prstGeom>
          <a:noFill/>
          <a:ln>
            <a:solidFill>
              <a:schemeClr val="accent1">
                <a:lumMod val="40000"/>
                <a:lumOff val="60000"/>
              </a:schemeClr>
            </a:solidFill>
          </a:ln>
        </p:spPr>
        <p:txBody>
          <a:bodyPr wrap="square" rtlCol="0">
            <a:spAutoFit/>
          </a:bodyPr>
          <a:lstStyle/>
          <a:p>
            <a:pPr algn="ctr"/>
            <a:r>
              <a:rPr lang="en-US" b="1" u="sng" dirty="0"/>
              <a:t>Tax Treatment</a:t>
            </a:r>
          </a:p>
          <a:p>
            <a:pPr marL="285750" indent="-285750">
              <a:buFont typeface="Arial" charset="0"/>
              <a:buChar char="•"/>
            </a:pPr>
            <a:r>
              <a:rPr lang="en-US" dirty="0"/>
              <a:t>Dividend or Sale/X depending on whether SH’s interest in the corporation is significantly reduced</a:t>
            </a:r>
          </a:p>
          <a:p>
            <a:pPr marL="285750" indent="-285750">
              <a:buFont typeface="Arial" charset="0"/>
              <a:buChar char="•"/>
            </a:pPr>
            <a:r>
              <a:rPr lang="en-US" dirty="0"/>
              <a:t>Difference less important since tax rates on NCGs and Dividends are identical, </a:t>
            </a:r>
            <a:r>
              <a:rPr lang="en-US" b="1" u="sng" dirty="0"/>
              <a:t>but recovery of basis in S/X</a:t>
            </a:r>
          </a:p>
          <a:p>
            <a:pPr marL="285750" indent="-285750">
              <a:buFont typeface="Arial" charset="0"/>
              <a:buChar char="•"/>
            </a:pPr>
            <a:r>
              <a:rPr lang="en-US" dirty="0"/>
              <a:t>Foreign v. U.S. shareholders</a:t>
            </a:r>
            <a:endParaRPr lang="en-US" sz="2000" dirty="0"/>
          </a:p>
        </p:txBody>
      </p:sp>
      <p:sp>
        <p:nvSpPr>
          <p:cNvPr id="6" name="TextBox 5">
            <a:extLst>
              <a:ext uri="{FF2B5EF4-FFF2-40B4-BE49-F238E27FC236}">
                <a16:creationId xmlns:a16="http://schemas.microsoft.com/office/drawing/2014/main" id="{65054BD3-FF88-8E44-8B76-71075D155672}"/>
              </a:ext>
            </a:extLst>
          </p:cNvPr>
          <p:cNvSpPr txBox="1"/>
          <p:nvPr/>
        </p:nvSpPr>
        <p:spPr>
          <a:xfrm>
            <a:off x="1480930" y="864704"/>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0EDB5E64-7458-8C47-808C-C33F9764ADC7}"/>
              </a:ext>
            </a:extLst>
          </p:cNvPr>
          <p:cNvSpPr txBox="1"/>
          <p:nvPr/>
        </p:nvSpPr>
        <p:spPr>
          <a:xfrm>
            <a:off x="4631635" y="1977887"/>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B475CD9B-FF6F-494D-B2B3-E68384818B00}"/>
              </a:ext>
            </a:extLst>
          </p:cNvPr>
          <p:cNvSpPr txBox="1"/>
          <p:nvPr/>
        </p:nvSpPr>
        <p:spPr>
          <a:xfrm>
            <a:off x="11390243" y="1918252"/>
            <a:ext cx="184731" cy="369332"/>
          </a:xfrm>
          <a:prstGeom prst="rect">
            <a:avLst/>
          </a:prstGeom>
          <a:noFill/>
        </p:spPr>
        <p:txBody>
          <a:bodyPr wrap="none" rtlCol="0">
            <a:spAutoFit/>
          </a:bodyPr>
          <a:lstStyle/>
          <a:p>
            <a:endParaRPr lang="en-US"/>
          </a:p>
        </p:txBody>
      </p:sp>
      <p:sp>
        <p:nvSpPr>
          <p:cNvPr id="13" name="Footer Placeholder 12">
            <a:extLst>
              <a:ext uri="{FF2B5EF4-FFF2-40B4-BE49-F238E27FC236}">
                <a16:creationId xmlns:a16="http://schemas.microsoft.com/office/drawing/2014/main" id="{332E892D-DF8A-154A-9C36-7DCA6230CEDF}"/>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2678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1">
                                            <p:txEl>
                                              <p:pRg st="2" end="2"/>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0" grpId="1" animBg="1"/>
      <p:bldP spid="14" grpId="0"/>
      <p:bldP spid="19" grpId="0" animBg="1"/>
      <p:bldP spid="20" grpId="0" animBg="1"/>
      <p:bldP spid="56" grpId="0"/>
      <p:bldP spid="67" grpId="0"/>
      <p:bldP spid="68" grpId="0"/>
      <p:bldP spid="69" grpId="0"/>
      <p:bldP spid="70" grpId="0" uiExpand="1" build="allAtOnce" animBg="1"/>
      <p:bldP spid="71" grpId="0" uiExpand="1" build="allAtOnce" animBg="1"/>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Section 302(c)(2)(B)(</a:t>
            </a:r>
            <a:r>
              <a:rPr lang="en-US" dirty="0" err="1"/>
              <a:t>i</a:t>
            </a:r>
            <a:r>
              <a:rPr lang="en-US" dirty="0"/>
              <a:t>) and (ii)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46" y="985406"/>
            <a:ext cx="7264400" cy="431800"/>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713" y="1561763"/>
            <a:ext cx="10045700" cy="4175490"/>
          </a:xfrm>
        </p:spPr>
      </p:pic>
      <p:sp>
        <p:nvSpPr>
          <p:cNvPr id="5" name="Footer Placeholder 4">
            <a:extLst>
              <a:ext uri="{FF2B5EF4-FFF2-40B4-BE49-F238E27FC236}">
                <a16:creationId xmlns:a16="http://schemas.microsoft.com/office/drawing/2014/main" id="{3F15A18D-E25F-F340-B653-28FC88C92B94}"/>
              </a:ext>
            </a:extLst>
          </p:cNvPr>
          <p:cNvSpPr>
            <a:spLocks noGrp="1"/>
          </p:cNvSpPr>
          <p:nvPr>
            <p:ph type="ftr" sz="quarter" idx="11"/>
          </p:nvPr>
        </p:nvSpPr>
        <p:spPr/>
        <p:txBody>
          <a:bodyPr/>
          <a:lstStyle/>
          <a:p>
            <a:pPr>
              <a:defRPr/>
            </a:pPr>
            <a:r>
              <a:rPr lang="en-US"/>
              <a:t>Redemptions</a:t>
            </a:r>
            <a:endParaRPr lang="en-US" dirty="0"/>
          </a:p>
        </p:txBody>
      </p:sp>
      <p:sp>
        <p:nvSpPr>
          <p:cNvPr id="2" name="TextBox 1">
            <a:extLst>
              <a:ext uri="{FF2B5EF4-FFF2-40B4-BE49-F238E27FC236}">
                <a16:creationId xmlns:a16="http://schemas.microsoft.com/office/drawing/2014/main" id="{86C2C560-2D39-1145-ADBC-008E7D76D542}"/>
              </a:ext>
            </a:extLst>
          </p:cNvPr>
          <p:cNvSpPr txBox="1"/>
          <p:nvPr/>
        </p:nvSpPr>
        <p:spPr>
          <a:xfrm>
            <a:off x="453957" y="551617"/>
            <a:ext cx="3249095" cy="369332"/>
          </a:xfrm>
          <a:prstGeom prst="rect">
            <a:avLst/>
          </a:prstGeom>
          <a:noFill/>
        </p:spPr>
        <p:txBody>
          <a:bodyPr wrap="none" rtlCol="0">
            <a:spAutoFit/>
          </a:bodyPr>
          <a:lstStyle/>
          <a:p>
            <a:r>
              <a:rPr lang="en-US" dirty="0"/>
              <a:t>In English, what does this mean?</a:t>
            </a:r>
          </a:p>
        </p:txBody>
      </p:sp>
    </p:spTree>
    <p:extLst>
      <p:ext uri="{BB962C8B-B14F-4D97-AF65-F5344CB8AC3E}">
        <p14:creationId xmlns:p14="http://schemas.microsoft.com/office/powerpoint/2010/main" val="147707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77-293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979307" cy="369332"/>
          </a:xfrm>
          <a:prstGeom prst="rect">
            <a:avLst/>
          </a:prstGeom>
          <a:noFill/>
        </p:spPr>
        <p:txBody>
          <a:bodyPr wrap="none" rtlCol="0">
            <a:spAutoFit/>
          </a:bodyPr>
          <a:lstStyle/>
          <a:p>
            <a:r>
              <a:rPr lang="en-US" b="1" u="sng" dirty="0"/>
              <a:t>Gift to B</a:t>
            </a:r>
          </a:p>
        </p:txBody>
      </p:sp>
      <p:sp>
        <p:nvSpPr>
          <p:cNvPr id="56" name="TextBox 55"/>
          <p:cNvSpPr txBox="1"/>
          <p:nvPr/>
        </p:nvSpPr>
        <p:spPr>
          <a:xfrm>
            <a:off x="7810295" y="575461"/>
            <a:ext cx="2773452" cy="369332"/>
          </a:xfrm>
          <a:prstGeom prst="rect">
            <a:avLst/>
          </a:prstGeom>
          <a:noFill/>
        </p:spPr>
        <p:txBody>
          <a:bodyPr wrap="none" rtlCol="0">
            <a:spAutoFit/>
          </a:bodyPr>
          <a:lstStyle/>
          <a:p>
            <a:r>
              <a:rPr lang="en-US" b="1" u="sng" dirty="0"/>
              <a:t>Complete Redemption of A</a:t>
            </a:r>
          </a:p>
        </p:txBody>
      </p:sp>
      <p:sp>
        <p:nvSpPr>
          <p:cNvPr id="71" name="TextBox 70"/>
          <p:cNvSpPr txBox="1"/>
          <p:nvPr/>
        </p:nvSpPr>
        <p:spPr>
          <a:xfrm>
            <a:off x="2025800" y="4070290"/>
            <a:ext cx="8443493" cy="1938992"/>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400" b="1" dirty="0"/>
              <a:t>Does the transaction qualify as a complete redemption under section 302(b)(3)? </a:t>
            </a:r>
          </a:p>
          <a:p>
            <a:pPr marL="342900" indent="-342900">
              <a:buFont typeface="Arial" charset="0"/>
              <a:buChar char="•"/>
            </a:pPr>
            <a:r>
              <a:rPr lang="en-US" sz="2400" b="1" i="1" dirty="0"/>
              <a:t>But see </a:t>
            </a:r>
            <a:r>
              <a:rPr lang="en-US" sz="2400" b="1" dirty="0"/>
              <a:t>§302(c)(2)(A)(</a:t>
            </a:r>
            <a:r>
              <a:rPr lang="en-US" sz="2400" b="1" dirty="0" err="1"/>
              <a:t>i</a:t>
            </a:r>
            <a:r>
              <a:rPr lang="en-US" sz="2400" b="1" dirty="0"/>
              <a:t>)</a:t>
            </a:r>
          </a:p>
          <a:p>
            <a:pPr marL="342900" indent="-342900">
              <a:buFont typeface="Arial" charset="0"/>
              <a:buChar char="•"/>
            </a:pPr>
            <a:r>
              <a:rPr lang="en-US" sz="2400" b="1" i="1" dirty="0"/>
              <a:t>But see </a:t>
            </a:r>
            <a:r>
              <a:rPr lang="en-US" sz="2400" b="1" dirty="0"/>
              <a:t>302(c)(2)(B)(ii)</a:t>
            </a:r>
          </a:p>
          <a:p>
            <a:pPr marL="342900" indent="-342900">
              <a:buFont typeface="Arial" charset="0"/>
              <a:buChar char="•"/>
            </a:pPr>
            <a:r>
              <a:rPr lang="en-US" sz="2400" b="1" i="1" dirty="0"/>
              <a:t>But see </a:t>
            </a:r>
            <a:r>
              <a:rPr lang="en-US" sz="2400" b="1" dirty="0"/>
              <a:t>302(c)(2)(B)(ii) flush language.</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1" name="TextBox 30"/>
          <p:cNvSpPr txBox="1"/>
          <p:nvPr/>
        </p:nvSpPr>
        <p:spPr>
          <a:xfrm>
            <a:off x="634586" y="1964299"/>
            <a:ext cx="1193147" cy="369332"/>
          </a:xfrm>
          <a:prstGeom prst="rect">
            <a:avLst/>
          </a:prstGeom>
          <a:noFill/>
        </p:spPr>
        <p:txBody>
          <a:bodyPr wrap="none" rtlCol="0">
            <a:spAutoFit/>
          </a:bodyPr>
          <a:lstStyle/>
          <a:p>
            <a:r>
              <a:rPr lang="en-US" dirty="0"/>
              <a:t>120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p:txBody>
      </p:sp>
      <p:sp>
        <p:nvSpPr>
          <p:cNvPr id="44" name="TextBox 43"/>
          <p:cNvSpPr txBox="1"/>
          <p:nvPr/>
        </p:nvSpPr>
        <p:spPr>
          <a:xfrm>
            <a:off x="9969900" y="1934839"/>
            <a:ext cx="2038681" cy="923330"/>
          </a:xfrm>
          <a:prstGeom prst="rect">
            <a:avLst/>
          </a:prstGeom>
          <a:noFill/>
        </p:spPr>
        <p:txBody>
          <a:bodyPr wrap="square" rtlCol="0">
            <a:spAutoFit/>
          </a:bodyPr>
          <a:lstStyle/>
          <a:p>
            <a:r>
              <a:rPr lang="en-US" dirty="0"/>
              <a:t>Complete redemption</a:t>
            </a:r>
            <a:br>
              <a:rPr lang="en-US" dirty="0"/>
            </a:br>
            <a:endParaRPr lang="en-US" dirty="0"/>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01664" y="2791664"/>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32" name="Straight Connector 31"/>
          <p:cNvCxnSpPr/>
          <p:nvPr/>
        </p:nvCxnSpPr>
        <p:spPr>
          <a:xfrm flipH="1">
            <a:off x="4622475" y="1915081"/>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82813" y="1247171"/>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5" name="TextBox 34"/>
          <p:cNvSpPr txBox="1"/>
          <p:nvPr/>
        </p:nvSpPr>
        <p:spPr>
          <a:xfrm>
            <a:off x="3238976" y="2072302"/>
            <a:ext cx="1076128" cy="369332"/>
          </a:xfrm>
          <a:prstGeom prst="rect">
            <a:avLst/>
          </a:prstGeom>
          <a:noFill/>
        </p:spPr>
        <p:txBody>
          <a:bodyPr wrap="none" rtlCol="0">
            <a:spAutoFit/>
          </a:bodyPr>
          <a:lstStyle/>
          <a:p>
            <a:r>
              <a:rPr lang="en-US" dirty="0"/>
              <a:t>60 shares</a:t>
            </a:r>
          </a:p>
        </p:txBody>
      </p:sp>
      <p:sp>
        <p:nvSpPr>
          <p:cNvPr id="36" name="Oval 35"/>
          <p:cNvSpPr/>
          <p:nvPr/>
        </p:nvSpPr>
        <p:spPr>
          <a:xfrm>
            <a:off x="6035801" y="1194382"/>
            <a:ext cx="1292866"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a:p>
            <a:pPr algn="ctr"/>
            <a:r>
              <a:rPr lang="en-US" sz="1600" dirty="0">
                <a:solidFill>
                  <a:schemeClr val="tx1"/>
                </a:solidFill>
              </a:rPr>
              <a:t>(A’s son)</a:t>
            </a:r>
          </a:p>
        </p:txBody>
      </p:sp>
      <p:cxnSp>
        <p:nvCxnSpPr>
          <p:cNvPr id="17" name="Straight Arrow Connector 16"/>
          <p:cNvCxnSpPr>
            <a:stCxn id="33" idx="6"/>
            <a:endCxn id="36" idx="2"/>
          </p:cNvCxnSpPr>
          <p:nvPr/>
        </p:nvCxnSpPr>
        <p:spPr>
          <a:xfrm>
            <a:off x="5292998" y="1581126"/>
            <a:ext cx="742803" cy="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52373" y="1956659"/>
            <a:ext cx="1720536" cy="369332"/>
          </a:xfrm>
          <a:prstGeom prst="rect">
            <a:avLst/>
          </a:prstGeom>
          <a:noFill/>
        </p:spPr>
        <p:txBody>
          <a:bodyPr wrap="none" rtlCol="0">
            <a:spAutoFit/>
          </a:bodyPr>
          <a:lstStyle/>
          <a:p>
            <a:r>
              <a:rPr lang="en-US" dirty="0"/>
              <a:t>Gift of 60 shares</a:t>
            </a:r>
          </a:p>
        </p:txBody>
      </p:sp>
      <p:sp>
        <p:nvSpPr>
          <p:cNvPr id="41" name="TextBox 40"/>
          <p:cNvSpPr txBox="1"/>
          <p:nvPr/>
        </p:nvSpPr>
        <p:spPr>
          <a:xfrm>
            <a:off x="7524125" y="1908552"/>
            <a:ext cx="1076128" cy="369332"/>
          </a:xfrm>
          <a:prstGeom prst="rect">
            <a:avLst/>
          </a:prstGeom>
          <a:noFill/>
        </p:spPr>
        <p:txBody>
          <a:bodyPr wrap="none" rtlCol="0">
            <a:spAutoFit/>
          </a:bodyPr>
          <a:lstStyle/>
          <a:p>
            <a:r>
              <a:rPr lang="en-US" dirty="0"/>
              <a:t>60 shares</a:t>
            </a:r>
          </a:p>
        </p:txBody>
      </p:sp>
      <p:sp>
        <p:nvSpPr>
          <p:cNvPr id="42" name="Oval 41"/>
          <p:cNvSpPr/>
          <p:nvPr/>
        </p:nvSpPr>
        <p:spPr>
          <a:xfrm>
            <a:off x="9444899" y="1084596"/>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cxnSp>
        <p:nvCxnSpPr>
          <p:cNvPr id="27" name="Straight Connector 26">
            <a:extLst>
              <a:ext uri="{FF2B5EF4-FFF2-40B4-BE49-F238E27FC236}">
                <a16:creationId xmlns:a16="http://schemas.microsoft.com/office/drawing/2014/main" id="{9B8F0749-B46B-F042-8F4A-3D913D374B70}"/>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30AF80-7E44-7F42-9BFE-4D01D0B63643}"/>
              </a:ext>
            </a:extLst>
          </p:cNvPr>
          <p:cNvCxnSpPr/>
          <p:nvPr/>
        </p:nvCxnSpPr>
        <p:spPr>
          <a:xfrm>
            <a:off x="7520114" y="685800"/>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CDFB36B-F95D-004C-AF1F-298D8CD6F26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037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30" grpId="0" animBg="1"/>
      <p:bldP spid="33" grpId="0" animBg="1"/>
      <p:bldP spid="35" grpId="0"/>
      <p:bldP spid="36" grpId="0" animBg="1"/>
      <p:bldP spid="39" grpId="0"/>
      <p:bldP spid="41" grpId="0"/>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28624" y="3946312"/>
            <a:ext cx="9626461" cy="2181479"/>
          </a:xfrm>
          <a:ln>
            <a:solidFill>
              <a:schemeClr val="accent1">
                <a:shade val="50000"/>
              </a:schemeClr>
            </a:solidFill>
          </a:ln>
        </p:spPr>
        <p:txBody>
          <a:bodyPr/>
          <a:lstStyle/>
          <a:p>
            <a:r>
              <a:rPr lang="en-US" dirty="0"/>
              <a:t>Why did Davis argue that the redemption was not essentially equivalent to a dividend?</a:t>
            </a:r>
          </a:p>
          <a:p>
            <a:r>
              <a:rPr lang="en-US" dirty="0"/>
              <a:t>“To qualify for preferred treatment under [302(b)(1)], a redemption must result in a </a:t>
            </a:r>
            <a:r>
              <a:rPr lang="en-US" b="1" i="1" dirty="0"/>
              <a:t>meaningful reduction </a:t>
            </a:r>
            <a:r>
              <a:rPr lang="en-US" dirty="0"/>
              <a:t>of the shareholder’s proportionate interest in the corporation.”</a:t>
            </a:r>
            <a:endParaRPr lang="en-US" i="1" dirty="0"/>
          </a:p>
        </p:txBody>
      </p:sp>
      <p:sp>
        <p:nvSpPr>
          <p:cNvPr id="3" name="Title 2"/>
          <p:cNvSpPr>
            <a:spLocks noGrp="1"/>
          </p:cNvSpPr>
          <p:nvPr>
            <p:ph type="title"/>
          </p:nvPr>
        </p:nvSpPr>
        <p:spPr/>
        <p:txBody>
          <a:bodyPr/>
          <a:lstStyle/>
          <a:p>
            <a:r>
              <a:rPr lang="en-US" dirty="0"/>
              <a:t>Redemptions: </a:t>
            </a:r>
            <a:r>
              <a:rPr lang="en-US" i="1" dirty="0"/>
              <a:t>US v. Davis, </a:t>
            </a:r>
            <a:r>
              <a:rPr lang="en-US" dirty="0"/>
              <a:t>397 US 301 (1970)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6" name="Rectangle 5"/>
          <p:cNvSpPr/>
          <p:nvPr/>
        </p:nvSpPr>
        <p:spPr>
          <a:xfrm>
            <a:off x="4506803" y="2791663"/>
            <a:ext cx="1699327" cy="9739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X</a:t>
            </a:r>
          </a:p>
        </p:txBody>
      </p:sp>
      <p:sp>
        <p:nvSpPr>
          <p:cNvPr id="8" name="Oval 7"/>
          <p:cNvSpPr/>
          <p:nvPr/>
        </p:nvSpPr>
        <p:spPr>
          <a:xfrm>
            <a:off x="4299873" y="1209323"/>
            <a:ext cx="1310185"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Wife</a:t>
            </a:r>
          </a:p>
        </p:txBody>
      </p:sp>
      <p:sp>
        <p:nvSpPr>
          <p:cNvPr id="9" name="Oval 8"/>
          <p:cNvSpPr/>
          <p:nvPr/>
        </p:nvSpPr>
        <p:spPr>
          <a:xfrm>
            <a:off x="5919404" y="1158704"/>
            <a:ext cx="1292866"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Son</a:t>
            </a:r>
          </a:p>
        </p:txBody>
      </p:sp>
      <p:sp>
        <p:nvSpPr>
          <p:cNvPr id="12" name="Oval 11"/>
          <p:cNvSpPr/>
          <p:nvPr/>
        </p:nvSpPr>
        <p:spPr>
          <a:xfrm>
            <a:off x="2588187" y="1209323"/>
            <a:ext cx="1310185"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Davis</a:t>
            </a:r>
          </a:p>
        </p:txBody>
      </p:sp>
      <p:sp>
        <p:nvSpPr>
          <p:cNvPr id="13" name="Oval 12"/>
          <p:cNvSpPr/>
          <p:nvPr/>
        </p:nvSpPr>
        <p:spPr>
          <a:xfrm>
            <a:off x="7578271" y="1158704"/>
            <a:ext cx="1310185" cy="7691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Daughter</a:t>
            </a:r>
          </a:p>
        </p:txBody>
      </p:sp>
      <p:cxnSp>
        <p:nvCxnSpPr>
          <p:cNvPr id="19" name="Straight Connector 18"/>
          <p:cNvCxnSpPr>
            <a:cxnSpLocks/>
            <a:stCxn id="12" idx="4"/>
            <a:endCxn id="6" idx="0"/>
          </p:cNvCxnSpPr>
          <p:nvPr/>
        </p:nvCxnSpPr>
        <p:spPr>
          <a:xfrm>
            <a:off x="3243280" y="1877233"/>
            <a:ext cx="2113187"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9" idx="4"/>
            <a:endCxn id="6" idx="0"/>
          </p:cNvCxnSpPr>
          <p:nvPr/>
        </p:nvCxnSpPr>
        <p:spPr>
          <a:xfrm flipH="1">
            <a:off x="5356467" y="1877233"/>
            <a:ext cx="1209370"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13" idx="4"/>
            <a:endCxn id="6" idx="0"/>
          </p:cNvCxnSpPr>
          <p:nvPr/>
        </p:nvCxnSpPr>
        <p:spPr>
          <a:xfrm flipH="1">
            <a:off x="5356467" y="1927852"/>
            <a:ext cx="2876897" cy="86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8" idx="4"/>
            <a:endCxn id="6" idx="0"/>
          </p:cNvCxnSpPr>
          <p:nvPr/>
        </p:nvCxnSpPr>
        <p:spPr>
          <a:xfrm>
            <a:off x="4954966" y="1927852"/>
            <a:ext cx="401501" cy="86381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007242" y="1734145"/>
            <a:ext cx="926692" cy="461665"/>
          </a:xfrm>
          <a:prstGeom prst="rect">
            <a:avLst/>
          </a:prstGeom>
          <a:noFill/>
        </p:spPr>
        <p:txBody>
          <a:bodyPr wrap="square" rtlCol="0">
            <a:spAutoFit/>
          </a:bodyPr>
          <a:lstStyle/>
          <a:p>
            <a:r>
              <a:rPr lang="en-US" sz="1200" dirty="0"/>
              <a:t>250 CS</a:t>
            </a:r>
          </a:p>
          <a:p>
            <a:r>
              <a:rPr lang="en-US" sz="1200" dirty="0"/>
              <a:t>1000 </a:t>
            </a:r>
            <a:r>
              <a:rPr lang="en-US" sz="1200" dirty="0" err="1"/>
              <a:t>prd</a:t>
            </a:r>
            <a:endParaRPr lang="en-US" sz="1200" dirty="0"/>
          </a:p>
        </p:txBody>
      </p:sp>
      <p:sp>
        <p:nvSpPr>
          <p:cNvPr id="54" name="TextBox 53"/>
          <p:cNvSpPr txBox="1"/>
          <p:nvPr/>
        </p:nvSpPr>
        <p:spPr>
          <a:xfrm>
            <a:off x="4285167" y="1969150"/>
            <a:ext cx="787996" cy="276999"/>
          </a:xfrm>
          <a:prstGeom prst="rect">
            <a:avLst/>
          </a:prstGeom>
          <a:noFill/>
        </p:spPr>
        <p:txBody>
          <a:bodyPr wrap="square" rtlCol="0">
            <a:spAutoFit/>
          </a:bodyPr>
          <a:lstStyle/>
          <a:p>
            <a:r>
              <a:rPr lang="en-US" sz="1200"/>
              <a:t>250 CS</a:t>
            </a:r>
            <a:endParaRPr lang="en-US" sz="1200" dirty="0"/>
          </a:p>
        </p:txBody>
      </p:sp>
      <p:sp>
        <p:nvSpPr>
          <p:cNvPr id="55" name="TextBox 54"/>
          <p:cNvSpPr txBox="1"/>
          <p:nvPr/>
        </p:nvSpPr>
        <p:spPr>
          <a:xfrm>
            <a:off x="5574574" y="1929800"/>
            <a:ext cx="787996" cy="276999"/>
          </a:xfrm>
          <a:prstGeom prst="rect">
            <a:avLst/>
          </a:prstGeom>
          <a:noFill/>
        </p:spPr>
        <p:txBody>
          <a:bodyPr wrap="square" rtlCol="0">
            <a:spAutoFit/>
          </a:bodyPr>
          <a:lstStyle/>
          <a:p>
            <a:r>
              <a:rPr lang="en-US" sz="1200"/>
              <a:t>250 CS</a:t>
            </a:r>
            <a:endParaRPr lang="en-US" sz="1200" dirty="0"/>
          </a:p>
        </p:txBody>
      </p:sp>
      <p:sp>
        <p:nvSpPr>
          <p:cNvPr id="56" name="TextBox 55"/>
          <p:cNvSpPr txBox="1"/>
          <p:nvPr/>
        </p:nvSpPr>
        <p:spPr>
          <a:xfrm>
            <a:off x="7889794" y="1964978"/>
            <a:ext cx="787996" cy="276999"/>
          </a:xfrm>
          <a:prstGeom prst="rect">
            <a:avLst/>
          </a:prstGeom>
          <a:noFill/>
        </p:spPr>
        <p:txBody>
          <a:bodyPr wrap="square" rtlCol="0">
            <a:spAutoFit/>
          </a:bodyPr>
          <a:lstStyle/>
          <a:p>
            <a:r>
              <a:rPr lang="en-US" sz="1200"/>
              <a:t>250 CS</a:t>
            </a:r>
            <a:endParaRPr lang="en-US" sz="1200" dirty="0"/>
          </a:p>
        </p:txBody>
      </p:sp>
      <p:sp>
        <p:nvSpPr>
          <p:cNvPr id="62" name="TextBox 61"/>
          <p:cNvSpPr txBox="1"/>
          <p:nvPr/>
        </p:nvSpPr>
        <p:spPr>
          <a:xfrm>
            <a:off x="2362156" y="2489223"/>
            <a:ext cx="2042932" cy="276999"/>
          </a:xfrm>
          <a:prstGeom prst="rect">
            <a:avLst/>
          </a:prstGeom>
          <a:noFill/>
          <a:ln>
            <a:solidFill>
              <a:schemeClr val="accent1">
                <a:shade val="95000"/>
                <a:satMod val="105000"/>
              </a:schemeClr>
            </a:solidFill>
          </a:ln>
        </p:spPr>
        <p:txBody>
          <a:bodyPr wrap="none" rtlCol="0">
            <a:spAutoFit/>
          </a:bodyPr>
          <a:lstStyle/>
          <a:p>
            <a:r>
              <a:rPr lang="en-US" sz="1200" b="1" dirty="0"/>
              <a:t>X redeems </a:t>
            </a:r>
            <a:r>
              <a:rPr lang="en-US" sz="1200" b="1" dirty="0" err="1"/>
              <a:t>prd</a:t>
            </a:r>
            <a:r>
              <a:rPr lang="en-US" sz="1200" b="1" dirty="0"/>
              <a:t> shares for 25k</a:t>
            </a:r>
          </a:p>
        </p:txBody>
      </p:sp>
      <p:sp>
        <p:nvSpPr>
          <p:cNvPr id="23" name="Oval 22"/>
          <p:cNvSpPr/>
          <p:nvPr/>
        </p:nvSpPr>
        <p:spPr>
          <a:xfrm>
            <a:off x="1954770" y="246563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73B8E61A-966B-EF41-91F6-117000D2ECD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03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8" grpId="0" animBg="1"/>
      <p:bldP spid="9" grpId="0" animBg="1"/>
      <p:bldP spid="12" grpId="0" animBg="1"/>
      <p:bldP spid="13" grpId="0" animBg="1"/>
      <p:bldP spid="53" grpId="0"/>
      <p:bldP spid="54" grpId="0"/>
      <p:bldP spid="55" grpId="0"/>
      <p:bldP spid="56" grpId="0"/>
      <p:bldP spid="6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76-385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Rectangle 5"/>
          <p:cNvSpPr/>
          <p:nvPr/>
        </p:nvSpPr>
        <p:spPr>
          <a:xfrm>
            <a:off x="2298200"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7" name="Rectangle 6"/>
          <p:cNvSpPr/>
          <p:nvPr/>
        </p:nvSpPr>
        <p:spPr>
          <a:xfrm>
            <a:off x="2298200"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8" name="Straight Connector 7"/>
          <p:cNvCxnSpPr>
            <a:stCxn id="6" idx="2"/>
            <a:endCxn id="7" idx="0"/>
          </p:cNvCxnSpPr>
          <p:nvPr/>
        </p:nvCxnSpPr>
        <p:spPr>
          <a:xfrm>
            <a:off x="2819011" y="1469904"/>
            <a:ext cx="0" cy="667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34966" y="3232346"/>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32" name="Straight Connector 31"/>
          <p:cNvCxnSpPr>
            <a:stCxn id="7" idx="2"/>
            <a:endCxn id="31" idx="0"/>
          </p:cNvCxnSpPr>
          <p:nvPr/>
        </p:nvCxnSpPr>
        <p:spPr>
          <a:xfrm>
            <a:off x="2819011" y="2805060"/>
            <a:ext cx="1336766" cy="42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31" idx="0"/>
          </p:cNvCxnSpPr>
          <p:nvPr/>
        </p:nvCxnSpPr>
        <p:spPr>
          <a:xfrm>
            <a:off x="2819011" y="1469904"/>
            <a:ext cx="1336766" cy="176244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73997" y="3496524"/>
            <a:ext cx="1990177" cy="261610"/>
          </a:xfrm>
          <a:prstGeom prst="rect">
            <a:avLst/>
          </a:prstGeom>
          <a:noFill/>
          <a:ln>
            <a:solidFill>
              <a:schemeClr val="accent1">
                <a:shade val="95000"/>
                <a:satMod val="105000"/>
              </a:schemeClr>
            </a:solidFill>
          </a:ln>
        </p:spPr>
        <p:txBody>
          <a:bodyPr wrap="square" rtlCol="0">
            <a:spAutoFit/>
          </a:bodyPr>
          <a:lstStyle/>
          <a:p>
            <a:r>
              <a:rPr lang="en-US" sz="1100" b="1" dirty="0"/>
              <a:t>Z redeems Corp Y’s shares</a:t>
            </a:r>
          </a:p>
        </p:txBody>
      </p:sp>
      <p:sp>
        <p:nvSpPr>
          <p:cNvPr id="38" name="Oval 37"/>
          <p:cNvSpPr/>
          <p:nvPr/>
        </p:nvSpPr>
        <p:spPr>
          <a:xfrm>
            <a:off x="3236559" y="346208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Rectangle 38"/>
          <p:cNvSpPr/>
          <p:nvPr/>
        </p:nvSpPr>
        <p:spPr>
          <a:xfrm>
            <a:off x="6984779"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40" name="Rectangle 39"/>
          <p:cNvSpPr/>
          <p:nvPr/>
        </p:nvSpPr>
        <p:spPr>
          <a:xfrm>
            <a:off x="7000309" y="202358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41" name="Straight Connector 40"/>
          <p:cNvCxnSpPr/>
          <p:nvPr/>
        </p:nvCxnSpPr>
        <p:spPr>
          <a:xfrm flipH="1">
            <a:off x="7531144" y="1482229"/>
            <a:ext cx="1" cy="529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584353" y="200629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44" name="Straight Connector 43"/>
          <p:cNvCxnSpPr>
            <a:stCxn id="39" idx="2"/>
            <a:endCxn id="42" idx="0"/>
          </p:cNvCxnSpPr>
          <p:nvPr/>
        </p:nvCxnSpPr>
        <p:spPr>
          <a:xfrm>
            <a:off x="7505590" y="1469904"/>
            <a:ext cx="1599574" cy="536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091969" y="709645"/>
            <a:ext cx="4031" cy="3431115"/>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92419" y="2916637"/>
            <a:ext cx="853182" cy="276999"/>
          </a:xfrm>
          <a:prstGeom prst="rect">
            <a:avLst/>
          </a:prstGeom>
          <a:noFill/>
        </p:spPr>
        <p:txBody>
          <a:bodyPr wrap="none" rtlCol="0">
            <a:spAutoFit/>
          </a:bodyPr>
          <a:lstStyle/>
          <a:p>
            <a:r>
              <a:rPr lang="en-US" sz="1200" dirty="0"/>
              <a:t>few shares</a:t>
            </a:r>
          </a:p>
        </p:txBody>
      </p:sp>
      <p:sp>
        <p:nvSpPr>
          <p:cNvPr id="56" name="TextBox 55"/>
          <p:cNvSpPr txBox="1"/>
          <p:nvPr/>
        </p:nvSpPr>
        <p:spPr>
          <a:xfrm>
            <a:off x="3716964" y="2575322"/>
            <a:ext cx="853182" cy="276999"/>
          </a:xfrm>
          <a:prstGeom prst="rect">
            <a:avLst/>
          </a:prstGeom>
          <a:noFill/>
        </p:spPr>
        <p:txBody>
          <a:bodyPr wrap="none" rtlCol="0">
            <a:spAutoFit/>
          </a:bodyPr>
          <a:lstStyle/>
          <a:p>
            <a:r>
              <a:rPr lang="en-US" sz="1200" dirty="0"/>
              <a:t>few shares</a:t>
            </a:r>
          </a:p>
        </p:txBody>
      </p:sp>
      <p:sp>
        <p:nvSpPr>
          <p:cNvPr id="57" name="TextBox 56"/>
          <p:cNvSpPr txBox="1"/>
          <p:nvPr/>
        </p:nvSpPr>
        <p:spPr>
          <a:xfrm>
            <a:off x="8239748" y="1449446"/>
            <a:ext cx="853182" cy="276999"/>
          </a:xfrm>
          <a:prstGeom prst="rect">
            <a:avLst/>
          </a:prstGeom>
          <a:noFill/>
        </p:spPr>
        <p:txBody>
          <a:bodyPr wrap="none" rtlCol="0">
            <a:spAutoFit/>
          </a:bodyPr>
          <a:lstStyle/>
          <a:p>
            <a:r>
              <a:rPr lang="en-US" sz="1200" dirty="0"/>
              <a:t>few shares</a:t>
            </a:r>
          </a:p>
        </p:txBody>
      </p:sp>
      <p:sp>
        <p:nvSpPr>
          <p:cNvPr id="58" name="Content Placeholder 1"/>
          <p:cNvSpPr>
            <a:spLocks noGrp="1"/>
          </p:cNvSpPr>
          <p:nvPr>
            <p:ph idx="1"/>
          </p:nvPr>
        </p:nvSpPr>
        <p:spPr>
          <a:xfrm>
            <a:off x="1356796" y="4601959"/>
            <a:ext cx="10432868" cy="1028387"/>
          </a:xfrm>
          <a:ln>
            <a:solidFill>
              <a:schemeClr val="accent1">
                <a:lumMod val="40000"/>
                <a:lumOff val="60000"/>
              </a:schemeClr>
            </a:solidFill>
          </a:ln>
        </p:spPr>
        <p:txBody>
          <a:bodyPr/>
          <a:lstStyle/>
          <a:p>
            <a:r>
              <a:rPr lang="en-US" sz="2000" dirty="0"/>
              <a:t>Why isn’t the redemption of Corp Y’s shares treated as a complete termination?</a:t>
            </a:r>
          </a:p>
          <a:p>
            <a:pPr lvl="1"/>
            <a:r>
              <a:rPr lang="en-US" sz="1800" dirty="0"/>
              <a:t>See §318(a)(3)(C)</a:t>
            </a:r>
          </a:p>
          <a:p>
            <a:r>
              <a:rPr lang="en-US" sz="2000" dirty="0"/>
              <a:t>What was Corp Y’s ownership interest before and after the redemption? </a:t>
            </a:r>
          </a:p>
        </p:txBody>
      </p:sp>
      <p:sp>
        <p:nvSpPr>
          <p:cNvPr id="59" name="TextBox 58"/>
          <p:cNvSpPr txBox="1"/>
          <p:nvPr/>
        </p:nvSpPr>
        <p:spPr>
          <a:xfrm>
            <a:off x="4799694" y="3335468"/>
            <a:ext cx="1062727" cy="461665"/>
          </a:xfrm>
          <a:prstGeom prst="rect">
            <a:avLst/>
          </a:prstGeom>
          <a:noFill/>
        </p:spPr>
        <p:txBody>
          <a:bodyPr wrap="none" rtlCol="0">
            <a:spAutoFit/>
          </a:bodyPr>
          <a:lstStyle/>
          <a:p>
            <a:r>
              <a:rPr lang="en-US" sz="1200" dirty="0"/>
              <a:t>28mm </a:t>
            </a:r>
            <a:r>
              <a:rPr lang="en-US" sz="1200"/>
              <a:t>shares </a:t>
            </a:r>
          </a:p>
          <a:p>
            <a:r>
              <a:rPr lang="en-US" sz="1200" dirty="0"/>
              <a:t>outstanding</a:t>
            </a:r>
          </a:p>
        </p:txBody>
      </p:sp>
      <p:sp>
        <p:nvSpPr>
          <p:cNvPr id="5" name="Footer Placeholder 4">
            <a:extLst>
              <a:ext uri="{FF2B5EF4-FFF2-40B4-BE49-F238E27FC236}">
                <a16:creationId xmlns:a16="http://schemas.microsoft.com/office/drawing/2014/main" id="{A19929DD-9A00-954B-8635-2A52A249D4B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99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1" grpId="0" animBg="1"/>
      <p:bldP spid="37" grpId="0" animBg="1"/>
      <p:bldP spid="38" grpId="0" animBg="1"/>
      <p:bldP spid="39" grpId="0" animBg="1"/>
      <p:bldP spid="40" grpId="0" animBg="1"/>
      <p:bldP spid="42" grpId="0" animBg="1"/>
      <p:bldP spid="55" grpId="0"/>
      <p:bldP spid="56" grpId="0"/>
      <p:bldP spid="57" grpId="0"/>
      <p:bldP spid="58" grpId="0" build="p" animBg="1"/>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81-289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Oval 5"/>
          <p:cNvSpPr/>
          <p:nvPr/>
        </p:nvSpPr>
        <p:spPr>
          <a:xfrm>
            <a:off x="2194529" y="801662"/>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7" name="Rectangle 6"/>
          <p:cNvSpPr/>
          <p:nvPr/>
        </p:nvSpPr>
        <p:spPr>
          <a:xfrm>
            <a:off x="1409924"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6" idx="4"/>
            <a:endCxn id="7" idx="0"/>
          </p:cNvCxnSpPr>
          <p:nvPr/>
        </p:nvCxnSpPr>
        <p:spPr>
          <a:xfrm flipH="1">
            <a:off x="1930735" y="1469572"/>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1" y="709645"/>
            <a:ext cx="17416" cy="38923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75766" y="823281"/>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26" name="Straight Connector 25"/>
          <p:cNvCxnSpPr>
            <a:stCxn id="25" idx="4"/>
            <a:endCxn id="7" idx="0"/>
          </p:cNvCxnSpPr>
          <p:nvPr/>
        </p:nvCxnSpPr>
        <p:spPr>
          <a:xfrm>
            <a:off x="1196577" y="1491191"/>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49167" y="1608244"/>
            <a:ext cx="604653" cy="276999"/>
          </a:xfrm>
          <a:prstGeom prst="rect">
            <a:avLst/>
          </a:prstGeom>
          <a:noFill/>
        </p:spPr>
        <p:txBody>
          <a:bodyPr wrap="none" rtlCol="0">
            <a:spAutoFit/>
          </a:bodyPr>
          <a:lstStyle/>
          <a:p>
            <a:r>
              <a:rPr lang="en-US" sz="1200" dirty="0"/>
              <a:t>2,000x</a:t>
            </a:r>
          </a:p>
        </p:txBody>
      </p:sp>
      <p:sp>
        <p:nvSpPr>
          <p:cNvPr id="30" name="TextBox 29"/>
          <p:cNvSpPr txBox="1"/>
          <p:nvPr/>
        </p:nvSpPr>
        <p:spPr>
          <a:xfrm>
            <a:off x="2529898" y="2301251"/>
            <a:ext cx="928139" cy="461665"/>
          </a:xfrm>
          <a:prstGeom prst="rect">
            <a:avLst/>
          </a:prstGeom>
          <a:noFill/>
        </p:spPr>
        <p:txBody>
          <a:bodyPr wrap="none" rtlCol="0">
            <a:spAutoFit/>
          </a:bodyPr>
          <a:lstStyle/>
          <a:p>
            <a:r>
              <a:rPr lang="en-US" sz="1200" dirty="0"/>
              <a:t>1,000,000x </a:t>
            </a:r>
          </a:p>
          <a:p>
            <a:r>
              <a:rPr lang="en-US" sz="1200" dirty="0"/>
              <a:t>outstanding</a:t>
            </a:r>
          </a:p>
        </p:txBody>
      </p:sp>
      <p:sp>
        <p:nvSpPr>
          <p:cNvPr id="33" name="TextBox 32"/>
          <p:cNvSpPr txBox="1"/>
          <p:nvPr/>
        </p:nvSpPr>
        <p:spPr>
          <a:xfrm>
            <a:off x="925340" y="331749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X redeems 20,000x shares (2%)</a:t>
            </a:r>
          </a:p>
        </p:txBody>
      </p:sp>
      <p:sp>
        <p:nvSpPr>
          <p:cNvPr id="35" name="Oval 34"/>
          <p:cNvSpPr/>
          <p:nvPr/>
        </p:nvSpPr>
        <p:spPr>
          <a:xfrm>
            <a:off x="8480125" y="11817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36" name="Rectangle 35"/>
          <p:cNvSpPr/>
          <p:nvPr/>
        </p:nvSpPr>
        <p:spPr>
          <a:xfrm>
            <a:off x="7695520" y="25172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43" name="Straight Connector 42"/>
          <p:cNvCxnSpPr>
            <a:stCxn id="46" idx="4"/>
            <a:endCxn id="47" idx="0"/>
          </p:cNvCxnSpPr>
          <p:nvPr/>
        </p:nvCxnSpPr>
        <p:spPr>
          <a:xfrm flipH="1">
            <a:off x="8216331" y="18496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61362" y="12033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46" name="Straight Connector 45"/>
          <p:cNvCxnSpPr>
            <a:endCxn id="47" idx="0"/>
          </p:cNvCxnSpPr>
          <p:nvPr/>
        </p:nvCxnSpPr>
        <p:spPr>
          <a:xfrm>
            <a:off x="7482173" y="18712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934763" y="1988351"/>
            <a:ext cx="1024639" cy="276999"/>
          </a:xfrm>
          <a:prstGeom prst="rect">
            <a:avLst/>
          </a:prstGeom>
          <a:noFill/>
        </p:spPr>
        <p:txBody>
          <a:bodyPr wrap="none" rtlCol="0">
            <a:spAutoFit/>
          </a:bodyPr>
          <a:lstStyle/>
          <a:p>
            <a:r>
              <a:rPr lang="en-US" sz="1200" dirty="0"/>
              <a:t>1,960x</a:t>
            </a:r>
          </a:p>
        </p:txBody>
      </p:sp>
      <p:sp>
        <p:nvSpPr>
          <p:cNvPr id="48" name="TextBox 47"/>
          <p:cNvSpPr txBox="1"/>
          <p:nvPr/>
        </p:nvSpPr>
        <p:spPr>
          <a:xfrm>
            <a:off x="8815494" y="2681358"/>
            <a:ext cx="928139" cy="461665"/>
          </a:xfrm>
          <a:prstGeom prst="rect">
            <a:avLst/>
          </a:prstGeom>
          <a:noFill/>
        </p:spPr>
        <p:txBody>
          <a:bodyPr wrap="none" rtlCol="0">
            <a:spAutoFit/>
          </a:bodyPr>
          <a:lstStyle/>
          <a:p>
            <a:r>
              <a:rPr lang="en-US" sz="1200" dirty="0"/>
              <a:t>980,000x </a:t>
            </a:r>
          </a:p>
          <a:p>
            <a:r>
              <a:rPr lang="en-US" sz="1200" dirty="0"/>
              <a:t>outstanding</a:t>
            </a:r>
          </a:p>
        </p:txBody>
      </p:sp>
      <p:sp>
        <p:nvSpPr>
          <p:cNvPr id="49" name="TextBox 48"/>
          <p:cNvSpPr txBox="1"/>
          <p:nvPr/>
        </p:nvSpPr>
        <p:spPr>
          <a:xfrm>
            <a:off x="3404694" y="158740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A tenders 40x </a:t>
            </a:r>
            <a:r>
              <a:rPr lang="en-US" sz="1400" b="1"/>
              <a:t>shares (2</a:t>
            </a:r>
            <a:r>
              <a:rPr lang="en-US" sz="1400" b="1" dirty="0"/>
              <a:t>%)</a:t>
            </a:r>
          </a:p>
        </p:txBody>
      </p:sp>
      <p:sp>
        <p:nvSpPr>
          <p:cNvPr id="50" name="Content Placeholder 1"/>
          <p:cNvSpPr>
            <a:spLocks noGrp="1"/>
          </p:cNvSpPr>
          <p:nvPr>
            <p:ph idx="1"/>
          </p:nvPr>
        </p:nvSpPr>
        <p:spPr>
          <a:xfrm>
            <a:off x="2529898" y="4904544"/>
            <a:ext cx="7970083" cy="604651"/>
          </a:xfrm>
          <a:ln>
            <a:solidFill>
              <a:schemeClr val="accent1">
                <a:lumMod val="40000"/>
                <a:lumOff val="60000"/>
              </a:schemeClr>
            </a:solidFill>
          </a:ln>
        </p:spPr>
        <p:txBody>
          <a:bodyPr/>
          <a:lstStyle/>
          <a:p>
            <a:r>
              <a:rPr lang="en-US" sz="2000" dirty="0"/>
              <a:t>What was A’s ownership interest in X before and after the redemption? </a:t>
            </a:r>
          </a:p>
        </p:txBody>
      </p:sp>
      <p:sp>
        <p:nvSpPr>
          <p:cNvPr id="51" name="Oval 50"/>
          <p:cNvSpPr/>
          <p:nvPr/>
        </p:nvSpPr>
        <p:spPr>
          <a:xfrm>
            <a:off x="4308622" y="1199561"/>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1944285" y="2918820"/>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37351D54-4056-9D49-AEA1-17993A725544}"/>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3089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29" grpId="0"/>
      <p:bldP spid="30" grpId="0"/>
      <p:bldP spid="33" grpId="0" animBg="1"/>
      <p:bldP spid="35" grpId="0" animBg="1"/>
      <p:bldP spid="36" grpId="0" animBg="1"/>
      <p:bldP spid="45" grpId="0" animBg="1"/>
      <p:bldP spid="47" grpId="0"/>
      <p:bldP spid="48" grpId="0"/>
      <p:bldP spid="49" grpId="0" animBg="1"/>
      <p:bldP spid="50" grpId="0" uiExpand="1" build="p" animBg="1"/>
      <p:bldP spid="51" grpId="0" animBg="1"/>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233363" indent="-222250">
              <a:defRPr/>
            </a:pPr>
            <a:r>
              <a:rPr lang="en-US" sz="2600" dirty="0"/>
              <a:t>Applies to </a:t>
            </a:r>
            <a:r>
              <a:rPr lang="en-US" sz="2600" b="1" dirty="0"/>
              <a:t>noncorporate</a:t>
            </a:r>
            <a:r>
              <a:rPr lang="en-US" sz="2600" dirty="0"/>
              <a:t> shareholder</a:t>
            </a:r>
          </a:p>
          <a:p>
            <a:pPr marL="233363" indent="-222250">
              <a:defRPr/>
            </a:pPr>
            <a:r>
              <a:rPr lang="en-US" sz="2600" dirty="0"/>
              <a:t>Can be non pro-rata</a:t>
            </a:r>
          </a:p>
          <a:p>
            <a:pPr marL="233363" indent="-222250">
              <a:defRPr/>
            </a:pPr>
            <a:r>
              <a:rPr lang="en-US" sz="2600" dirty="0"/>
              <a:t>Partial liquidation of corporation</a:t>
            </a:r>
          </a:p>
          <a:p>
            <a:pPr marL="461963" lvl="1" indent="-222250">
              <a:defRPr/>
            </a:pPr>
            <a:r>
              <a:rPr lang="en-US" dirty="0"/>
              <a:t>Distribution not essentially equivalent to a dividend (</a:t>
            </a:r>
            <a:r>
              <a:rPr lang="en-US" i="1" dirty="0"/>
              <a:t>determined at the corporate level</a:t>
            </a:r>
            <a:r>
              <a:rPr lang="en-US" dirty="0"/>
              <a:t>)</a:t>
            </a:r>
          </a:p>
          <a:p>
            <a:pPr marL="461963" lvl="1" indent="-222250">
              <a:defRPr/>
            </a:pPr>
            <a:r>
              <a:rPr lang="en-US" dirty="0"/>
              <a:t>Pursuant to a plan and occurs w/in the TY the plan is adopted or succeeding TY. §302(e)(1).</a:t>
            </a:r>
          </a:p>
          <a:p>
            <a:pPr marL="233363" indent="-222250">
              <a:defRPr/>
            </a:pPr>
            <a:r>
              <a:rPr lang="en-US" sz="2800" dirty="0"/>
              <a:t>Distribution is attributable to corporation’s ceasing to conduct (or consists of the assets of) </a:t>
            </a:r>
            <a:r>
              <a:rPr lang="en-US" sz="2800" b="1" dirty="0"/>
              <a:t>a </a:t>
            </a:r>
            <a:r>
              <a:rPr lang="en-US" sz="2800" dirty="0"/>
              <a:t>Qualified T/B; and immediately after distribution, distributing corporation is actively engaged in </a:t>
            </a:r>
            <a:r>
              <a:rPr lang="en-US" sz="2800" b="1" dirty="0"/>
              <a:t>a </a:t>
            </a:r>
            <a:r>
              <a:rPr lang="en-US" sz="2800" dirty="0"/>
              <a:t>Qualified T/B</a:t>
            </a:r>
          </a:p>
          <a:p>
            <a:pPr marL="461963" lvl="1" indent="-222250">
              <a:defRPr/>
            </a:pPr>
            <a:r>
              <a:rPr lang="en-US" sz="2400" i="1" dirty="0"/>
              <a:t>Qualified T/B</a:t>
            </a:r>
            <a:r>
              <a:rPr lang="en-US" sz="2400" dirty="0"/>
              <a:t>:  actively conducted throughout 5-year period ending on date of redemption; and not acquired in taxable transaction w/5 previous 5 years.</a:t>
            </a:r>
            <a:r>
              <a:rPr lang="en-US" sz="1800" dirty="0">
                <a:solidFill>
                  <a:srgbClr val="000000"/>
                </a:solidFill>
                <a:ea typeface="ＭＳ Ｐゴシック" pitchFamily="84" charset="-128"/>
              </a:rPr>
              <a:t> </a:t>
            </a:r>
            <a:r>
              <a:rPr lang="en-US" sz="2400" dirty="0"/>
              <a:t>§</a:t>
            </a:r>
            <a:r>
              <a:rPr lang="en-US" sz="2400" dirty="0">
                <a:solidFill>
                  <a:srgbClr val="000000"/>
                </a:solidFill>
                <a:ea typeface="ＭＳ Ｐゴシック" pitchFamily="84" charset="-128"/>
              </a:rPr>
              <a:t>302(e)(3).</a:t>
            </a:r>
          </a:p>
          <a:p>
            <a:pPr marL="173038" lvl="1" indent="-173038">
              <a:buFont typeface="Wingdings 2" pitchFamily="18" charset="2"/>
              <a:buChar char=""/>
              <a:defRPr/>
            </a:pPr>
            <a:r>
              <a:rPr lang="en-US" sz="2800" i="1" dirty="0">
                <a:solidFill>
                  <a:srgbClr val="000000"/>
                </a:solidFill>
              </a:rPr>
              <a:t>Corporate </a:t>
            </a:r>
            <a:r>
              <a:rPr lang="en-US" sz="2800" i="1" dirty="0" err="1">
                <a:solidFill>
                  <a:srgbClr val="000000"/>
                </a:solidFill>
              </a:rPr>
              <a:t>SH</a:t>
            </a:r>
            <a:r>
              <a:rPr lang="en-US" sz="2800" dirty="0">
                <a:solidFill>
                  <a:srgbClr val="000000"/>
                </a:solidFill>
              </a:rPr>
              <a:t>: any amount treated as dividend in a partial liquidation is an extraordinary dividend. </a:t>
            </a:r>
            <a:r>
              <a:rPr lang="en-US" sz="2800" dirty="0"/>
              <a:t>§</a:t>
            </a:r>
            <a:r>
              <a:rPr lang="en-US" sz="2800" dirty="0">
                <a:solidFill>
                  <a:srgbClr val="000000"/>
                </a:solidFill>
                <a:ea typeface="ＭＳ Ｐゴシック" pitchFamily="84" charset="-128"/>
              </a:rPr>
              <a:t>1059(e)(1)(A)(</a:t>
            </a:r>
            <a:r>
              <a:rPr lang="en-US" sz="2800" dirty="0" err="1">
                <a:solidFill>
                  <a:srgbClr val="000000"/>
                </a:solidFill>
                <a:ea typeface="ＭＳ Ｐゴシック" pitchFamily="84" charset="-128"/>
              </a:rPr>
              <a:t>i</a:t>
            </a:r>
            <a:r>
              <a:rPr lang="en-US" sz="2800" dirty="0">
                <a:solidFill>
                  <a:srgbClr val="000000"/>
                </a:solidFill>
                <a:ea typeface="ＭＳ Ｐゴシック" pitchFamily="84" charset="-128"/>
              </a:rPr>
              <a:t>).</a:t>
            </a:r>
          </a:p>
          <a:p>
            <a:pPr marL="173038" lvl="1" indent="-173038">
              <a:buFont typeface="Wingdings 2" pitchFamily="18" charset="2"/>
              <a:buChar char=""/>
              <a:defRPr/>
            </a:pPr>
            <a:r>
              <a:rPr lang="en-US" sz="2800" dirty="0">
                <a:solidFill>
                  <a:srgbClr val="000000"/>
                </a:solidFill>
                <a:ea typeface="ＭＳ Ｐゴシック" pitchFamily="84" charset="-128"/>
              </a:rPr>
              <a:t>For ruling purposes, the distribution must result in at least a 20% reduction in gross revenues, net fair market value of assets, and employees.  Rev. Proc. 2008-3.</a:t>
            </a:r>
            <a:endParaRPr lang="en-US" sz="2800" dirty="0"/>
          </a:p>
          <a:p>
            <a:endParaRPr lang="en-US" dirty="0"/>
          </a:p>
        </p:txBody>
      </p:sp>
      <p:sp>
        <p:nvSpPr>
          <p:cNvPr id="3" name="Title 2"/>
          <p:cNvSpPr>
            <a:spLocks noGrp="1"/>
          </p:cNvSpPr>
          <p:nvPr>
            <p:ph type="title"/>
          </p:nvPr>
        </p:nvSpPr>
        <p:spPr/>
        <p:txBody>
          <a:bodyPr/>
          <a:lstStyle/>
          <a:p>
            <a:r>
              <a:rPr lang="en-US" dirty="0"/>
              <a:t>Redemptions: Partial Liquidations--Section 302(e)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D1383048-090D-AA49-A651-0E2169B958C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1138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60-322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Oval 5"/>
          <p:cNvSpPr/>
          <p:nvPr/>
        </p:nvSpPr>
        <p:spPr>
          <a:xfrm>
            <a:off x="2843599" y="17411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sp>
        <p:nvSpPr>
          <p:cNvPr id="7" name="Rectangle 6"/>
          <p:cNvSpPr/>
          <p:nvPr/>
        </p:nvSpPr>
        <p:spPr>
          <a:xfrm>
            <a:off x="2058994" y="30766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Corp X</a:t>
            </a:r>
          </a:p>
        </p:txBody>
      </p:sp>
      <p:cxnSp>
        <p:nvCxnSpPr>
          <p:cNvPr id="8" name="Straight Connector 7"/>
          <p:cNvCxnSpPr>
            <a:stCxn id="6" idx="4"/>
            <a:endCxn id="7" idx="0"/>
          </p:cNvCxnSpPr>
          <p:nvPr/>
        </p:nvCxnSpPr>
        <p:spPr>
          <a:xfrm flipH="1">
            <a:off x="2579805" y="24090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89881" y="669073"/>
            <a:ext cx="6119" cy="510942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24836" y="17627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cxnSp>
        <p:nvCxnSpPr>
          <p:cNvPr id="26" name="Straight Connector 25"/>
          <p:cNvCxnSpPr>
            <a:stCxn id="25" idx="4"/>
            <a:endCxn id="7" idx="0"/>
          </p:cNvCxnSpPr>
          <p:nvPr/>
        </p:nvCxnSpPr>
        <p:spPr>
          <a:xfrm>
            <a:off x="1845647" y="24306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17070" y="3076657"/>
            <a:ext cx="1236749" cy="830997"/>
          </a:xfrm>
          <a:prstGeom prst="rect">
            <a:avLst/>
          </a:prstGeom>
          <a:noFill/>
        </p:spPr>
        <p:txBody>
          <a:bodyPr wrap="none" rtlCol="0">
            <a:spAutoFit/>
          </a:bodyPr>
          <a:lstStyle/>
          <a:p>
            <a:r>
              <a:rPr lang="en-US" sz="1600" dirty="0"/>
              <a:t>3,800 shares</a:t>
            </a:r>
          </a:p>
          <a:p>
            <a:r>
              <a:rPr lang="en-US" sz="1600" dirty="0"/>
              <a:t>outstanding</a:t>
            </a:r>
          </a:p>
          <a:p>
            <a:endParaRPr lang="en-US" sz="1600" dirty="0"/>
          </a:p>
        </p:txBody>
      </p:sp>
      <p:sp>
        <p:nvSpPr>
          <p:cNvPr id="33" name="TextBox 32"/>
          <p:cNvSpPr txBox="1"/>
          <p:nvPr/>
        </p:nvSpPr>
        <p:spPr>
          <a:xfrm>
            <a:off x="1324837" y="4006899"/>
            <a:ext cx="2707304" cy="369332"/>
          </a:xfrm>
          <a:prstGeom prst="rect">
            <a:avLst/>
          </a:prstGeom>
          <a:noFill/>
          <a:ln>
            <a:solidFill>
              <a:schemeClr val="accent1">
                <a:shade val="95000"/>
                <a:satMod val="105000"/>
              </a:schemeClr>
            </a:solidFill>
          </a:ln>
        </p:spPr>
        <p:txBody>
          <a:bodyPr wrap="square" rtlCol="0">
            <a:spAutoFit/>
          </a:bodyPr>
          <a:lstStyle/>
          <a:p>
            <a:r>
              <a:rPr lang="en-US" dirty="0"/>
              <a:t>Accumulated </a:t>
            </a:r>
            <a:r>
              <a:rPr lang="en-US" dirty="0" err="1"/>
              <a:t>E&amp;Ps</a:t>
            </a:r>
            <a:r>
              <a:rPr lang="en-US" dirty="0"/>
              <a:t>: 1,500X</a:t>
            </a:r>
          </a:p>
        </p:txBody>
      </p:sp>
      <p:sp>
        <p:nvSpPr>
          <p:cNvPr id="2" name="Content Placeholder 1"/>
          <p:cNvSpPr>
            <a:spLocks noGrp="1"/>
          </p:cNvSpPr>
          <p:nvPr>
            <p:ph idx="1"/>
          </p:nvPr>
        </p:nvSpPr>
        <p:spPr>
          <a:xfrm>
            <a:off x="6359795" y="753601"/>
            <a:ext cx="5429869" cy="5477107"/>
          </a:xfrm>
        </p:spPr>
        <p:txBody>
          <a:bodyPr/>
          <a:lstStyle/>
          <a:p>
            <a:r>
              <a:rPr lang="en-US" dirty="0"/>
              <a:t>Leather trade no longer profitable</a:t>
            </a:r>
          </a:p>
          <a:p>
            <a:r>
              <a:rPr lang="en-US" dirty="0"/>
              <a:t>Losses</a:t>
            </a:r>
          </a:p>
          <a:p>
            <a:r>
              <a:rPr lang="en-US" dirty="0"/>
              <a:t>Excess inventory (5,000X)</a:t>
            </a:r>
          </a:p>
          <a:p>
            <a:r>
              <a:rPr lang="en-US" dirty="0"/>
              <a:t>Liquidation of inventory</a:t>
            </a:r>
          </a:p>
          <a:p>
            <a:r>
              <a:rPr lang="en-US" dirty="0"/>
              <a:t>Redeem portion of stock with cash from sale of G bonds and liquidation of inventory</a:t>
            </a:r>
          </a:p>
          <a:p>
            <a:r>
              <a:rPr lang="en-US" i="1" dirty="0"/>
              <a:t>Genuine contraction of the business?</a:t>
            </a:r>
          </a:p>
        </p:txBody>
      </p:sp>
      <p:sp>
        <p:nvSpPr>
          <p:cNvPr id="5" name="Footer Placeholder 4">
            <a:extLst>
              <a:ext uri="{FF2B5EF4-FFF2-40B4-BE49-F238E27FC236}">
                <a16:creationId xmlns:a16="http://schemas.microsoft.com/office/drawing/2014/main" id="{9ACE982D-1D1D-8647-9916-A28F9C887E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4639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Redemption of an amount to pay estate, inheritance, legacy, and succession taxes and the amount of funeral and administration expenses treated as a sale/X.  </a:t>
            </a:r>
          </a:p>
          <a:p>
            <a:r>
              <a:rPr lang="en-US" dirty="0"/>
              <a:t>Applies only if the value of the stock which is included in  determining the value of the decedent’s gross estates exceeds 35% of the value of the gross estate over allowable deductions.</a:t>
            </a:r>
          </a:p>
        </p:txBody>
      </p:sp>
      <p:sp>
        <p:nvSpPr>
          <p:cNvPr id="3" name="Title 2"/>
          <p:cNvSpPr>
            <a:spLocks noGrp="1"/>
          </p:cNvSpPr>
          <p:nvPr>
            <p:ph type="title"/>
          </p:nvPr>
        </p:nvSpPr>
        <p:spPr/>
        <p:txBody>
          <a:bodyPr/>
          <a:lstStyle/>
          <a:p>
            <a:r>
              <a:rPr lang="en-US" dirty="0"/>
              <a:t>Redemptions: Section 303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87F251A7-9E90-E546-927C-73EFAA97845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215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7800" indent="-231775"/>
            <a:r>
              <a:rPr lang="en-US" altLang="en-US" sz="3200" b="1" dirty="0">
                <a:ea typeface="ＭＳ Ｐゴシック" charset="-128"/>
              </a:rPr>
              <a:t>Current Distribution</a:t>
            </a:r>
            <a:r>
              <a:rPr lang="en-US" altLang="en-US" sz="3200" dirty="0">
                <a:ea typeface="ＭＳ Ｐゴシック" charset="-128"/>
              </a:rPr>
              <a:t>:  </a:t>
            </a:r>
          </a:p>
          <a:p>
            <a:pPr marL="406400" lvl="1" indent="-231775"/>
            <a:r>
              <a:rPr lang="en-US" altLang="en-US" sz="2800" dirty="0" err="1">
                <a:ea typeface="ＭＳ Ｐゴシック" charset="-128"/>
              </a:rPr>
              <a:t>E&amp;Ps</a:t>
            </a:r>
            <a:r>
              <a:rPr lang="en-US" altLang="en-US" sz="2800" dirty="0">
                <a:ea typeface="ＭＳ Ｐゴシック" charset="-128"/>
              </a:rPr>
              <a:t> reduced by the amount of money; </a:t>
            </a:r>
          </a:p>
          <a:p>
            <a:pPr marL="406400" lvl="1" indent="-231775"/>
            <a:r>
              <a:rPr lang="en-US" altLang="en-US" sz="2800" dirty="0" err="1">
                <a:ea typeface="ＭＳ Ｐゴシック" charset="-128"/>
              </a:rPr>
              <a:t>E&amp;Ps</a:t>
            </a:r>
            <a:r>
              <a:rPr lang="en-US" altLang="en-US" sz="2800" dirty="0">
                <a:ea typeface="ＭＳ Ｐゴシック" charset="-128"/>
              </a:rPr>
              <a:t> reduced by adjusted basis of property (if greater than </a:t>
            </a:r>
            <a:r>
              <a:rPr lang="en-US" altLang="en-US" sz="2800" dirty="0" err="1">
                <a:ea typeface="ＭＳ Ｐゴシック" charset="-128"/>
              </a:rPr>
              <a:t>FMV</a:t>
            </a:r>
            <a:r>
              <a:rPr lang="en-US" altLang="en-US" sz="2800" dirty="0">
                <a:ea typeface="ＭＳ Ｐゴシック" charset="-128"/>
              </a:rPr>
              <a:t>); or </a:t>
            </a:r>
          </a:p>
          <a:p>
            <a:pPr marL="406400" lvl="1" indent="-231775"/>
            <a:r>
              <a:rPr lang="en-US" altLang="en-US" sz="2800" dirty="0" err="1">
                <a:ea typeface="ＭＳ Ｐゴシック" charset="-128"/>
              </a:rPr>
              <a:t>E&amp;Ps</a:t>
            </a:r>
            <a:r>
              <a:rPr lang="en-US" altLang="en-US" sz="2800" dirty="0">
                <a:ea typeface="ＭＳ Ｐゴシック" charset="-128"/>
              </a:rPr>
              <a:t> reduced by </a:t>
            </a:r>
            <a:r>
              <a:rPr lang="en-US" altLang="en-US" sz="2800" dirty="0" err="1">
                <a:ea typeface="ＭＳ Ｐゴシック" charset="-128"/>
              </a:rPr>
              <a:t>FMV</a:t>
            </a:r>
            <a:r>
              <a:rPr lang="en-US" altLang="en-US" sz="2800" dirty="0">
                <a:ea typeface="ＭＳ Ｐゴシック" charset="-128"/>
              </a:rPr>
              <a:t> of property if greater than AB of property (after first increasing </a:t>
            </a:r>
            <a:r>
              <a:rPr lang="en-US" altLang="en-US" sz="2800" dirty="0" err="1">
                <a:ea typeface="ＭＳ Ｐゴシック" charset="-128"/>
              </a:rPr>
              <a:t>E&amp;Ps</a:t>
            </a:r>
            <a:r>
              <a:rPr lang="en-US" altLang="en-US" sz="2800" dirty="0">
                <a:ea typeface="ＭＳ Ｐゴシック" charset="-128"/>
              </a:rPr>
              <a:t> for gain recognized). </a:t>
            </a:r>
            <a:r>
              <a:rPr lang="en-US" sz="2800" dirty="0"/>
              <a:t>§</a:t>
            </a:r>
            <a:r>
              <a:rPr lang="en-US" altLang="en-US" sz="2800" dirty="0">
                <a:ea typeface="ＭＳ Ｐゴシック" charset="-128"/>
              </a:rPr>
              <a:t>312(a) and (b).</a:t>
            </a:r>
          </a:p>
          <a:p>
            <a:pPr marL="177800" indent="-231775"/>
            <a:endParaRPr lang="en-US" altLang="en-US" sz="3200" dirty="0">
              <a:ea typeface="ＭＳ Ｐゴシック" charset="-128"/>
            </a:endParaRPr>
          </a:p>
          <a:p>
            <a:pPr marL="177800" indent="-231775"/>
            <a:r>
              <a:rPr lang="en-US" altLang="en-US" sz="3200" b="1" dirty="0">
                <a:ea typeface="ＭＳ Ｐゴシック" charset="-128"/>
              </a:rPr>
              <a:t>Sale/Exchange</a:t>
            </a:r>
            <a:r>
              <a:rPr lang="en-US" altLang="en-US" sz="3200" dirty="0">
                <a:ea typeface="ＭＳ Ｐゴシック" charset="-128"/>
              </a:rPr>
              <a:t>:  </a:t>
            </a:r>
          </a:p>
          <a:p>
            <a:pPr marL="406400" lvl="1" indent="-231775"/>
            <a:r>
              <a:rPr lang="en-US" altLang="en-US" sz="2800" dirty="0">
                <a:ea typeface="ＭＳ Ｐゴシック" charset="-128"/>
              </a:rPr>
              <a:t>E&amp;Ps reduced by </a:t>
            </a:r>
            <a:r>
              <a:rPr lang="en-US" altLang="en-US" sz="2800" b="1" i="1" dirty="0">
                <a:ea typeface="ＭＳ Ｐゴシック" charset="-128"/>
              </a:rPr>
              <a:t>ratable share </a:t>
            </a:r>
            <a:r>
              <a:rPr lang="en-US" altLang="en-US" sz="2800" dirty="0">
                <a:ea typeface="ＭＳ Ｐゴシック" charset="-128"/>
              </a:rPr>
              <a:t>of E&amp;Ps attributable to stock redeemed but capped at the actual amount of the distribution.  </a:t>
            </a:r>
            <a:r>
              <a:rPr lang="en-US" sz="2800" dirty="0"/>
              <a:t>§</a:t>
            </a:r>
            <a:r>
              <a:rPr lang="en-US" altLang="en-US" sz="2800" dirty="0">
                <a:ea typeface="ＭＳ Ｐゴシック" charset="-128"/>
              </a:rPr>
              <a:t>312(n)(7).</a:t>
            </a:r>
          </a:p>
          <a:p>
            <a:pPr marL="406400" lvl="1" indent="-231775"/>
            <a:r>
              <a:rPr lang="en-US" altLang="en-US" sz="2800" dirty="0">
                <a:ea typeface="ＭＳ Ｐゴシック" charset="-128"/>
              </a:rPr>
              <a:t>Is there another approach?</a:t>
            </a:r>
          </a:p>
          <a:p>
            <a:pPr marL="177800" indent="-231775"/>
            <a:endParaRPr lang="en-US" altLang="en-US" sz="2800" dirty="0">
              <a:ea typeface="ＭＳ Ｐゴシック" charset="-128"/>
            </a:endParaRPr>
          </a:p>
          <a:p>
            <a:endParaRPr lang="en-US" sz="2800" dirty="0"/>
          </a:p>
        </p:txBody>
      </p:sp>
      <p:sp>
        <p:nvSpPr>
          <p:cNvPr id="3" name="Title 2"/>
          <p:cNvSpPr>
            <a:spLocks noGrp="1"/>
          </p:cNvSpPr>
          <p:nvPr>
            <p:ph type="title"/>
          </p:nvPr>
        </p:nvSpPr>
        <p:spPr/>
        <p:txBody>
          <a:bodyPr/>
          <a:lstStyle/>
          <a:p>
            <a:r>
              <a:rPr lang="en-US" dirty="0"/>
              <a:t>Redemptions: Corporate-Level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EC539B86-0081-094D-A30D-78C78E8669A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6789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a:t>
            </a:r>
            <a:r>
              <a:rPr lang="en-US" i="1" dirty="0" err="1"/>
              <a:t>Zenz</a:t>
            </a:r>
            <a:r>
              <a:rPr lang="en-US" i="1" dirty="0"/>
              <a:t> v. </a:t>
            </a:r>
            <a:r>
              <a:rPr lang="en-US" i="1" dirty="0" err="1"/>
              <a:t>Quinlivan</a:t>
            </a:r>
            <a:r>
              <a:rPr lang="en-US" i="1" dirty="0"/>
              <a:t>, </a:t>
            </a:r>
            <a:r>
              <a:rPr lang="en-US" dirty="0"/>
              <a:t>(6</a:t>
            </a:r>
            <a:r>
              <a:rPr lang="en-US" baseline="30000" dirty="0"/>
              <a:t>th</a:t>
            </a:r>
            <a:r>
              <a:rPr lang="en-US" dirty="0"/>
              <a:t> Cir. 1954)</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Rectangle 5"/>
          <p:cNvSpPr>
            <a:spLocks noChangeArrowheads="1"/>
          </p:cNvSpPr>
          <p:nvPr/>
        </p:nvSpPr>
        <p:spPr bwMode="auto">
          <a:xfrm>
            <a:off x="2547049" y="3938072"/>
            <a:ext cx="1677094" cy="820594"/>
          </a:xfrm>
          <a:prstGeom prst="rect">
            <a:avLst/>
          </a:prstGeom>
          <a:solidFill>
            <a:schemeClr val="accent3">
              <a:lumMod val="25000"/>
              <a:lumOff val="75000"/>
            </a:schemeClr>
          </a:solidFill>
          <a:ln w="12700">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dirty="0"/>
              <a:t>Corp</a:t>
            </a:r>
          </a:p>
        </p:txBody>
      </p:sp>
      <p:sp>
        <p:nvSpPr>
          <p:cNvPr id="7" name="Oval 6"/>
          <p:cNvSpPr>
            <a:spLocks noChangeArrowheads="1"/>
          </p:cNvSpPr>
          <p:nvPr/>
        </p:nvSpPr>
        <p:spPr bwMode="auto">
          <a:xfrm>
            <a:off x="2522343" y="1894313"/>
            <a:ext cx="1701800" cy="73264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a:t>Zenz</a:t>
            </a:r>
            <a:endParaRPr lang="en-US" altLang="en-US" dirty="0"/>
          </a:p>
        </p:txBody>
      </p:sp>
      <p:sp>
        <p:nvSpPr>
          <p:cNvPr id="9" name="Line 8"/>
          <p:cNvSpPr>
            <a:spLocks noChangeShapeType="1"/>
          </p:cNvSpPr>
          <p:nvPr/>
        </p:nvSpPr>
        <p:spPr bwMode="auto">
          <a:xfrm flipV="1">
            <a:off x="4184068" y="2438400"/>
            <a:ext cx="134960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flipH="1">
            <a:off x="4260268" y="2125146"/>
            <a:ext cx="119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flipV="1">
            <a:off x="2884526" y="2727325"/>
            <a:ext cx="0" cy="11835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1"/>
          <p:cNvSpPr txBox="1">
            <a:spLocks noChangeArrowheads="1"/>
          </p:cNvSpPr>
          <p:nvPr/>
        </p:nvSpPr>
        <p:spPr bwMode="auto">
          <a:xfrm>
            <a:off x="4772914" y="1752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 </a:t>
            </a:r>
          </a:p>
        </p:txBody>
      </p:sp>
      <p:sp>
        <p:nvSpPr>
          <p:cNvPr id="13" name="Text Box 13"/>
          <p:cNvSpPr txBox="1">
            <a:spLocks noChangeArrowheads="1"/>
          </p:cNvSpPr>
          <p:nvPr/>
        </p:nvSpPr>
        <p:spPr bwMode="auto">
          <a:xfrm>
            <a:off x="4431602" y="2514600"/>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t>47 Shares</a:t>
            </a:r>
          </a:p>
        </p:txBody>
      </p:sp>
      <p:sp>
        <p:nvSpPr>
          <p:cNvPr id="14" name="Oval 14"/>
          <p:cNvSpPr>
            <a:spLocks noChangeArrowheads="1"/>
          </p:cNvSpPr>
          <p:nvPr/>
        </p:nvSpPr>
        <p:spPr bwMode="auto">
          <a:xfrm>
            <a:off x="5441523" y="1894313"/>
            <a:ext cx="1701800" cy="68518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3rd</a:t>
            </a:r>
          </a:p>
          <a:p>
            <a:pPr algn="ctr"/>
            <a:r>
              <a:rPr lang="en-US" altLang="en-US" sz="2000" b="1" dirty="0"/>
              <a:t>Party</a:t>
            </a:r>
          </a:p>
        </p:txBody>
      </p:sp>
      <p:sp>
        <p:nvSpPr>
          <p:cNvPr id="15" name="Oval 16"/>
          <p:cNvSpPr>
            <a:spLocks noChangeArrowheads="1"/>
          </p:cNvSpPr>
          <p:nvPr/>
        </p:nvSpPr>
        <p:spPr bwMode="auto">
          <a:xfrm>
            <a:off x="4595114" y="11430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a:t>1</a:t>
            </a:r>
            <a:endParaRPr lang="en-US" altLang="en-US"/>
          </a:p>
        </p:txBody>
      </p:sp>
      <p:sp>
        <p:nvSpPr>
          <p:cNvPr id="16" name="Oval 17"/>
          <p:cNvSpPr>
            <a:spLocks noChangeArrowheads="1"/>
          </p:cNvSpPr>
          <p:nvPr/>
        </p:nvSpPr>
        <p:spPr bwMode="auto">
          <a:xfrm>
            <a:off x="200724" y="27432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dirty="0"/>
              <a:t>2</a:t>
            </a:r>
            <a:endParaRPr lang="en-US" altLang="en-US" dirty="0"/>
          </a:p>
        </p:txBody>
      </p:sp>
      <p:sp>
        <p:nvSpPr>
          <p:cNvPr id="17" name="Text Box 18"/>
          <p:cNvSpPr txBox="1">
            <a:spLocks noChangeArrowheads="1"/>
          </p:cNvSpPr>
          <p:nvPr/>
        </p:nvSpPr>
        <p:spPr bwMode="auto">
          <a:xfrm>
            <a:off x="880174" y="2727325"/>
            <a:ext cx="1666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Redemption</a:t>
            </a:r>
          </a:p>
          <a:p>
            <a:pPr algn="ctr"/>
            <a:r>
              <a:rPr lang="en-US" altLang="en-US" sz="2000" b="1" dirty="0"/>
              <a:t>of 61 shares</a:t>
            </a:r>
          </a:p>
        </p:txBody>
      </p:sp>
      <p:cxnSp>
        <p:nvCxnSpPr>
          <p:cNvPr id="19" name="Straight Connector 18"/>
          <p:cNvCxnSpPr>
            <a:stCxn id="7" idx="4"/>
            <a:endCxn id="6" idx="0"/>
          </p:cNvCxnSpPr>
          <p:nvPr/>
        </p:nvCxnSpPr>
        <p:spPr>
          <a:xfrm>
            <a:off x="3373243" y="2626961"/>
            <a:ext cx="12353" cy="131111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26400" y="1894313"/>
            <a:ext cx="3548472" cy="461665"/>
          </a:xfrm>
          <a:prstGeom prst="rect">
            <a:avLst/>
          </a:prstGeom>
          <a:noFill/>
        </p:spPr>
        <p:txBody>
          <a:bodyPr wrap="none" rtlCol="0">
            <a:spAutoFit/>
          </a:bodyPr>
          <a:lstStyle/>
          <a:p>
            <a:pPr marL="285750" indent="-285750">
              <a:buFont typeface="Arial" charset="0"/>
              <a:buChar char="•"/>
            </a:pPr>
            <a:r>
              <a:rPr lang="en-US" sz="2400" b="1" dirty="0"/>
              <a:t>What did the IRS argue?</a:t>
            </a:r>
          </a:p>
        </p:txBody>
      </p:sp>
      <p:sp>
        <p:nvSpPr>
          <p:cNvPr id="5" name="Footer Placeholder 4">
            <a:extLst>
              <a:ext uri="{FF2B5EF4-FFF2-40B4-BE49-F238E27FC236}">
                <a16:creationId xmlns:a16="http://schemas.microsoft.com/office/drawing/2014/main" id="{8BBF7935-23EB-E246-9EC4-73E45366CA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703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p:bldP spid="13" grpId="0"/>
      <p:bldP spid="14" grpId="0" animBg="1"/>
      <p:bldP spid="15" grpId="0" animBg="1"/>
      <p:bldP spid="16" grpId="0" animBg="1"/>
      <p:bldP spid="17"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Redemptions treated as S/X:</a:t>
            </a:r>
          </a:p>
          <a:p>
            <a:pPr lvl="1"/>
            <a:r>
              <a:rPr lang="en-US" sz="2800" b="1" dirty="0"/>
              <a:t>Not essentially equivalent to a dividend (§302(b)(1))—hazy </a:t>
            </a:r>
          </a:p>
          <a:p>
            <a:pPr lvl="1"/>
            <a:r>
              <a:rPr lang="en-US" sz="2800" b="1" dirty="0"/>
              <a:t>Substantially disproportionate (§302(b)(2))—bright line</a:t>
            </a:r>
          </a:p>
          <a:p>
            <a:pPr lvl="1"/>
            <a:r>
              <a:rPr lang="en-US" sz="2800" b="1" dirty="0"/>
              <a:t>Termination of SH’s interest (§302(b)(3))—bright line &amp; hazy</a:t>
            </a:r>
          </a:p>
          <a:p>
            <a:pPr lvl="1"/>
            <a:r>
              <a:rPr lang="en-US" sz="2800" dirty="0"/>
              <a:t>Redemption from noncorporate SH in partial liquidation (§302(b)(4))</a:t>
            </a:r>
          </a:p>
          <a:p>
            <a:pPr lvl="1"/>
            <a:r>
              <a:rPr lang="en-US" sz="2800" dirty="0"/>
              <a:t>Redemptions to pay estate taxes (§303)</a:t>
            </a:r>
          </a:p>
          <a:p>
            <a:pPr marL="228600" lvl="1" indent="0">
              <a:buNone/>
            </a:pPr>
            <a:endParaRPr lang="en-US" sz="2800" dirty="0"/>
          </a:p>
        </p:txBody>
      </p:sp>
      <p:sp>
        <p:nvSpPr>
          <p:cNvPr id="3" name="Title 2"/>
          <p:cNvSpPr>
            <a:spLocks noGrp="1"/>
          </p:cNvSpPr>
          <p:nvPr>
            <p:ph type="title"/>
          </p:nvPr>
        </p:nvSpPr>
        <p:spPr/>
        <p:txBody>
          <a:bodyPr/>
          <a:lstStyle/>
          <a:p>
            <a:r>
              <a:rPr lang="en-US" dirty="0"/>
              <a:t>Redemptions: Shareholder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E86107A8-C09B-2345-A9CE-6A0079C5CFB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98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Rev. Rul. 75-447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Rectangle 7"/>
          <p:cNvSpPr>
            <a:spLocks noChangeArrowheads="1"/>
          </p:cNvSpPr>
          <p:nvPr/>
        </p:nvSpPr>
        <p:spPr bwMode="auto">
          <a:xfrm>
            <a:off x="1512731" y="1774953"/>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7" name="Oval 9"/>
          <p:cNvSpPr>
            <a:spLocks noChangeArrowheads="1"/>
          </p:cNvSpPr>
          <p:nvPr/>
        </p:nvSpPr>
        <p:spPr bwMode="auto">
          <a:xfrm>
            <a:off x="685800" y="700017"/>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A</a:t>
            </a:r>
          </a:p>
        </p:txBody>
      </p:sp>
      <p:sp>
        <p:nvSpPr>
          <p:cNvPr id="9" name="Oval 19"/>
          <p:cNvSpPr>
            <a:spLocks noChangeArrowheads="1"/>
          </p:cNvSpPr>
          <p:nvPr/>
        </p:nvSpPr>
        <p:spPr bwMode="auto">
          <a:xfrm>
            <a:off x="2193073" y="658190"/>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11" name="TextBox 26"/>
          <p:cNvSpPr txBox="1">
            <a:spLocks noChangeArrowheads="1"/>
          </p:cNvSpPr>
          <p:nvPr/>
        </p:nvSpPr>
        <p:spPr bwMode="auto">
          <a:xfrm>
            <a:off x="736610" y="2866810"/>
            <a:ext cx="2577061" cy="584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600" dirty="0"/>
              <a:t>A and B each </a:t>
            </a:r>
          </a:p>
          <a:p>
            <a:pPr algn="ctr"/>
            <a:r>
              <a:rPr lang="en-US" altLang="en-US" sz="1600" dirty="0"/>
              <a:t>owns 50 shares of X </a:t>
            </a:r>
          </a:p>
        </p:txBody>
      </p:sp>
      <p:cxnSp>
        <p:nvCxnSpPr>
          <p:cNvPr id="13" name="Straight Connector 12"/>
          <p:cNvCxnSpPr>
            <a:stCxn id="9" idx="4"/>
            <a:endCxn id="6" idx="0"/>
          </p:cNvCxnSpPr>
          <p:nvPr/>
        </p:nvCxnSpPr>
        <p:spPr>
          <a:xfrm flipH="1">
            <a:off x="1969931" y="1191590"/>
            <a:ext cx="756542" cy="583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6" idx="0"/>
          </p:cNvCxnSpPr>
          <p:nvPr/>
        </p:nvCxnSpPr>
        <p:spPr>
          <a:xfrm>
            <a:off x="1219200" y="1233417"/>
            <a:ext cx="750731" cy="54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9"/>
          <p:cNvCxnSpPr>
            <a:cxnSpLocks noChangeShapeType="1"/>
          </p:cNvCxnSpPr>
          <p:nvPr/>
        </p:nvCxnSpPr>
        <p:spPr bwMode="auto">
          <a:xfrm>
            <a:off x="4043209" y="780588"/>
            <a:ext cx="51417" cy="309037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4" name="Rectangle 7"/>
          <p:cNvSpPr>
            <a:spLocks noChangeArrowheads="1"/>
          </p:cNvSpPr>
          <p:nvPr/>
        </p:nvSpPr>
        <p:spPr bwMode="auto">
          <a:xfrm>
            <a:off x="5681197" y="1537799"/>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X </a:t>
            </a:r>
            <a:endParaRPr lang="en-US" altLang="en-US"/>
          </a:p>
        </p:txBody>
      </p:sp>
      <p:sp>
        <p:nvSpPr>
          <p:cNvPr id="25" name="Oval 9"/>
          <p:cNvSpPr>
            <a:spLocks noChangeArrowheads="1"/>
          </p:cNvSpPr>
          <p:nvPr/>
        </p:nvSpPr>
        <p:spPr bwMode="auto">
          <a:xfrm>
            <a:off x="4995398" y="64296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6" name="Oval 19"/>
          <p:cNvSpPr>
            <a:spLocks noChangeArrowheads="1"/>
          </p:cNvSpPr>
          <p:nvPr/>
        </p:nvSpPr>
        <p:spPr bwMode="auto">
          <a:xfrm>
            <a:off x="5899365" y="609949"/>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7" name="Straight Connector 26"/>
          <p:cNvCxnSpPr>
            <a:stCxn id="26" idx="4"/>
            <a:endCxn id="24" idx="0"/>
          </p:cNvCxnSpPr>
          <p:nvPr/>
        </p:nvCxnSpPr>
        <p:spPr>
          <a:xfrm flipH="1">
            <a:off x="6138397" y="965829"/>
            <a:ext cx="1" cy="57197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19"/>
          <p:cNvSpPr>
            <a:spLocks noChangeArrowheads="1"/>
          </p:cNvSpPr>
          <p:nvPr/>
        </p:nvSpPr>
        <p:spPr bwMode="auto">
          <a:xfrm>
            <a:off x="6682701" y="63038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66" name="Straight Connector 265"/>
          <p:cNvCxnSpPr>
            <a:stCxn id="25" idx="4"/>
            <a:endCxn id="24" idx="0"/>
          </p:cNvCxnSpPr>
          <p:nvPr/>
        </p:nvCxnSpPr>
        <p:spPr>
          <a:xfrm>
            <a:off x="5234431" y="998844"/>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1" idx="4"/>
            <a:endCxn id="24" idx="0"/>
          </p:cNvCxnSpPr>
          <p:nvPr/>
        </p:nvCxnSpPr>
        <p:spPr>
          <a:xfrm flipH="1">
            <a:off x="6138397" y="986264"/>
            <a:ext cx="783337" cy="55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9"/>
          <p:cNvCxnSpPr>
            <a:cxnSpLocks noChangeShapeType="1"/>
          </p:cNvCxnSpPr>
          <p:nvPr/>
        </p:nvCxnSpPr>
        <p:spPr bwMode="auto">
          <a:xfrm>
            <a:off x="8422432" y="780588"/>
            <a:ext cx="29856" cy="3289019"/>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73" name="TextBox 26"/>
          <p:cNvSpPr txBox="1">
            <a:spLocks noChangeArrowheads="1"/>
          </p:cNvSpPr>
          <p:nvPr/>
        </p:nvSpPr>
        <p:spPr bwMode="auto">
          <a:xfrm>
            <a:off x="4735002" y="2617295"/>
            <a:ext cx="3284855"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1</a:t>
            </a:r>
          </a:p>
          <a:p>
            <a:r>
              <a:rPr lang="en-US" altLang="en-US" sz="1400" dirty="0"/>
              <a:t>A and B cause X to:</a:t>
            </a:r>
          </a:p>
          <a:p>
            <a:pPr marL="342900" indent="-342900">
              <a:buFont typeface="+mj-lt"/>
              <a:buAutoNum type="arabicPeriod"/>
            </a:pPr>
            <a:r>
              <a:rPr lang="en-US" altLang="en-US" sz="1400" dirty="0"/>
              <a:t>Issue 25 shares to C, and </a:t>
            </a:r>
          </a:p>
          <a:p>
            <a:pPr marL="342900" indent="-342900">
              <a:buFont typeface="+mj-lt"/>
              <a:buAutoNum type="arabicPeriod"/>
            </a:pPr>
            <a:r>
              <a:rPr lang="en-US" altLang="en-US" sz="1400" dirty="0"/>
              <a:t>Redeem 25 shares of stock from each of them  </a:t>
            </a:r>
          </a:p>
        </p:txBody>
      </p:sp>
      <p:sp>
        <p:nvSpPr>
          <p:cNvPr id="274" name="Line 10"/>
          <p:cNvSpPr>
            <a:spLocks noChangeShapeType="1"/>
          </p:cNvSpPr>
          <p:nvPr/>
        </p:nvSpPr>
        <p:spPr bwMode="auto">
          <a:xfrm flipV="1">
            <a:off x="6671938" y="1093961"/>
            <a:ext cx="58425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 name="Line 10"/>
          <p:cNvSpPr>
            <a:spLocks noChangeShapeType="1"/>
          </p:cNvSpPr>
          <p:nvPr/>
        </p:nvSpPr>
        <p:spPr bwMode="auto">
          <a:xfrm>
            <a:off x="4899971" y="1093960"/>
            <a:ext cx="70488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 name="Line 10"/>
          <p:cNvSpPr>
            <a:spLocks noChangeShapeType="1"/>
          </p:cNvSpPr>
          <p:nvPr/>
        </p:nvSpPr>
        <p:spPr bwMode="auto">
          <a:xfrm flipH="1">
            <a:off x="6039677" y="998844"/>
            <a:ext cx="0" cy="410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 name="Rectangle 7"/>
          <p:cNvSpPr>
            <a:spLocks noChangeArrowheads="1"/>
          </p:cNvSpPr>
          <p:nvPr/>
        </p:nvSpPr>
        <p:spPr bwMode="auto">
          <a:xfrm>
            <a:off x="9846692" y="2313908"/>
            <a:ext cx="818028" cy="513267"/>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283" name="Oval 9"/>
          <p:cNvSpPr>
            <a:spLocks noChangeArrowheads="1"/>
          </p:cNvSpPr>
          <p:nvPr/>
        </p:nvSpPr>
        <p:spPr bwMode="auto">
          <a:xfrm>
            <a:off x="9064521" y="141907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84" name="Oval 19"/>
          <p:cNvSpPr>
            <a:spLocks noChangeArrowheads="1"/>
          </p:cNvSpPr>
          <p:nvPr/>
        </p:nvSpPr>
        <p:spPr bwMode="auto">
          <a:xfrm>
            <a:off x="9968488" y="1386058"/>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85" name="Straight Connector 284"/>
          <p:cNvCxnSpPr/>
          <p:nvPr/>
        </p:nvCxnSpPr>
        <p:spPr>
          <a:xfrm flipH="1">
            <a:off x="10207519" y="1741938"/>
            <a:ext cx="3" cy="459185"/>
          </a:xfrm>
          <a:prstGeom prst="line">
            <a:avLst/>
          </a:prstGeom>
        </p:spPr>
        <p:style>
          <a:lnRef idx="1">
            <a:schemeClr val="accent1"/>
          </a:lnRef>
          <a:fillRef idx="0">
            <a:schemeClr val="accent1"/>
          </a:fillRef>
          <a:effectRef idx="0">
            <a:schemeClr val="accent1"/>
          </a:effectRef>
          <a:fontRef idx="minor">
            <a:schemeClr val="tx1"/>
          </a:fontRef>
        </p:style>
      </p:cxnSp>
      <p:sp>
        <p:nvSpPr>
          <p:cNvPr id="286" name="Oval 19"/>
          <p:cNvSpPr>
            <a:spLocks noChangeArrowheads="1"/>
          </p:cNvSpPr>
          <p:nvPr/>
        </p:nvSpPr>
        <p:spPr bwMode="auto">
          <a:xfrm>
            <a:off x="10751824" y="140649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87" name="Straight Connector 286"/>
          <p:cNvCxnSpPr/>
          <p:nvPr/>
        </p:nvCxnSpPr>
        <p:spPr>
          <a:xfrm>
            <a:off x="9303554" y="1774953"/>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10207521" y="1762373"/>
            <a:ext cx="783337" cy="55153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TextBox 26"/>
          <p:cNvSpPr txBox="1">
            <a:spLocks noChangeArrowheads="1"/>
          </p:cNvSpPr>
          <p:nvPr/>
        </p:nvSpPr>
        <p:spPr bwMode="auto">
          <a:xfrm>
            <a:off x="8935003" y="2900056"/>
            <a:ext cx="2577061"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2</a:t>
            </a:r>
          </a:p>
          <a:p>
            <a:pPr marL="342900" indent="-342900">
              <a:buFont typeface="+mj-lt"/>
              <a:buAutoNum type="arabicPeriod"/>
            </a:pPr>
            <a:r>
              <a:rPr lang="en-US" altLang="en-US" sz="1400" dirty="0"/>
              <a:t>A and B each sells 15 of X to C, and </a:t>
            </a:r>
          </a:p>
          <a:p>
            <a:pPr marL="342900" indent="-342900">
              <a:buFont typeface="+mj-lt"/>
              <a:buAutoNum type="arabicPeriod"/>
            </a:pPr>
            <a:r>
              <a:rPr lang="en-US" altLang="en-US" sz="1400" dirty="0"/>
              <a:t>X redeems 5 shares from both A and B</a:t>
            </a:r>
          </a:p>
        </p:txBody>
      </p:sp>
      <p:sp>
        <p:nvSpPr>
          <p:cNvPr id="291" name="Line 10"/>
          <p:cNvSpPr>
            <a:spLocks noChangeShapeType="1"/>
          </p:cNvSpPr>
          <p:nvPr/>
        </p:nvSpPr>
        <p:spPr bwMode="auto">
          <a:xfrm>
            <a:off x="8969094" y="1870070"/>
            <a:ext cx="704885" cy="36450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 name="Line 10"/>
          <p:cNvSpPr>
            <a:spLocks noChangeShapeType="1"/>
          </p:cNvSpPr>
          <p:nvPr/>
        </p:nvSpPr>
        <p:spPr bwMode="auto">
          <a:xfrm flipH="1">
            <a:off x="10108800" y="1774953"/>
            <a:ext cx="0" cy="32981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 name="Oval 16"/>
          <p:cNvSpPr>
            <a:spLocks noChangeArrowheads="1"/>
          </p:cNvSpPr>
          <p:nvPr/>
        </p:nvSpPr>
        <p:spPr bwMode="auto">
          <a:xfrm>
            <a:off x="9519043" y="583915"/>
            <a:ext cx="430055" cy="22312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4" name="Line 10"/>
          <p:cNvSpPr>
            <a:spLocks noChangeShapeType="1"/>
          </p:cNvSpPr>
          <p:nvPr/>
        </p:nvSpPr>
        <p:spPr bwMode="auto">
          <a:xfrm>
            <a:off x="9215120" y="1035281"/>
            <a:ext cx="1656080" cy="2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 name="Line 10"/>
          <p:cNvSpPr>
            <a:spLocks noChangeShapeType="1"/>
          </p:cNvSpPr>
          <p:nvPr/>
        </p:nvSpPr>
        <p:spPr bwMode="auto">
          <a:xfrm flipV="1">
            <a:off x="10207520" y="1208723"/>
            <a:ext cx="663680"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 name="Oval 16"/>
          <p:cNvSpPr>
            <a:spLocks noChangeArrowheads="1"/>
          </p:cNvSpPr>
          <p:nvPr/>
        </p:nvSpPr>
        <p:spPr bwMode="auto">
          <a:xfrm>
            <a:off x="5471387" y="928973"/>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297" name="Oval 16"/>
          <p:cNvSpPr>
            <a:spLocks noChangeArrowheads="1"/>
          </p:cNvSpPr>
          <p:nvPr/>
        </p:nvSpPr>
        <p:spPr bwMode="auto">
          <a:xfrm>
            <a:off x="6905416" y="1342144"/>
            <a:ext cx="430055" cy="277923"/>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8" name="Rectangle 297"/>
          <p:cNvSpPr/>
          <p:nvPr/>
        </p:nvSpPr>
        <p:spPr>
          <a:xfrm>
            <a:off x="512064" y="4234703"/>
            <a:ext cx="11277600" cy="2031325"/>
          </a:xfrm>
          <a:prstGeom prst="rect">
            <a:avLst/>
          </a:prstGeom>
          <a:ln>
            <a:solidFill>
              <a:srgbClr val="C0C0C0"/>
            </a:solidFill>
          </a:ln>
        </p:spPr>
        <p:txBody>
          <a:bodyPr wrap="square">
            <a:spAutoFit/>
          </a:bodyPr>
          <a:lstStyle/>
          <a:p>
            <a:pPr fontAlgn="base"/>
            <a:r>
              <a:rPr lang="en-US" i="1" dirty="0">
                <a:solidFill>
                  <a:srgbClr val="373739"/>
                </a:solidFill>
              </a:rPr>
              <a:t>Since the </a:t>
            </a:r>
            <a:r>
              <a:rPr lang="en-US" i="1" dirty="0" err="1">
                <a:solidFill>
                  <a:srgbClr val="373739"/>
                </a:solidFill>
              </a:rPr>
              <a:t>Zenz</a:t>
            </a:r>
            <a:r>
              <a:rPr lang="en-US" i="1" dirty="0">
                <a:solidFill>
                  <a:srgbClr val="373739"/>
                </a:solidFill>
              </a:rPr>
              <a:t> holding requires that effect be given only to the overall result and proscribes the fragmenting of the whole transaction into its component parts, the computation of the voting stock of the corporation owned by the shareholder immediately before the redemption for purposes of section 302(b) (2) (C) (ii) of the Code should </a:t>
            </a:r>
            <a:r>
              <a:rPr lang="en-US" b="1" i="1" dirty="0">
                <a:solidFill>
                  <a:srgbClr val="373739"/>
                </a:solidFill>
              </a:rPr>
              <a:t>be made before any part of the transaction occurs</a:t>
            </a:r>
            <a:r>
              <a:rPr lang="en-US" i="1" dirty="0">
                <a:solidFill>
                  <a:srgbClr val="373739"/>
                </a:solidFill>
              </a:rPr>
              <a:t>. Likewise, the computation of the voting stock of the corporation owned by the shareholder immediately after the redemption for purposes of section 302(b) (2) (C) (</a:t>
            </a:r>
            <a:r>
              <a:rPr lang="en-US" i="1" dirty="0" err="1">
                <a:solidFill>
                  <a:srgbClr val="373739"/>
                </a:solidFill>
              </a:rPr>
              <a:t>i</a:t>
            </a:r>
            <a:r>
              <a:rPr lang="en-US" i="1" dirty="0">
                <a:solidFill>
                  <a:srgbClr val="373739"/>
                </a:solidFill>
              </a:rPr>
              <a:t>) should be </a:t>
            </a:r>
            <a:r>
              <a:rPr lang="en-US" b="1" i="1" dirty="0">
                <a:solidFill>
                  <a:srgbClr val="373739"/>
                </a:solidFill>
              </a:rPr>
              <a:t>made after the whole transaction is consummated</a:t>
            </a:r>
            <a:r>
              <a:rPr lang="is-IS" i="1" dirty="0">
                <a:solidFill>
                  <a:srgbClr val="373739"/>
                </a:solidFill>
              </a:rPr>
              <a:t>…</a:t>
            </a:r>
            <a:r>
              <a:rPr lang="en-US" i="1" dirty="0"/>
              <a:t> Furthermore</a:t>
            </a:r>
            <a:r>
              <a:rPr lang="en-US" b="1" i="1" dirty="0"/>
              <a:t>, in each situation, the result would be the same if the redemption had preceded the issuance, or sale, of stock.</a:t>
            </a:r>
            <a:endParaRPr lang="en-US" sz="1600" b="1" i="1" dirty="0"/>
          </a:p>
        </p:txBody>
      </p:sp>
      <p:sp>
        <p:nvSpPr>
          <p:cNvPr id="40" name="Oval 16">
            <a:extLst>
              <a:ext uri="{FF2B5EF4-FFF2-40B4-BE49-F238E27FC236}">
                <a16:creationId xmlns:a16="http://schemas.microsoft.com/office/drawing/2014/main" id="{CD8E68C7-766E-B14D-8C02-EF332C8534AE}"/>
              </a:ext>
            </a:extLst>
          </p:cNvPr>
          <p:cNvSpPr>
            <a:spLocks noChangeArrowheads="1"/>
          </p:cNvSpPr>
          <p:nvPr/>
        </p:nvSpPr>
        <p:spPr bwMode="auto">
          <a:xfrm>
            <a:off x="8777811" y="2106761"/>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5" name="Footer Placeholder 4">
            <a:extLst>
              <a:ext uri="{FF2B5EF4-FFF2-40B4-BE49-F238E27FC236}">
                <a16:creationId xmlns:a16="http://schemas.microsoft.com/office/drawing/2014/main" id="{31E9EBF1-0857-F84F-886F-C86C443C286A}"/>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023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24" grpId="0" animBg="1"/>
      <p:bldP spid="25" grpId="0" animBg="1"/>
      <p:bldP spid="26" grpId="0" animBg="1"/>
      <p:bldP spid="31" grpId="0" animBg="1"/>
      <p:bldP spid="273" grpId="0" animBg="1"/>
      <p:bldP spid="274" grpId="0" animBg="1"/>
      <p:bldP spid="275" grpId="0" animBg="1"/>
      <p:bldP spid="276" grpId="0" animBg="1"/>
      <p:bldP spid="282" grpId="0" animBg="1"/>
      <p:bldP spid="283" grpId="0" animBg="1"/>
      <p:bldP spid="284" grpId="0" animBg="1"/>
      <p:bldP spid="286" grpId="0" animBg="1"/>
      <p:bldP spid="289" grpId="0" animBg="1"/>
      <p:bldP spid="291" grpId="0" animBg="1"/>
      <p:bldP spid="292" grpId="0" animBg="1"/>
      <p:bldP spid="293" grpId="0" animBg="1"/>
      <p:bldP spid="294" grpId="0" animBg="1"/>
      <p:bldP spid="295" grpId="0" animBg="1"/>
      <p:bldP spid="296" grpId="0" animBg="1"/>
      <p:bldP spid="297" grpId="0" animBg="1"/>
      <p:bldP spid="298" grpId="0" animBg="1"/>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Sit. 1 &amp; 2:  </a:t>
            </a:r>
            <a:r>
              <a:rPr lang="en-US" dirty="0" err="1"/>
              <a:t>SH</a:t>
            </a:r>
            <a:r>
              <a:rPr lang="en-US" dirty="0"/>
              <a:t>-level buy-sell agreement </a:t>
            </a:r>
            <a:r>
              <a:rPr lang="en-US" dirty="0" err="1"/>
              <a:t>btwn</a:t>
            </a:r>
            <a:r>
              <a:rPr lang="en-US" dirty="0"/>
              <a:t> A &amp; B assigned to X after departure and death of B.  X redeemed B’s shares.</a:t>
            </a:r>
          </a:p>
          <a:p>
            <a:r>
              <a:rPr lang="en-US" b="1" dirty="0"/>
              <a:t>Sit 3: </a:t>
            </a:r>
            <a:r>
              <a:rPr lang="en-US" dirty="0"/>
              <a:t>Trust owns shares of X terminates in ‘69. A purchases B’s interest in trust for 25x and deferred payment of 20x in </a:t>
            </a:r>
            <a:r>
              <a:rPr lang="uk-UA" dirty="0"/>
              <a:t>’</a:t>
            </a:r>
            <a:r>
              <a:rPr lang="en-US" dirty="0"/>
              <a:t>66.  In ‘69, X reimburses A for 25x and redeems B’s shares for 20x.</a:t>
            </a:r>
          </a:p>
          <a:p>
            <a:r>
              <a:rPr lang="en-US" b="1" dirty="0"/>
              <a:t>Sit 4: </a:t>
            </a:r>
            <a:r>
              <a:rPr lang="en-US" dirty="0"/>
              <a:t>A agreed to purchase (or cause to be purchased) B’s shares.  B was free to sell to 3</a:t>
            </a:r>
            <a:r>
              <a:rPr lang="en-US" baseline="30000" dirty="0"/>
              <a:t>rd</a:t>
            </a:r>
            <a:r>
              <a:rPr lang="en-US" dirty="0"/>
              <a:t> party.  A causes X to redeem B’s shares when A had no obligation to purchase stock.</a:t>
            </a:r>
          </a:p>
          <a:p>
            <a:r>
              <a:rPr lang="en-US" b="1" dirty="0"/>
              <a:t>Sit 5: </a:t>
            </a:r>
            <a:r>
              <a:rPr lang="en-US" dirty="0"/>
              <a:t>Agreement </a:t>
            </a:r>
            <a:r>
              <a:rPr lang="en-US" dirty="0" err="1"/>
              <a:t>btwn</a:t>
            </a:r>
            <a:r>
              <a:rPr lang="en-US" dirty="0"/>
              <a:t> A &amp; B provided that X would redeem their shares upon death, with either shareholder being liable to satisfy the obligation if X didn’t redeem.</a:t>
            </a:r>
          </a:p>
          <a:p>
            <a:r>
              <a:rPr lang="en-US" b="1" dirty="0"/>
              <a:t>Sit 6: </a:t>
            </a:r>
            <a:r>
              <a:rPr lang="en-US" dirty="0"/>
              <a:t>A owns 100% of X.  B agreed to purchase A’s shares, but PA permitted B to fully assign purchase obligation to Corp.  B assigned PA to Y, which purchased X shares.  Y subsequently merged into X.</a:t>
            </a:r>
          </a:p>
          <a:p>
            <a:r>
              <a:rPr lang="en-US" b="1" dirty="0"/>
              <a:t>Sit 7: </a:t>
            </a:r>
            <a:r>
              <a:rPr lang="en-US" dirty="0"/>
              <a:t>Original buy-sell agreement </a:t>
            </a:r>
            <a:r>
              <a:rPr lang="en-US" dirty="0" err="1"/>
              <a:t>btwn</a:t>
            </a:r>
            <a:r>
              <a:rPr lang="en-US" dirty="0"/>
              <a:t> A &amp; B to repurchase upon death was rescinded; new agreement provided that X would redeem.</a:t>
            </a:r>
            <a:endParaRPr lang="en-US" b="1" dirty="0"/>
          </a:p>
          <a:p>
            <a:endParaRPr lang="en-US" dirty="0"/>
          </a:p>
        </p:txBody>
      </p:sp>
      <p:sp>
        <p:nvSpPr>
          <p:cNvPr id="3" name="Title 2"/>
          <p:cNvSpPr>
            <a:spLocks noGrp="1"/>
          </p:cNvSpPr>
          <p:nvPr>
            <p:ph type="title"/>
          </p:nvPr>
        </p:nvSpPr>
        <p:spPr/>
        <p:txBody>
          <a:bodyPr/>
          <a:lstStyle/>
          <a:p>
            <a:r>
              <a:rPr lang="en-US" dirty="0"/>
              <a:t>Redemptions and Buy-Sell Agreements: Rev. Rul. 69-608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62983E52-1AFE-3B42-A973-555D4122F3E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380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Redemption treated as </a:t>
            </a:r>
            <a:r>
              <a:rPr lang="en-US" sz="2800" b="1" dirty="0"/>
              <a:t>sale/X  </a:t>
            </a:r>
          </a:p>
          <a:p>
            <a:pPr lvl="1"/>
            <a:r>
              <a:rPr lang="en-US" sz="2400" dirty="0"/>
              <a:t>G/L (value minus AB of shares)</a:t>
            </a:r>
          </a:p>
          <a:p>
            <a:pPr lvl="1"/>
            <a:r>
              <a:rPr lang="en-US" sz="2400" dirty="0"/>
              <a:t>Any loss recognized may be limited by section 267 (50%-or-more owned corporation) </a:t>
            </a:r>
          </a:p>
          <a:p>
            <a:r>
              <a:rPr lang="en-US" sz="2800" dirty="0"/>
              <a:t>Basis Issues in the case of </a:t>
            </a:r>
            <a:r>
              <a:rPr lang="en-US" sz="2800" b="1" dirty="0"/>
              <a:t>Ordinary Distributions</a:t>
            </a:r>
          </a:p>
          <a:p>
            <a:pPr lvl="1"/>
            <a:r>
              <a:rPr lang="en-US" sz="2400" dirty="0"/>
              <a:t>Basis probably reduced on a </a:t>
            </a:r>
            <a:r>
              <a:rPr lang="en-US" sz="2400" i="1" dirty="0"/>
              <a:t>share-by-share</a:t>
            </a:r>
            <a:r>
              <a:rPr lang="en-US" sz="2400" dirty="0"/>
              <a:t> basis (instead of </a:t>
            </a:r>
            <a:r>
              <a:rPr lang="en-US" sz="2400" i="1" dirty="0"/>
              <a:t>aggregate</a:t>
            </a:r>
            <a:r>
              <a:rPr lang="en-US" sz="2400" dirty="0"/>
              <a:t> basis).  Prop. Reg. §1.301-2(a).</a:t>
            </a:r>
          </a:p>
          <a:p>
            <a:r>
              <a:rPr lang="en-US" sz="2800" dirty="0"/>
              <a:t>Basis Issues in the case of </a:t>
            </a:r>
            <a:r>
              <a:rPr lang="en-US" sz="2800" b="1" dirty="0"/>
              <a:t>Redemption Treated as a Dividend</a:t>
            </a:r>
          </a:p>
          <a:p>
            <a:pPr lvl="1"/>
            <a:r>
              <a:rPr lang="en-US" sz="2400" dirty="0"/>
              <a:t>Where does the basis of the redeemed shares go? </a:t>
            </a:r>
          </a:p>
          <a:p>
            <a:pPr lvl="1"/>
            <a:r>
              <a:rPr lang="en-US" sz="2400" dirty="0"/>
              <a:t>“</a:t>
            </a:r>
            <a:r>
              <a:rPr lang="en-US" sz="2400" i="1" dirty="0"/>
              <a:t>Proper adjustment </a:t>
            </a:r>
            <a:r>
              <a:rPr lang="en-US" sz="2400" dirty="0"/>
              <a:t>of basis of remaining stock will be made with respect to stock redeemed</a:t>
            </a:r>
            <a:r>
              <a:rPr lang="is-IS" sz="2400" dirty="0"/>
              <a:t>…</a:t>
            </a:r>
            <a:r>
              <a:rPr lang="en-US" sz="2400" dirty="0"/>
              <a:t>” Reg. §1.302-2(c).</a:t>
            </a:r>
          </a:p>
          <a:p>
            <a:pPr lvl="1"/>
            <a:r>
              <a:rPr lang="en-US" sz="2400" dirty="0"/>
              <a:t>If </a:t>
            </a:r>
            <a:r>
              <a:rPr lang="en-US" sz="2400" dirty="0" err="1"/>
              <a:t>SH</a:t>
            </a:r>
            <a:r>
              <a:rPr lang="en-US" sz="2400" dirty="0"/>
              <a:t> retains any other shares, basis goes to those shares. Reg. §1.302-2(c), </a:t>
            </a:r>
            <a:r>
              <a:rPr lang="en-US" sz="2400" dirty="0" err="1"/>
              <a:t>Exs</a:t>
            </a:r>
            <a:r>
              <a:rPr lang="en-US" sz="2400" dirty="0"/>
              <a:t>. 1 and 3.</a:t>
            </a:r>
          </a:p>
          <a:p>
            <a:pPr lvl="1"/>
            <a:r>
              <a:rPr lang="en-US" sz="2400" dirty="0"/>
              <a:t>If no other shares, basis transferred to shares of related person if those shares attributed to the redeemed SH. Reg. §1.302-2(c), Ex. 2. </a:t>
            </a:r>
          </a:p>
        </p:txBody>
      </p:sp>
      <p:sp>
        <p:nvSpPr>
          <p:cNvPr id="3" name="Title 2"/>
          <p:cNvSpPr>
            <a:spLocks noGrp="1"/>
          </p:cNvSpPr>
          <p:nvPr>
            <p:ph type="title"/>
          </p:nvPr>
        </p:nvSpPr>
        <p:spPr/>
        <p:txBody>
          <a:bodyPr/>
          <a:lstStyle/>
          <a:p>
            <a:r>
              <a:rPr lang="en-US" dirty="0"/>
              <a:t>Redemptions:  Shareholder-Level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9CDDDA39-A0E6-8644-8409-518BF0E7D58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70085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400"/>
            <a:ext cx="11277600" cy="5812064"/>
          </a:xfrm>
        </p:spPr>
        <p:txBody>
          <a:bodyPr/>
          <a:lstStyle/>
          <a:p>
            <a:r>
              <a:rPr lang="en-US" dirty="0"/>
              <a:t>Corp X and unrelated Corp Y each purchase 1,000X shares of Corp Z.</a:t>
            </a:r>
          </a:p>
          <a:p>
            <a:r>
              <a:rPr lang="en-US" dirty="0"/>
              <a:t>Corp Y is a tax-indifferent party (maybe tax-exempt or foreign corporation).</a:t>
            </a:r>
          </a:p>
          <a:p>
            <a:r>
              <a:rPr lang="en-US" dirty="0"/>
              <a:t>Corp Y purchases from Corp X an option to purchase 2,000X shares of Corp Z stock.</a:t>
            </a:r>
          </a:p>
          <a:p>
            <a:r>
              <a:rPr lang="en-US" dirty="0"/>
              <a:t>Corp Z redeems Corp Y’s shares in a transaction that is treated as a dividend.  Why?  </a:t>
            </a:r>
            <a:r>
              <a:rPr lang="en-US" i="1" dirty="0"/>
              <a:t>Hint:  </a:t>
            </a:r>
            <a:r>
              <a:rPr lang="en-US" dirty="0"/>
              <a:t>Option attribution rules.</a:t>
            </a:r>
          </a:p>
          <a:p>
            <a:r>
              <a:rPr lang="en-US" dirty="0"/>
              <a:t>Corp Y’s basis in the redeemed shares go to Corp X’s shares of Corp Z under Reg. §1.302-2, Ex. 2.</a:t>
            </a:r>
          </a:p>
          <a:p>
            <a:r>
              <a:rPr lang="en-US" dirty="0"/>
              <a:t>Corp X now sells the shares for a loss.  What was Corp X’s economic loss?</a:t>
            </a:r>
          </a:p>
        </p:txBody>
      </p:sp>
      <p:sp>
        <p:nvSpPr>
          <p:cNvPr id="3" name="Title 2"/>
          <p:cNvSpPr>
            <a:spLocks noGrp="1"/>
          </p:cNvSpPr>
          <p:nvPr>
            <p:ph type="title"/>
          </p:nvPr>
        </p:nvSpPr>
        <p:spPr/>
        <p:txBody>
          <a:bodyPr/>
          <a:lstStyle/>
          <a:p>
            <a:r>
              <a:rPr lang="en-US" dirty="0"/>
              <a:t>Redemptions:  Notice 2001-45 (Basis Shifting Shelters)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1ECB21CD-DB0B-4A47-9AEF-6AC7E469199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559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Transaction</a:t>
            </a:r>
          </a:p>
        </p:txBody>
      </p:sp>
      <p:sp>
        <p:nvSpPr>
          <p:cNvPr id="3" name="Text Placeholder 2"/>
          <p:cNvSpPr>
            <a:spLocks noGrp="1"/>
          </p:cNvSpPr>
          <p:nvPr>
            <p:ph type="body" idx="19"/>
          </p:nvPr>
        </p:nvSpPr>
        <p:spPr/>
        <p:txBody>
          <a:bodyPr/>
          <a:lstStyle/>
          <a:p>
            <a:r>
              <a:rPr lang="en-US" dirty="0"/>
              <a:t>Structuring Points</a:t>
            </a:r>
          </a:p>
        </p:txBody>
      </p:sp>
      <p:sp>
        <p:nvSpPr>
          <p:cNvPr id="5" name="Content Placeholder 4"/>
          <p:cNvSpPr>
            <a:spLocks noGrp="1"/>
          </p:cNvSpPr>
          <p:nvPr>
            <p:ph sz="quarter" idx="21"/>
          </p:nvPr>
        </p:nvSpPr>
        <p:spPr>
          <a:xfrm>
            <a:off x="6311842" y="1195227"/>
            <a:ext cx="5376222" cy="4955707"/>
          </a:xfrm>
        </p:spPr>
        <p:txBody>
          <a:bodyPr>
            <a:normAutofit fontScale="92500" lnSpcReduction="10000"/>
          </a:bodyPr>
          <a:lstStyle/>
          <a:p>
            <a:r>
              <a:rPr lang="en-US" sz="2400" dirty="0"/>
              <a:t>Cash flows</a:t>
            </a:r>
          </a:p>
          <a:p>
            <a:pPr lvl="1"/>
            <a:r>
              <a:rPr lang="en-US" sz="2400" dirty="0"/>
              <a:t>-131mm stock purchase price</a:t>
            </a:r>
          </a:p>
          <a:p>
            <a:pPr lvl="1"/>
            <a:r>
              <a:rPr lang="en-US" sz="2400" dirty="0"/>
              <a:t>+137.5mm from sale of stock to AT&amp;T (7mm) and Note (130.5mm)</a:t>
            </a:r>
          </a:p>
          <a:p>
            <a:pPr lvl="1"/>
            <a:r>
              <a:rPr lang="en-US" sz="2400" dirty="0"/>
              <a:t>+1.7mm dividends</a:t>
            </a:r>
          </a:p>
          <a:p>
            <a:pPr lvl="1"/>
            <a:r>
              <a:rPr lang="en-US" sz="2400" dirty="0"/>
              <a:t>Net: 6.5mm (less interest cost) + 1.7mm (</a:t>
            </a:r>
            <a:r>
              <a:rPr lang="en-US" sz="2400" dirty="0" err="1"/>
              <a:t>Div</a:t>
            </a:r>
            <a:r>
              <a:rPr lang="en-US" sz="2400" dirty="0"/>
              <a:t>)</a:t>
            </a:r>
          </a:p>
          <a:p>
            <a:r>
              <a:rPr lang="en-US" sz="2400" dirty="0"/>
              <a:t>Tax</a:t>
            </a:r>
          </a:p>
          <a:p>
            <a:pPr lvl="1"/>
            <a:r>
              <a:rPr lang="en-US" sz="2400" dirty="0"/>
              <a:t>Basis of shares sold to Heinz (124.2mm)</a:t>
            </a:r>
          </a:p>
          <a:p>
            <a:pPr lvl="1"/>
            <a:r>
              <a:rPr lang="en-US" sz="2400" dirty="0"/>
              <a:t>Treatment of redemption? (</a:t>
            </a:r>
            <a:r>
              <a:rPr lang="en-US" sz="2400" dirty="0" err="1"/>
              <a:t>Div</a:t>
            </a:r>
            <a:r>
              <a:rPr lang="en-US" sz="2400" dirty="0"/>
              <a:t> or sale/X?)</a:t>
            </a:r>
          </a:p>
          <a:p>
            <a:pPr lvl="1"/>
            <a:r>
              <a:rPr lang="en-US" sz="2400" dirty="0"/>
              <a:t>If dividend, where does the basis go? </a:t>
            </a:r>
          </a:p>
          <a:p>
            <a:pPr lvl="1"/>
            <a:r>
              <a:rPr lang="en-US" sz="2400" dirty="0"/>
              <a:t>Basis of remaining 175k shares (124.2mm + 7mm, or 131mm); </a:t>
            </a:r>
            <a:r>
              <a:rPr lang="en-US" sz="2400" dirty="0" err="1"/>
              <a:t>FMV</a:t>
            </a:r>
            <a:r>
              <a:rPr lang="en-US" sz="2400" dirty="0"/>
              <a:t> = 7mm</a:t>
            </a:r>
          </a:p>
          <a:p>
            <a:pPr lvl="1"/>
            <a:endParaRPr 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24</a:t>
            </a:fld>
            <a:endParaRPr lang="en-US" altLang="en-US"/>
          </a:p>
        </p:txBody>
      </p:sp>
      <p:sp>
        <p:nvSpPr>
          <p:cNvPr id="8" name="Title 7"/>
          <p:cNvSpPr>
            <a:spLocks noGrp="1"/>
          </p:cNvSpPr>
          <p:nvPr>
            <p:ph type="title"/>
          </p:nvPr>
        </p:nvSpPr>
        <p:spPr/>
        <p:txBody>
          <a:bodyPr/>
          <a:lstStyle/>
          <a:p>
            <a:r>
              <a:rPr lang="en-US" dirty="0"/>
              <a:t>Redemptions:  </a:t>
            </a:r>
            <a:r>
              <a:rPr lang="en-US" i="1" dirty="0"/>
              <a:t>H.J. Heinz Co. v. US</a:t>
            </a:r>
            <a:r>
              <a:rPr lang="en-US" dirty="0"/>
              <a:t> (Fed. Cl. 2007)</a:t>
            </a:r>
          </a:p>
        </p:txBody>
      </p:sp>
      <p:sp>
        <p:nvSpPr>
          <p:cNvPr id="10" name="Rectangle 9"/>
          <p:cNvSpPr/>
          <p:nvPr/>
        </p:nvSpPr>
        <p:spPr>
          <a:xfrm>
            <a:off x="618861" y="3822462"/>
            <a:ext cx="1310185" cy="66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HCC</a:t>
            </a:r>
          </a:p>
        </p:txBody>
      </p:sp>
      <p:cxnSp>
        <p:nvCxnSpPr>
          <p:cNvPr id="11" name="Straight Connector 10"/>
          <p:cNvCxnSpPr>
            <a:stCxn id="12" idx="2"/>
            <a:endCxn id="10" idx="0"/>
          </p:cNvCxnSpPr>
          <p:nvPr/>
        </p:nvCxnSpPr>
        <p:spPr>
          <a:xfrm flipH="1">
            <a:off x="1273954" y="2164434"/>
            <a:ext cx="1" cy="1658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8862" y="1496524"/>
            <a:ext cx="1310185" cy="667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Heinz</a:t>
            </a:r>
            <a:endParaRPr lang="en-US" sz="1400" b="1" dirty="0">
              <a:solidFill>
                <a:schemeClr val="tx1"/>
              </a:solidFill>
            </a:endParaRPr>
          </a:p>
        </p:txBody>
      </p:sp>
      <p:sp>
        <p:nvSpPr>
          <p:cNvPr id="16" name="TextBox 15"/>
          <p:cNvSpPr txBox="1"/>
          <p:nvPr/>
        </p:nvSpPr>
        <p:spPr>
          <a:xfrm>
            <a:off x="1547333" y="4653242"/>
            <a:ext cx="1789464" cy="369332"/>
          </a:xfrm>
          <a:prstGeom prst="rect">
            <a:avLst/>
          </a:prstGeom>
          <a:noFill/>
        </p:spPr>
        <p:txBody>
          <a:bodyPr wrap="none" rtlCol="0">
            <a:spAutoFit/>
          </a:bodyPr>
          <a:lstStyle/>
          <a:p>
            <a:r>
              <a:rPr lang="en-US" b="1" dirty="0"/>
              <a:t>Borrow $129mm</a:t>
            </a:r>
          </a:p>
        </p:txBody>
      </p:sp>
      <p:sp>
        <p:nvSpPr>
          <p:cNvPr id="20" name="Oval 19"/>
          <p:cNvSpPr/>
          <p:nvPr/>
        </p:nvSpPr>
        <p:spPr>
          <a:xfrm>
            <a:off x="1141831" y="4713385"/>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1" name="Straight Arrow Connector 20"/>
          <p:cNvCxnSpPr/>
          <p:nvPr/>
        </p:nvCxnSpPr>
        <p:spPr>
          <a:xfrm flipV="1">
            <a:off x="1562015" y="2379920"/>
            <a:ext cx="0" cy="122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68422" y="4044220"/>
            <a:ext cx="3676778" cy="338554"/>
          </a:xfrm>
          <a:prstGeom prst="rect">
            <a:avLst/>
          </a:prstGeom>
          <a:noFill/>
        </p:spPr>
        <p:txBody>
          <a:bodyPr wrap="square" rtlCol="0">
            <a:spAutoFit/>
          </a:bodyPr>
          <a:lstStyle/>
          <a:p>
            <a:r>
              <a:rPr lang="en-US" sz="1600" b="1" dirty="0"/>
              <a:t>Purchase 3.5mm Heinz </a:t>
            </a:r>
            <a:r>
              <a:rPr lang="en-US" sz="1600" b="1"/>
              <a:t>shares for 131mm</a:t>
            </a:r>
            <a:endParaRPr lang="en-US" sz="1600" b="1" dirty="0"/>
          </a:p>
        </p:txBody>
      </p:sp>
      <p:sp>
        <p:nvSpPr>
          <p:cNvPr id="25" name="Oval 24"/>
          <p:cNvSpPr/>
          <p:nvPr/>
        </p:nvSpPr>
        <p:spPr>
          <a:xfrm>
            <a:off x="2078864" y="408649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1712812" y="271747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6" name="TextBox 25"/>
          <p:cNvSpPr txBox="1"/>
          <p:nvPr/>
        </p:nvSpPr>
        <p:spPr>
          <a:xfrm>
            <a:off x="2010094" y="2519585"/>
            <a:ext cx="4035106" cy="584775"/>
          </a:xfrm>
          <a:prstGeom prst="rect">
            <a:avLst/>
          </a:prstGeom>
          <a:noFill/>
        </p:spPr>
        <p:txBody>
          <a:bodyPr wrap="square" rtlCol="0">
            <a:spAutoFit/>
          </a:bodyPr>
          <a:lstStyle/>
          <a:p>
            <a:r>
              <a:rPr lang="en-US" sz="1600" b="1"/>
              <a:t>Sell 3.325mm shares </a:t>
            </a:r>
            <a:r>
              <a:rPr lang="en-US" sz="1600" b="1" dirty="0"/>
              <a:t>to Heinz for $197mm </a:t>
            </a:r>
            <a:r>
              <a:rPr lang="en-US" sz="1600" b="1" dirty="0" err="1"/>
              <a:t>ZC</a:t>
            </a:r>
            <a:r>
              <a:rPr lang="en-US" sz="1600" b="1" dirty="0"/>
              <a:t>  </a:t>
            </a:r>
            <a:r>
              <a:rPr lang="en-US" sz="1600" b="1" u="sng" dirty="0"/>
              <a:t>convertible</a:t>
            </a:r>
            <a:r>
              <a:rPr lang="en-US" sz="1600" b="1" dirty="0"/>
              <a:t> note (into 3.51mm shares)</a:t>
            </a:r>
          </a:p>
        </p:txBody>
      </p:sp>
      <p:cxnSp>
        <p:nvCxnSpPr>
          <p:cNvPr id="27" name="Straight Arrow Connector 26"/>
          <p:cNvCxnSpPr/>
          <p:nvPr/>
        </p:nvCxnSpPr>
        <p:spPr>
          <a:xfrm flipH="1">
            <a:off x="1562015" y="5126768"/>
            <a:ext cx="1297943"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81600" y="4421444"/>
            <a:ext cx="219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099035" y="3681088"/>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TextBox 36"/>
          <p:cNvSpPr txBox="1"/>
          <p:nvPr/>
        </p:nvSpPr>
        <p:spPr>
          <a:xfrm>
            <a:off x="2368423" y="3679908"/>
            <a:ext cx="3207280" cy="338554"/>
          </a:xfrm>
          <a:prstGeom prst="rect">
            <a:avLst/>
          </a:prstGeom>
          <a:noFill/>
        </p:spPr>
        <p:txBody>
          <a:bodyPr wrap="square" rtlCol="0">
            <a:spAutoFit/>
          </a:bodyPr>
          <a:lstStyle/>
          <a:p>
            <a:r>
              <a:rPr lang="en-US" sz="1600" b="1" dirty="0"/>
              <a:t>Sell remaining 175k shares to AT&amp;T</a:t>
            </a:r>
          </a:p>
        </p:txBody>
      </p:sp>
      <p:cxnSp>
        <p:nvCxnSpPr>
          <p:cNvPr id="38" name="Straight Arrow Connector 37"/>
          <p:cNvCxnSpPr/>
          <p:nvPr/>
        </p:nvCxnSpPr>
        <p:spPr>
          <a:xfrm flipH="1" flipV="1">
            <a:off x="3285274" y="3679511"/>
            <a:ext cx="1350226" cy="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71002B10-9D61-ED43-9266-6660E36D3650}"/>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78616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10" grpId="0" animBg="1"/>
      <p:bldP spid="12" grpId="0" animBg="1"/>
      <p:bldP spid="16" grpId="0"/>
      <p:bldP spid="20" grpId="0" animBg="1"/>
      <p:bldP spid="24" grpId="0"/>
      <p:bldP spid="25" grpId="0" animBg="1"/>
      <p:bldP spid="23" grpId="0" animBg="1"/>
      <p:bldP spid="26" grpId="0"/>
      <p:bldP spid="36" grpId="0" animBg="1"/>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a:t>Proposed Regulations:</a:t>
            </a:r>
          </a:p>
          <a:p>
            <a:pPr lvl="1"/>
            <a:r>
              <a:rPr lang="en-US" dirty="0"/>
              <a:t> Generally, </a:t>
            </a:r>
            <a:r>
              <a:rPr lang="en-US" b="1" dirty="0"/>
              <a:t>no reallocation</a:t>
            </a:r>
            <a:r>
              <a:rPr lang="en-US" dirty="0"/>
              <a:t> of basis to either retained shares or shares held by another through attribution rules</a:t>
            </a:r>
          </a:p>
          <a:p>
            <a:pPr lvl="1"/>
            <a:r>
              <a:rPr lang="en-US" dirty="0"/>
              <a:t>For </a:t>
            </a:r>
            <a:r>
              <a:rPr lang="en-US" b="1" dirty="0"/>
              <a:t>redemptions treated as a dividend distribution,</a:t>
            </a:r>
            <a:r>
              <a:rPr lang="en-US" dirty="0"/>
              <a:t> once there are no additional </a:t>
            </a:r>
            <a:r>
              <a:rPr lang="en-US" dirty="0" err="1"/>
              <a:t>E&amp;Ps</a:t>
            </a:r>
            <a:r>
              <a:rPr lang="en-US" dirty="0"/>
              <a:t>, basis of shares is reduced on a </a:t>
            </a:r>
            <a:r>
              <a:rPr lang="en-US" b="1" dirty="0"/>
              <a:t>share-by-share </a:t>
            </a:r>
            <a:r>
              <a:rPr lang="en-US" dirty="0"/>
              <a:t>basis.  Thus, you can have gain on some shares but not on others. </a:t>
            </a:r>
            <a:r>
              <a:rPr lang="en-US" sz="2000" dirty="0"/>
              <a:t>Prop. Reg. §1.302-5(a)(1).</a:t>
            </a:r>
            <a:endParaRPr lang="en-US" dirty="0"/>
          </a:p>
          <a:p>
            <a:pPr lvl="1"/>
            <a:r>
              <a:rPr lang="en-US" dirty="0"/>
              <a:t>If </a:t>
            </a:r>
            <a:r>
              <a:rPr lang="en-US" b="1" dirty="0"/>
              <a:t>some shares are retained </a:t>
            </a:r>
            <a:r>
              <a:rPr lang="en-US" dirty="0"/>
              <a:t>after the redemption, the proposed regulations create a deemed exchange (aka: recapitalization) of all of the shares owned immediately before the redemption for all of the shares owned immediately after the redemption.  The basis of the redeemed shares is retained in the remaining shares under a </a:t>
            </a:r>
            <a:r>
              <a:rPr lang="en-US" b="1" dirty="0"/>
              <a:t>tracing approach</a:t>
            </a:r>
            <a:r>
              <a:rPr lang="en-US" dirty="0"/>
              <a:t>. </a:t>
            </a:r>
            <a:r>
              <a:rPr lang="en-US" sz="2000" dirty="0"/>
              <a:t>Prop. Reg. §1.302-5(a)(2).  Basic idea:  same result in this case and the case in which </a:t>
            </a:r>
            <a:r>
              <a:rPr lang="en-US" sz="2000" b="1" dirty="0"/>
              <a:t>no shares</a:t>
            </a:r>
            <a:r>
              <a:rPr lang="en-US" sz="2000" dirty="0"/>
              <a:t> are cancelled.</a:t>
            </a:r>
          </a:p>
          <a:p>
            <a:pPr lvl="1"/>
            <a:r>
              <a:rPr lang="en-US" sz="2000" dirty="0"/>
              <a:t>If </a:t>
            </a:r>
            <a:r>
              <a:rPr lang="en-US" sz="2000" b="1" dirty="0"/>
              <a:t>no shares are retained</a:t>
            </a:r>
            <a:r>
              <a:rPr lang="en-US" sz="2000" dirty="0"/>
              <a:t> after the redemption, under the proposed regulations, the unrecovered basis of the redeemed shares (after taking into account the above adjustments) is a </a:t>
            </a:r>
            <a:r>
              <a:rPr lang="en-US" sz="2000" b="1" dirty="0"/>
              <a:t>deferred loss </a:t>
            </a:r>
            <a:r>
              <a:rPr lang="en-US" sz="2000" dirty="0"/>
              <a:t> that can only be recognized</a:t>
            </a:r>
            <a:r>
              <a:rPr lang="en-US" dirty="0"/>
              <a:t> when, for example, the redeemed SH would satisfy sections 30</a:t>
            </a:r>
            <a:r>
              <a:rPr lang="en-US" b="1" dirty="0">
                <a:solidFill>
                  <a:srgbClr val="FF0000"/>
                </a:solidFill>
              </a:rPr>
              <a:t>2</a:t>
            </a:r>
            <a:r>
              <a:rPr lang="en-US" dirty="0"/>
              <a:t>(b)(1), (2), or (3), if the facts and circumstances existing at the end of such day existed immediately after the redemption. </a:t>
            </a:r>
            <a:r>
              <a:rPr lang="en-US" sz="2000" dirty="0"/>
              <a:t>Prop. Reg. §1.302-5(a)(3), (b)(4)(A).</a:t>
            </a:r>
          </a:p>
          <a:p>
            <a:pPr lvl="1"/>
            <a:endParaRPr lang="en-US" dirty="0"/>
          </a:p>
        </p:txBody>
      </p:sp>
      <p:sp>
        <p:nvSpPr>
          <p:cNvPr id="3" name="Title 2"/>
          <p:cNvSpPr>
            <a:spLocks noGrp="1"/>
          </p:cNvSpPr>
          <p:nvPr>
            <p:ph type="title"/>
          </p:nvPr>
        </p:nvSpPr>
        <p:spPr/>
        <p:txBody>
          <a:bodyPr/>
          <a:lstStyle/>
          <a:p>
            <a:r>
              <a:rPr lang="en-US" dirty="0"/>
              <a:t>Redemptions:  Shareholder-Level Consequences (Proposed Regulations, </a:t>
            </a:r>
            <a:r>
              <a:rPr lang="en-US" i="1" dirty="0">
                <a:solidFill>
                  <a:srgbClr val="FF0000"/>
                </a:solidFill>
              </a:rPr>
              <a:t>withdrawn</a:t>
            </a:r>
            <a:r>
              <a:rPr lang="en-US" dirty="0"/>
              <a:t> 3/2019)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CDC02061-1BE4-FB42-98D8-E5EFEEBB2FF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707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76C90-C919-DF43-8DA4-70419AB9FF0F}"/>
              </a:ext>
            </a:extLst>
          </p:cNvPr>
          <p:cNvSpPr>
            <a:spLocks noGrp="1"/>
          </p:cNvSpPr>
          <p:nvPr>
            <p:ph idx="1"/>
          </p:nvPr>
        </p:nvSpPr>
        <p:spPr/>
        <p:txBody>
          <a:bodyPr/>
          <a:lstStyle/>
          <a:p>
            <a:r>
              <a:rPr lang="en-US" sz="2800" dirty="0"/>
              <a:t>Constructive ownership rules of 318 apply to determine ownership changes. §302(c)(1).</a:t>
            </a:r>
          </a:p>
          <a:p>
            <a:pPr lvl="1"/>
            <a:r>
              <a:rPr lang="en-US" sz="2400" dirty="0"/>
              <a:t>Attribution among Members of Family (§318(a)(1))</a:t>
            </a:r>
          </a:p>
          <a:p>
            <a:pPr lvl="1"/>
            <a:r>
              <a:rPr lang="en-US" sz="2400" dirty="0"/>
              <a:t>Attribution </a:t>
            </a:r>
            <a:r>
              <a:rPr lang="en-US" sz="2400" b="1" dirty="0"/>
              <a:t>from</a:t>
            </a:r>
            <a:r>
              <a:rPr lang="en-US" sz="2400" dirty="0"/>
              <a:t> Partnerships and Corporations  (§318(a)(2))</a:t>
            </a:r>
          </a:p>
          <a:p>
            <a:pPr lvl="1"/>
            <a:r>
              <a:rPr lang="en-US" sz="2400" dirty="0"/>
              <a:t>Attribution </a:t>
            </a:r>
            <a:r>
              <a:rPr lang="en-US" sz="2400" b="1" dirty="0"/>
              <a:t>to </a:t>
            </a:r>
            <a:r>
              <a:rPr lang="en-US" sz="2400" dirty="0"/>
              <a:t>Partnership and Corporations (§318(a)(3))</a:t>
            </a:r>
          </a:p>
          <a:p>
            <a:pPr lvl="1"/>
            <a:r>
              <a:rPr lang="en-US" sz="2400" dirty="0"/>
              <a:t>Options  (§318(a)(4))</a:t>
            </a:r>
          </a:p>
          <a:p>
            <a:pPr lvl="1"/>
            <a:r>
              <a:rPr lang="en-US" sz="2400" dirty="0"/>
              <a:t>Important </a:t>
            </a:r>
            <a:r>
              <a:rPr lang="en-US" sz="2400" dirty="0">
                <a:solidFill>
                  <a:srgbClr val="FF0000"/>
                </a:solidFill>
              </a:rPr>
              <a:t>Operating Rules</a:t>
            </a:r>
          </a:p>
          <a:p>
            <a:pPr lvl="2"/>
            <a:r>
              <a:rPr lang="en-US" sz="2400" dirty="0"/>
              <a:t>Reattribution </a:t>
            </a:r>
            <a:r>
              <a:rPr lang="en-US" sz="2400" b="1" dirty="0"/>
              <a:t>in general </a:t>
            </a:r>
            <a:r>
              <a:rPr lang="en-US" sz="2400" dirty="0"/>
              <a:t>(§318(a)(5)(A))</a:t>
            </a:r>
          </a:p>
          <a:p>
            <a:pPr lvl="2"/>
            <a:r>
              <a:rPr lang="en-US" sz="2400" dirty="0"/>
              <a:t>Reattribution </a:t>
            </a:r>
            <a:r>
              <a:rPr lang="en-US" sz="2400" b="1" dirty="0"/>
              <a:t>among family members </a:t>
            </a:r>
            <a:r>
              <a:rPr lang="en-US" sz="2400" dirty="0"/>
              <a:t>(§318(a)(5)(B))</a:t>
            </a:r>
          </a:p>
          <a:p>
            <a:pPr lvl="2"/>
            <a:r>
              <a:rPr lang="en-US" sz="2400" dirty="0"/>
              <a:t>Reattribution </a:t>
            </a:r>
            <a:r>
              <a:rPr lang="en-US" sz="2400" b="1" dirty="0"/>
              <a:t>from</a:t>
            </a:r>
            <a:r>
              <a:rPr lang="en-US" sz="2400" dirty="0"/>
              <a:t> Partnerships and Corporations (§318(a)(5)(C))</a:t>
            </a:r>
          </a:p>
          <a:p>
            <a:pPr lvl="2"/>
            <a:endParaRPr lang="en-US" sz="2000" dirty="0"/>
          </a:p>
          <a:p>
            <a:pPr lvl="2"/>
            <a:endParaRPr lang="en-US" sz="2000" dirty="0"/>
          </a:p>
          <a:p>
            <a:pPr lvl="2"/>
            <a:endParaRPr lang="en-US" sz="2000" dirty="0"/>
          </a:p>
          <a:p>
            <a:pPr lvl="2"/>
            <a:endParaRPr lang="en-US" sz="2000" dirty="0"/>
          </a:p>
          <a:p>
            <a:pPr lvl="1"/>
            <a:endParaRPr lang="en-US" sz="2000" dirty="0"/>
          </a:p>
          <a:p>
            <a:endParaRPr lang="en-US" dirty="0"/>
          </a:p>
        </p:txBody>
      </p:sp>
      <p:sp>
        <p:nvSpPr>
          <p:cNvPr id="3" name="Title 2">
            <a:extLst>
              <a:ext uri="{FF2B5EF4-FFF2-40B4-BE49-F238E27FC236}">
                <a16:creationId xmlns:a16="http://schemas.microsoft.com/office/drawing/2014/main" id="{31293BF4-DC7B-DA45-8F87-A095B8A95161}"/>
              </a:ext>
            </a:extLst>
          </p:cNvPr>
          <p:cNvSpPr>
            <a:spLocks noGrp="1"/>
          </p:cNvSpPr>
          <p:nvPr>
            <p:ph type="title"/>
          </p:nvPr>
        </p:nvSpPr>
        <p:spPr/>
        <p:txBody>
          <a:bodyPr/>
          <a:lstStyle/>
          <a:p>
            <a:r>
              <a:rPr lang="en-US" dirty="0"/>
              <a:t>Constructive Ownership Rules</a:t>
            </a:r>
          </a:p>
        </p:txBody>
      </p:sp>
      <p:sp>
        <p:nvSpPr>
          <p:cNvPr id="4" name="Slide Number Placeholder 3">
            <a:extLst>
              <a:ext uri="{FF2B5EF4-FFF2-40B4-BE49-F238E27FC236}">
                <a16:creationId xmlns:a16="http://schemas.microsoft.com/office/drawing/2014/main" id="{E9EDAF0B-7CD4-C441-B16A-65C1A12FD1DB}"/>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6" name="Footer Placeholder 5">
            <a:extLst>
              <a:ext uri="{FF2B5EF4-FFF2-40B4-BE49-F238E27FC236}">
                <a16:creationId xmlns:a16="http://schemas.microsoft.com/office/drawing/2014/main" id="{FD7A9ECD-250A-BB46-8EA0-B04EF123B3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561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ea typeface="ＭＳ Ｐゴシック" charset="-128"/>
              </a:rPr>
              <a:t>Immediately after redemption </a:t>
            </a:r>
            <a:r>
              <a:rPr lang="en-US" altLang="en-US" dirty="0" err="1">
                <a:ea typeface="ＭＳ Ｐゴシック" charset="-128"/>
              </a:rPr>
              <a:t>SH</a:t>
            </a:r>
            <a:r>
              <a:rPr lang="en-US" altLang="en-US" dirty="0">
                <a:ea typeface="ＭＳ Ｐゴシック" charset="-128"/>
              </a:rPr>
              <a:t> owns &lt;50% of total combined </a:t>
            </a:r>
            <a:r>
              <a:rPr lang="en-US" altLang="en-US" i="1" dirty="0">
                <a:ea typeface="ＭＳ Ｐゴシック" charset="-128"/>
              </a:rPr>
              <a:t>voting power</a:t>
            </a:r>
            <a:r>
              <a:rPr lang="en-US" altLang="en-US" dirty="0">
                <a:ea typeface="ＭＳ Ｐゴシック" charset="-128"/>
              </a:rPr>
              <a:t> of all classes entitled to vote</a:t>
            </a:r>
          </a:p>
          <a:p>
            <a:endParaRPr lang="en-US" altLang="en-US" dirty="0">
              <a:ea typeface="ＭＳ Ｐゴシック" charset="-128"/>
            </a:endParaRPr>
          </a:p>
          <a:p>
            <a:r>
              <a:rPr lang="en-US" altLang="en-US" dirty="0">
                <a:ea typeface="ＭＳ Ｐゴシック" charset="-128"/>
              </a:rPr>
              <a:t> </a:t>
            </a:r>
          </a:p>
          <a:p>
            <a:endParaRPr lang="en-US" altLang="en-US" dirty="0">
              <a:ea typeface="ＭＳ Ｐゴシック" charset="-128"/>
            </a:endParaRPr>
          </a:p>
          <a:p>
            <a:endParaRPr lang="en-US" altLang="en-US" dirty="0">
              <a:ea typeface="ＭＳ Ｐゴシック" charset="-128"/>
            </a:endParaRPr>
          </a:p>
          <a:p>
            <a:r>
              <a:rPr lang="en-US" altLang="en-US" dirty="0" err="1">
                <a:ea typeface="ＭＳ Ｐゴシック" charset="-128"/>
              </a:rPr>
              <a:t>SH’s</a:t>
            </a:r>
            <a:r>
              <a:rPr lang="en-US" altLang="en-US" dirty="0">
                <a:ea typeface="ＭＳ Ｐゴシック" charset="-128"/>
              </a:rPr>
              <a:t> ownership of common stock (</a:t>
            </a:r>
            <a:r>
              <a:rPr lang="en-US" altLang="en-US" i="1" dirty="0">
                <a:ea typeface="ＭＳ Ｐゴシック" charset="-128"/>
              </a:rPr>
              <a:t>voting and nonvoting</a:t>
            </a:r>
            <a:r>
              <a:rPr lang="en-US" altLang="en-US" dirty="0">
                <a:ea typeface="ＭＳ Ｐゴシック" charset="-128"/>
              </a:rPr>
              <a:t>) after and before redemption also satisfies the 80% requirement.</a:t>
            </a:r>
          </a:p>
          <a:p>
            <a:pPr lvl="1"/>
            <a:r>
              <a:rPr lang="en-US" altLang="en-US" sz="2400" dirty="0">
                <a:ea typeface="ＭＳ Ｐゴシック" charset="-128"/>
              </a:rPr>
              <a:t>Reduction is tested on an </a:t>
            </a:r>
            <a:r>
              <a:rPr lang="en-US" altLang="en-US" sz="2400" b="1" dirty="0">
                <a:ea typeface="ＭＳ Ｐゴシック" charset="-128"/>
              </a:rPr>
              <a:t>aggregate </a:t>
            </a:r>
            <a:r>
              <a:rPr lang="en-US" altLang="en-US" sz="2400" dirty="0">
                <a:ea typeface="ＭＳ Ｐゴシック" charset="-128"/>
              </a:rPr>
              <a:t>and not class-by-class basis.  Rev. Rul. 87-88</a:t>
            </a:r>
          </a:p>
          <a:p>
            <a:pPr lvl="1"/>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3" name="Title 2"/>
          <p:cNvSpPr>
            <a:spLocks noGrp="1"/>
          </p:cNvSpPr>
          <p:nvPr>
            <p:ph type="title"/>
          </p:nvPr>
        </p:nvSpPr>
        <p:spPr/>
        <p:txBody>
          <a:bodyPr/>
          <a:lstStyle/>
          <a:p>
            <a:r>
              <a:rPr lang="en-US" dirty="0"/>
              <a:t>Substantially Disproportionate Redemptions: §302(b)(2)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graphicFrame>
        <p:nvGraphicFramePr>
          <p:cNvPr id="6" name="Object 1027"/>
          <p:cNvGraphicFramePr>
            <a:graphicFrameLocks noChangeAspect="1"/>
          </p:cNvGraphicFramePr>
          <p:nvPr>
            <p:extLst>
              <p:ext uri="{D42A27DB-BD31-4B8C-83A1-F6EECF244321}">
                <p14:modId xmlns:p14="http://schemas.microsoft.com/office/powerpoint/2010/main" val="2462296605"/>
              </p:ext>
            </p:extLst>
          </p:nvPr>
        </p:nvGraphicFramePr>
        <p:xfrm>
          <a:off x="990599" y="1915885"/>
          <a:ext cx="9889435" cy="933331"/>
        </p:xfrm>
        <a:graphic>
          <a:graphicData uri="http://schemas.openxmlformats.org/presentationml/2006/ole">
            <mc:AlternateContent xmlns:mc="http://schemas.openxmlformats.org/markup-compatibility/2006">
              <mc:Choice xmlns:v="urn:schemas-microsoft-com:vml" Requires="v">
                <p:oleObj name="Equation" r:id="rId2" imgW="4724280" imgH="419040" progId="Equation.3">
                  <p:embed/>
                </p:oleObj>
              </mc:Choice>
              <mc:Fallback>
                <p:oleObj name="Equation" r:id="rId2" imgW="4724280" imgH="419040" progId="Equation.3">
                  <p:embed/>
                  <p:pic>
                    <p:nvPicPr>
                      <p:cNvPr id="6"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915885"/>
                        <a:ext cx="9889435" cy="933331"/>
                      </a:xfrm>
                      <a:prstGeom prst="rect">
                        <a:avLst/>
                      </a:prstGeom>
                      <a:no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E0DF4CB5-18B2-0846-A59F-5C8AC1F53C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9021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Substantially Disproportionate Redemptions: Rev. Rul. 81-41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7" name="Rectangle 6"/>
          <p:cNvSpPr/>
          <p:nvPr/>
        </p:nvSpPr>
        <p:spPr>
          <a:xfrm>
            <a:off x="2739220" y="3188632"/>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19" idx="4"/>
            <a:endCxn id="7" idx="0"/>
          </p:cNvCxnSpPr>
          <p:nvPr/>
        </p:nvCxnSpPr>
        <p:spPr>
          <a:xfrm flipH="1">
            <a:off x="3260031" y="2256293"/>
            <a:ext cx="784812" cy="932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3188632"/>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flipH="1">
            <a:off x="9103699" y="2368015"/>
            <a:ext cx="943941"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5469" y="876994"/>
            <a:ext cx="816634" cy="369332"/>
          </a:xfrm>
          <a:prstGeom prst="rect">
            <a:avLst/>
          </a:prstGeom>
          <a:noFill/>
        </p:spPr>
        <p:txBody>
          <a:bodyPr wrap="none" rtlCol="0">
            <a:spAutoFit/>
          </a:bodyPr>
          <a:lstStyle/>
          <a:p>
            <a:r>
              <a:rPr lang="en-US" b="1" dirty="0"/>
              <a:t>Before</a:t>
            </a:r>
          </a:p>
        </p:txBody>
      </p:sp>
      <p:sp>
        <p:nvSpPr>
          <p:cNvPr id="19" name="Oval 18"/>
          <p:cNvSpPr/>
          <p:nvPr/>
        </p:nvSpPr>
        <p:spPr>
          <a:xfrm>
            <a:off x="3560536" y="158838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OtherSHs</a:t>
            </a:r>
            <a:endParaRPr lang="en-US" sz="1600" dirty="0">
              <a:solidFill>
                <a:schemeClr val="tx1"/>
              </a:solidFill>
            </a:endParaRPr>
          </a:p>
        </p:txBody>
      </p:sp>
      <p:sp>
        <p:nvSpPr>
          <p:cNvPr id="20" name="Oval 19"/>
          <p:cNvSpPr/>
          <p:nvPr/>
        </p:nvSpPr>
        <p:spPr>
          <a:xfrm>
            <a:off x="9563333" y="1479027"/>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OtherSHs</a:t>
            </a:r>
            <a:endParaRPr lang="en-US" sz="1600" dirty="0">
              <a:solidFill>
                <a:schemeClr val="tx1"/>
              </a:solidFill>
            </a:endParaRPr>
          </a:p>
        </p:txBody>
      </p:sp>
      <p:sp>
        <p:nvSpPr>
          <p:cNvPr id="56" name="TextBox 55"/>
          <p:cNvSpPr txBox="1"/>
          <p:nvPr/>
        </p:nvSpPr>
        <p:spPr>
          <a:xfrm>
            <a:off x="8767485" y="980625"/>
            <a:ext cx="672428" cy="369332"/>
          </a:xfrm>
          <a:prstGeom prst="rect">
            <a:avLst/>
          </a:prstGeom>
          <a:noFill/>
        </p:spPr>
        <p:txBody>
          <a:bodyPr wrap="none" rtlCol="0">
            <a:spAutoFit/>
          </a:bodyPr>
          <a:lstStyle/>
          <a:p>
            <a:r>
              <a:rPr lang="en-US" b="1"/>
              <a:t>After</a:t>
            </a:r>
            <a:endParaRPr lang="en-US" b="1" dirty="0"/>
          </a:p>
        </p:txBody>
      </p:sp>
      <p:sp>
        <p:nvSpPr>
          <p:cNvPr id="71" name="TextBox 70"/>
          <p:cNvSpPr txBox="1"/>
          <p:nvPr/>
        </p:nvSpPr>
        <p:spPr>
          <a:xfrm>
            <a:off x="2311591" y="5201624"/>
            <a:ext cx="8443493" cy="707886"/>
          </a:xfrm>
          <a:prstGeom prst="rect">
            <a:avLst/>
          </a:prstGeom>
          <a:noFill/>
          <a:ln>
            <a:solidFill>
              <a:schemeClr val="accent1">
                <a:lumMod val="40000"/>
                <a:lumOff val="60000"/>
              </a:schemeClr>
            </a:solidFill>
          </a:ln>
        </p:spPr>
        <p:txBody>
          <a:bodyPr wrap="square" rtlCol="0">
            <a:spAutoFit/>
          </a:bodyPr>
          <a:lstStyle/>
          <a:p>
            <a:r>
              <a:rPr lang="en-US" sz="2000" b="1" dirty="0"/>
              <a:t>Why doesn’t this qualify as a substantially disproportionate redemption under section 302(b)(2)(C)? </a:t>
            </a:r>
          </a:p>
        </p:txBody>
      </p:sp>
      <p:cxnSp>
        <p:nvCxnSpPr>
          <p:cNvPr id="24" name="Straight Connector 23"/>
          <p:cNvCxnSpPr>
            <a:stCxn id="25" idx="4"/>
            <a:endCxn id="7" idx="0"/>
          </p:cNvCxnSpPr>
          <p:nvPr/>
        </p:nvCxnSpPr>
        <p:spPr>
          <a:xfrm>
            <a:off x="2601877" y="2300302"/>
            <a:ext cx="658154" cy="888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117570" y="1632392"/>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21" name="TextBox 20"/>
          <p:cNvSpPr txBox="1"/>
          <p:nvPr/>
        </p:nvSpPr>
        <p:spPr>
          <a:xfrm>
            <a:off x="3894268" y="2560320"/>
            <a:ext cx="999441" cy="369332"/>
          </a:xfrm>
          <a:prstGeom prst="rect">
            <a:avLst/>
          </a:prstGeom>
          <a:noFill/>
        </p:spPr>
        <p:txBody>
          <a:bodyPr wrap="none" rtlCol="0">
            <a:spAutoFit/>
          </a:bodyPr>
          <a:lstStyle/>
          <a:p>
            <a:r>
              <a:rPr lang="en-US" dirty="0"/>
              <a:t>5,100 VS</a:t>
            </a:r>
          </a:p>
        </p:txBody>
      </p:sp>
      <p:sp>
        <p:nvSpPr>
          <p:cNvPr id="31" name="TextBox 30"/>
          <p:cNvSpPr txBox="1"/>
          <p:nvPr/>
        </p:nvSpPr>
        <p:spPr>
          <a:xfrm>
            <a:off x="1473937" y="2518565"/>
            <a:ext cx="1265283" cy="369332"/>
          </a:xfrm>
          <a:prstGeom prst="rect">
            <a:avLst/>
          </a:prstGeom>
          <a:noFill/>
        </p:spPr>
        <p:txBody>
          <a:bodyPr wrap="none" rtlCol="0">
            <a:spAutoFit/>
          </a:bodyPr>
          <a:lstStyle/>
          <a:p>
            <a:r>
              <a:rPr lang="en-US" dirty="0"/>
              <a:t>4,900 V </a:t>
            </a:r>
            <a:r>
              <a:rPr lang="en-US" dirty="0" err="1"/>
              <a:t>Prd</a:t>
            </a:r>
            <a:endParaRPr lang="en-US" dirty="0"/>
          </a:p>
        </p:txBody>
      </p:sp>
      <p:sp>
        <p:nvSpPr>
          <p:cNvPr id="34" name="TextBox 33"/>
          <p:cNvSpPr txBox="1"/>
          <p:nvPr/>
        </p:nvSpPr>
        <p:spPr>
          <a:xfrm>
            <a:off x="7317605" y="2655174"/>
            <a:ext cx="1265155" cy="369332"/>
          </a:xfrm>
          <a:prstGeom prst="rect">
            <a:avLst/>
          </a:prstGeom>
          <a:noFill/>
        </p:spPr>
        <p:txBody>
          <a:bodyPr wrap="none" rtlCol="0">
            <a:spAutoFit/>
          </a:bodyPr>
          <a:lstStyle/>
          <a:p>
            <a:r>
              <a:rPr lang="en-US" dirty="0"/>
              <a:t>2,900 V </a:t>
            </a:r>
            <a:r>
              <a:rPr lang="en-US" dirty="0" err="1"/>
              <a:t>Prd</a:t>
            </a:r>
            <a:endParaRPr lang="en-US" dirty="0"/>
          </a:p>
        </p:txBody>
      </p:sp>
      <p:cxnSp>
        <p:nvCxnSpPr>
          <p:cNvPr id="37" name="Straight Connector 36"/>
          <p:cNvCxnSpPr>
            <a:stCxn id="38" idx="4"/>
            <a:endCxn id="10" idx="0"/>
          </p:cNvCxnSpPr>
          <p:nvPr/>
        </p:nvCxnSpPr>
        <p:spPr>
          <a:xfrm>
            <a:off x="8246074" y="2352894"/>
            <a:ext cx="85762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571638"/>
            <a:ext cx="96861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44" name="TextBox 43"/>
          <p:cNvSpPr txBox="1"/>
          <p:nvPr/>
        </p:nvSpPr>
        <p:spPr>
          <a:xfrm>
            <a:off x="9901898" y="2703231"/>
            <a:ext cx="999441" cy="369332"/>
          </a:xfrm>
          <a:prstGeom prst="rect">
            <a:avLst/>
          </a:prstGeom>
          <a:noFill/>
        </p:spPr>
        <p:txBody>
          <a:bodyPr wrap="none" rtlCol="0">
            <a:spAutoFit/>
          </a:bodyPr>
          <a:lstStyle/>
          <a:p>
            <a:r>
              <a:rPr lang="en-US" dirty="0"/>
              <a:t>5,100 VS</a:t>
            </a:r>
          </a:p>
        </p:txBody>
      </p:sp>
      <p:sp>
        <p:nvSpPr>
          <p:cNvPr id="47" name="Left Arrow 46"/>
          <p:cNvSpPr/>
          <p:nvPr/>
        </p:nvSpPr>
        <p:spPr>
          <a:xfrm flipH="1">
            <a:off x="4311042" y="3794667"/>
            <a:ext cx="4005648" cy="74996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 redeems 2,000 of </a:t>
            </a:r>
            <a:r>
              <a:rPr lang="en-US" dirty="0" err="1">
                <a:solidFill>
                  <a:schemeClr val="tx1"/>
                </a:solidFill>
              </a:rPr>
              <a:t>SH</a:t>
            </a:r>
            <a:r>
              <a:rPr lang="en-US" dirty="0">
                <a:solidFill>
                  <a:schemeClr val="tx1"/>
                </a:solidFill>
              </a:rPr>
              <a:t> A’s V </a:t>
            </a:r>
            <a:r>
              <a:rPr lang="en-US" dirty="0" err="1">
                <a:solidFill>
                  <a:schemeClr val="tx1"/>
                </a:solidFill>
              </a:rPr>
              <a:t>prd</a:t>
            </a:r>
            <a:r>
              <a:rPr lang="en-US" dirty="0">
                <a:solidFill>
                  <a:schemeClr val="tx1"/>
                </a:solidFill>
              </a:rPr>
              <a:t> stock </a:t>
            </a:r>
          </a:p>
        </p:txBody>
      </p:sp>
      <p:sp>
        <p:nvSpPr>
          <p:cNvPr id="5" name="Footer Placeholder 4">
            <a:extLst>
              <a:ext uri="{FF2B5EF4-FFF2-40B4-BE49-F238E27FC236}">
                <a16:creationId xmlns:a16="http://schemas.microsoft.com/office/drawing/2014/main" id="{DBCB60B6-CEA4-A943-9381-DE5E81EEA49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9382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19" grpId="0" animBg="1"/>
      <p:bldP spid="20" grpId="0" animBg="1"/>
      <p:bldP spid="56" grpId="0"/>
      <p:bldP spid="71" grpId="0" animBg="1"/>
      <p:bldP spid="25" grpId="0" animBg="1"/>
      <p:bldP spid="21" grpId="0"/>
      <p:bldP spid="31" grpId="0"/>
      <p:bldP spid="34" grpId="0"/>
      <p:bldP spid="38" grpId="0" animBg="1"/>
      <p:bldP spid="44" grpId="0"/>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Tax Consequences</a:t>
            </a:r>
          </a:p>
        </p:txBody>
      </p:sp>
      <p:sp>
        <p:nvSpPr>
          <p:cNvPr id="3" name="Text Placeholder 2"/>
          <p:cNvSpPr>
            <a:spLocks noGrp="1"/>
          </p:cNvSpPr>
          <p:nvPr>
            <p:ph type="body" idx="19"/>
          </p:nvPr>
        </p:nvSpPr>
        <p:spPr/>
        <p:txBody>
          <a:bodyPr/>
          <a:lstStyle/>
          <a:p>
            <a:r>
              <a:rPr lang="en-US" dirty="0"/>
              <a:t>Ownership Structure</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6</a:t>
            </a:fld>
            <a:endParaRPr lang="en-US" altLang="en-US"/>
          </a:p>
        </p:txBody>
      </p:sp>
      <p:sp>
        <p:nvSpPr>
          <p:cNvPr id="8" name="Title 7"/>
          <p:cNvSpPr>
            <a:spLocks noGrp="1"/>
          </p:cNvSpPr>
          <p:nvPr>
            <p:ph type="title"/>
          </p:nvPr>
        </p:nvSpPr>
        <p:spPr/>
        <p:txBody>
          <a:bodyPr/>
          <a:lstStyle/>
          <a:p>
            <a:r>
              <a:rPr lang="en-US" dirty="0"/>
              <a:t>Substantially Disproportionate Redemptions and §302(b)(2)(D): Rev. Rul. 85-14</a:t>
            </a:r>
          </a:p>
        </p:txBody>
      </p:sp>
      <p:sp>
        <p:nvSpPr>
          <p:cNvPr id="21" name="Oval 7"/>
          <p:cNvSpPr>
            <a:spLocks noChangeArrowheads="1"/>
          </p:cNvSpPr>
          <p:nvPr/>
        </p:nvSpPr>
        <p:spPr bwMode="auto">
          <a:xfrm>
            <a:off x="7448212" y="1639830"/>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3" name="Oval 9"/>
          <p:cNvSpPr>
            <a:spLocks noChangeArrowheads="1"/>
          </p:cNvSpPr>
          <p:nvPr/>
        </p:nvSpPr>
        <p:spPr bwMode="auto">
          <a:xfrm>
            <a:off x="8269538"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24" name="Oval 10"/>
          <p:cNvSpPr>
            <a:spLocks noChangeArrowheads="1"/>
          </p:cNvSpPr>
          <p:nvPr/>
        </p:nvSpPr>
        <p:spPr bwMode="auto">
          <a:xfrm>
            <a:off x="9132646"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C</a:t>
            </a:r>
          </a:p>
        </p:txBody>
      </p:sp>
      <p:sp>
        <p:nvSpPr>
          <p:cNvPr id="25" name="Oval 11"/>
          <p:cNvSpPr>
            <a:spLocks noChangeArrowheads="1"/>
          </p:cNvSpPr>
          <p:nvPr/>
        </p:nvSpPr>
        <p:spPr bwMode="auto">
          <a:xfrm>
            <a:off x="9895161" y="1620467"/>
            <a:ext cx="534499"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D</a:t>
            </a:r>
          </a:p>
        </p:txBody>
      </p:sp>
      <p:sp>
        <p:nvSpPr>
          <p:cNvPr id="5" name="Rectangle 4"/>
          <p:cNvSpPr/>
          <p:nvPr/>
        </p:nvSpPr>
        <p:spPr>
          <a:xfrm>
            <a:off x="8269538" y="2746525"/>
            <a:ext cx="1201929" cy="695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0" name="Straight Connector 9"/>
          <p:cNvCxnSpPr>
            <a:stCxn id="24" idx="4"/>
            <a:endCxn id="5" idx="0"/>
          </p:cNvCxnSpPr>
          <p:nvPr/>
        </p:nvCxnSpPr>
        <p:spPr>
          <a:xfrm flipH="1">
            <a:off x="8870503" y="2153867"/>
            <a:ext cx="528843"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4"/>
            <a:endCxn id="5" idx="0"/>
          </p:cNvCxnSpPr>
          <p:nvPr/>
        </p:nvCxnSpPr>
        <p:spPr>
          <a:xfrm flipH="1">
            <a:off x="8870503" y="2153867"/>
            <a:ext cx="1291908"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5" idx="0"/>
          </p:cNvCxnSpPr>
          <p:nvPr/>
        </p:nvCxnSpPr>
        <p:spPr>
          <a:xfrm>
            <a:off x="7909002" y="2137671"/>
            <a:ext cx="961501" cy="608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4"/>
            <a:endCxn id="5" idx="0"/>
          </p:cNvCxnSpPr>
          <p:nvPr/>
        </p:nvCxnSpPr>
        <p:spPr>
          <a:xfrm>
            <a:off x="8536238" y="2153867"/>
            <a:ext cx="334265" cy="59265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extLst>
              <p:ext uri="{D42A27DB-BD31-4B8C-83A1-F6EECF244321}">
                <p14:modId xmlns:p14="http://schemas.microsoft.com/office/powerpoint/2010/main" val="429528546"/>
              </p:ext>
            </p:extLst>
          </p:nvPr>
        </p:nvGraphicFramePr>
        <p:xfrm>
          <a:off x="6707438" y="4034398"/>
          <a:ext cx="4606557" cy="1981200"/>
        </p:xfrm>
        <a:graphic>
          <a:graphicData uri="http://schemas.openxmlformats.org/drawingml/2006/table">
            <a:tbl>
              <a:tblPr firstRow="1" bandRow="1">
                <a:tableStyleId>{8799B23B-EC83-4686-B30A-512413B5E67A}</a:tableStyleId>
              </a:tblPr>
              <a:tblGrid>
                <a:gridCol w="1005067">
                  <a:extLst>
                    <a:ext uri="{9D8B030D-6E8A-4147-A177-3AD203B41FA5}">
                      <a16:colId xmlns:a16="http://schemas.microsoft.com/office/drawing/2014/main" val="20000"/>
                    </a:ext>
                  </a:extLst>
                </a:gridCol>
                <a:gridCol w="878039">
                  <a:extLst>
                    <a:ext uri="{9D8B030D-6E8A-4147-A177-3AD203B41FA5}">
                      <a16:colId xmlns:a16="http://schemas.microsoft.com/office/drawing/2014/main" val="20001"/>
                    </a:ext>
                  </a:extLst>
                </a:gridCol>
                <a:gridCol w="1299606">
                  <a:extLst>
                    <a:ext uri="{9D8B030D-6E8A-4147-A177-3AD203B41FA5}">
                      <a16:colId xmlns:a16="http://schemas.microsoft.com/office/drawing/2014/main" val="20002"/>
                    </a:ext>
                  </a:extLst>
                </a:gridCol>
                <a:gridCol w="1423845">
                  <a:extLst>
                    <a:ext uri="{9D8B030D-6E8A-4147-A177-3AD203B41FA5}">
                      <a16:colId xmlns:a16="http://schemas.microsoft.com/office/drawing/2014/main" val="20003"/>
                    </a:ext>
                  </a:extLst>
                </a:gridCol>
              </a:tblGrid>
              <a:tr h="36018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err="1">
                          <a:ln>
                            <a:noFill/>
                          </a:ln>
                          <a:effectLst/>
                          <a:latin typeface="+mn-lt"/>
                        </a:rPr>
                        <a:t>SHs</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Jan 1</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Mar 15</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Sept 22</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extLst>
                  <a:ext uri="{0D108BD9-81ED-4DB2-BD59-A6C34878D82A}">
                    <a16:rowId xmlns:a16="http://schemas.microsoft.com/office/drawing/2014/main" val="10000"/>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A</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1466</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solidFill>
                      <a:schemeClr val="accent1">
                        <a:lumMod val="20000"/>
                        <a:lumOff val="80000"/>
                        <a:alpha val="20000"/>
                      </a:schemeClr>
                    </a:solidFill>
                  </a:tcPr>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1"/>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B</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210</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210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2"/>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C</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3"/>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D</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4"/>
                  </a:ext>
                </a:extLst>
              </a:tr>
            </a:tbl>
          </a:graphicData>
        </a:graphic>
      </p:graphicFrame>
      <p:sp>
        <p:nvSpPr>
          <p:cNvPr id="54" name="Content Placeholder 53"/>
          <p:cNvSpPr>
            <a:spLocks noGrp="1"/>
          </p:cNvSpPr>
          <p:nvPr>
            <p:ph sz="quarter" idx="20"/>
          </p:nvPr>
        </p:nvSpPr>
        <p:spPr/>
        <p:txBody>
          <a:bodyPr/>
          <a:lstStyle/>
          <a:p>
            <a:pPr algn="just"/>
            <a:r>
              <a:rPr lang="en-US" sz="2000" dirty="0"/>
              <a:t>Repurchase agreement between X and B, C, and D:  </a:t>
            </a:r>
          </a:p>
          <a:p>
            <a:pPr lvl="1" algn="just"/>
            <a:r>
              <a:rPr lang="en-US" sz="2000" dirty="0"/>
              <a:t>If any SH ceases to work in the business, he must tender shares to X for book value</a:t>
            </a:r>
          </a:p>
          <a:p>
            <a:pPr algn="just"/>
            <a:r>
              <a:rPr lang="en-US" sz="2000" dirty="0"/>
              <a:t>B announced on 1/1/83 his intention to resign on 3/22/83.</a:t>
            </a:r>
          </a:p>
          <a:p>
            <a:pPr algn="just"/>
            <a:r>
              <a:rPr lang="en-US" sz="2000" dirty="0"/>
              <a:t>A caused X to redeem 902 shares from A on 3/15/83 for 700X, which reduces A’s ownership to 49.96% from 72.18%</a:t>
            </a:r>
          </a:p>
          <a:p>
            <a:pPr algn="just"/>
            <a:r>
              <a:rPr lang="en-US" sz="2000" dirty="0"/>
              <a:t>On 3/22/83, B resigned, and X redeemed B’s shares over the next 6 months.</a:t>
            </a:r>
          </a:p>
          <a:p>
            <a:pPr algn="just"/>
            <a:r>
              <a:rPr lang="en-US" sz="2000" dirty="0"/>
              <a:t>After the dust settles, A owns &gt;50% of X, and A’s ownership was reduced from 72.18% to 61.37%</a:t>
            </a:r>
          </a:p>
          <a:p>
            <a:endParaRPr lang="en-US" dirty="0"/>
          </a:p>
          <a:p>
            <a:endParaRPr lang="en-US" dirty="0"/>
          </a:p>
        </p:txBody>
      </p:sp>
      <p:sp>
        <p:nvSpPr>
          <p:cNvPr id="7" name="Footer Placeholder 6">
            <a:extLst>
              <a:ext uri="{FF2B5EF4-FFF2-40B4-BE49-F238E27FC236}">
                <a16:creationId xmlns:a16="http://schemas.microsoft.com/office/drawing/2014/main" id="{5AED232E-F2EB-FB48-B527-D45AE912FE3A}"/>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12046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880B0-2204-2640-B543-73735A266D5C}"/>
              </a:ext>
            </a:extLst>
          </p:cNvPr>
          <p:cNvSpPr>
            <a:spLocks noGrp="1"/>
          </p:cNvSpPr>
          <p:nvPr>
            <p:ph idx="1"/>
          </p:nvPr>
        </p:nvSpPr>
        <p:spPr/>
        <p:txBody>
          <a:bodyPr/>
          <a:lstStyle/>
          <a:p>
            <a:r>
              <a:rPr lang="en-US" dirty="0"/>
              <a:t>Redemptions that completely terminate a shareholder’s interest are treated as S/X. §302(b)(2)</a:t>
            </a:r>
          </a:p>
          <a:p>
            <a:r>
              <a:rPr lang="en-US" dirty="0"/>
              <a:t>Issues:</a:t>
            </a:r>
          </a:p>
          <a:p>
            <a:pPr lvl="1"/>
            <a:r>
              <a:rPr lang="en-US" dirty="0"/>
              <a:t>Redemptions of a family member in a family-held corporation and the constructive ownership rules</a:t>
            </a:r>
          </a:p>
          <a:p>
            <a:endParaRPr lang="en-US" dirty="0"/>
          </a:p>
          <a:p>
            <a:endParaRPr lang="en-US" dirty="0"/>
          </a:p>
        </p:txBody>
      </p:sp>
      <p:sp>
        <p:nvSpPr>
          <p:cNvPr id="3" name="Title 2">
            <a:extLst>
              <a:ext uri="{FF2B5EF4-FFF2-40B4-BE49-F238E27FC236}">
                <a16:creationId xmlns:a16="http://schemas.microsoft.com/office/drawing/2014/main" id="{ADA6D73D-72CB-6647-B813-AE9D6C443B61}"/>
              </a:ext>
            </a:extLst>
          </p:cNvPr>
          <p:cNvSpPr>
            <a:spLocks noGrp="1"/>
          </p:cNvSpPr>
          <p:nvPr>
            <p:ph type="title"/>
          </p:nvPr>
        </p:nvSpPr>
        <p:spPr/>
        <p:txBody>
          <a:bodyPr/>
          <a:lstStyle/>
          <a:p>
            <a:r>
              <a:rPr lang="en-US" dirty="0"/>
              <a:t>Redemptions that Completely Terminate a Shareholder’s Interest: §302(b)(3) and (c)(2) </a:t>
            </a:r>
          </a:p>
        </p:txBody>
      </p:sp>
      <p:sp>
        <p:nvSpPr>
          <p:cNvPr id="4" name="Slide Number Placeholder 3">
            <a:extLst>
              <a:ext uri="{FF2B5EF4-FFF2-40B4-BE49-F238E27FC236}">
                <a16:creationId xmlns:a16="http://schemas.microsoft.com/office/drawing/2014/main" id="{5A97E888-017C-CF4B-8505-D8501D1C2EA9}"/>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pic>
        <p:nvPicPr>
          <p:cNvPr id="7" name="Picture 6">
            <a:extLst>
              <a:ext uri="{FF2B5EF4-FFF2-40B4-BE49-F238E27FC236}">
                <a16:creationId xmlns:a16="http://schemas.microsoft.com/office/drawing/2014/main" id="{66768949-4C35-6B4D-B4C4-8E294AEB157D}"/>
              </a:ext>
            </a:extLst>
          </p:cNvPr>
          <p:cNvPicPr>
            <a:picLocks noChangeAspect="1"/>
          </p:cNvPicPr>
          <p:nvPr/>
        </p:nvPicPr>
        <p:blipFill>
          <a:blip r:embed="rId2"/>
          <a:stretch>
            <a:fillRect/>
          </a:stretch>
        </p:blipFill>
        <p:spPr>
          <a:xfrm>
            <a:off x="1200150" y="2882900"/>
            <a:ext cx="9486900" cy="2870200"/>
          </a:xfrm>
          <a:prstGeom prst="rect">
            <a:avLst/>
          </a:prstGeom>
        </p:spPr>
      </p:pic>
      <p:sp>
        <p:nvSpPr>
          <p:cNvPr id="8" name="Footer Placeholder 7">
            <a:extLst>
              <a:ext uri="{FF2B5EF4-FFF2-40B4-BE49-F238E27FC236}">
                <a16:creationId xmlns:a16="http://schemas.microsoft.com/office/drawing/2014/main" id="{EC63D8BF-AF16-5740-BC38-4C49FBCDCB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954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t>
            </a:r>
            <a:r>
              <a:rPr lang="en-US" i="1" dirty="0"/>
              <a:t>Lynch v. CIR</a:t>
            </a:r>
            <a:r>
              <a:rPr lang="en-US" dirty="0"/>
              <a:t>, 801 F.2d 1176 (9</a:t>
            </a:r>
            <a:r>
              <a:rPr lang="en-US" baseline="30000" dirty="0"/>
              <a:t>th</a:t>
            </a:r>
            <a:r>
              <a:rPr lang="en-US" dirty="0"/>
              <a:t> Cir.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1546770" cy="369332"/>
          </a:xfrm>
          <a:prstGeom prst="rect">
            <a:avLst/>
          </a:prstGeom>
          <a:noFill/>
        </p:spPr>
        <p:txBody>
          <a:bodyPr wrap="none" rtlCol="0">
            <a:spAutoFit/>
          </a:bodyPr>
          <a:lstStyle/>
          <a:p>
            <a:r>
              <a:rPr lang="en-US" b="1" u="sng" dirty="0"/>
              <a:t>Sale to Gilbert</a:t>
            </a:r>
          </a:p>
        </p:txBody>
      </p:sp>
      <p:sp>
        <p:nvSpPr>
          <p:cNvPr id="56" name="TextBox 55"/>
          <p:cNvSpPr txBox="1"/>
          <p:nvPr/>
        </p:nvSpPr>
        <p:spPr>
          <a:xfrm>
            <a:off x="7810295" y="575461"/>
            <a:ext cx="3369769" cy="369332"/>
          </a:xfrm>
          <a:prstGeom prst="rect">
            <a:avLst/>
          </a:prstGeom>
          <a:noFill/>
        </p:spPr>
        <p:txBody>
          <a:bodyPr wrap="none" rtlCol="0">
            <a:spAutoFit/>
          </a:bodyPr>
          <a:lstStyle/>
          <a:p>
            <a:r>
              <a:rPr lang="en-US" b="1" u="sng" dirty="0"/>
              <a:t>Complete Redemption of William</a:t>
            </a:r>
          </a:p>
        </p:txBody>
      </p:sp>
      <p:sp>
        <p:nvSpPr>
          <p:cNvPr id="71" name="TextBox 70"/>
          <p:cNvSpPr txBox="1"/>
          <p:nvPr/>
        </p:nvSpPr>
        <p:spPr>
          <a:xfrm>
            <a:off x="2165299" y="4438895"/>
            <a:ext cx="8443493" cy="1015663"/>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000" b="1" dirty="0"/>
              <a:t>Does the transaction qualify as a complete redemption under §302(b)(3)? Why not? </a:t>
            </a:r>
            <a:r>
              <a:rPr lang="en-US" sz="2000" b="1" i="1" dirty="0"/>
              <a:t>See </a:t>
            </a:r>
            <a:r>
              <a:rPr lang="en-US" sz="2000" b="1" dirty="0"/>
              <a:t>§302(c)(2)(A)(</a:t>
            </a:r>
            <a:r>
              <a:rPr lang="en-US" sz="2000" b="1" dirty="0" err="1"/>
              <a:t>i</a:t>
            </a:r>
            <a:r>
              <a:rPr lang="en-US" sz="2000" b="1" dirty="0"/>
              <a:t>).</a:t>
            </a:r>
          </a:p>
          <a:p>
            <a:pPr marL="342900" indent="-342900">
              <a:buFont typeface="Arial" charset="0"/>
              <a:buChar char="•"/>
            </a:pPr>
            <a:r>
              <a:rPr lang="en-US" sz="2000" b="1" dirty="0"/>
              <a:t>What was William’s relationship to the company after the redemption? </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1" name="TextBox 30"/>
          <p:cNvSpPr txBox="1"/>
          <p:nvPr/>
        </p:nvSpPr>
        <p:spPr>
          <a:xfrm>
            <a:off x="634586" y="1964299"/>
            <a:ext cx="1367875" cy="369332"/>
          </a:xfrm>
          <a:prstGeom prst="rect">
            <a:avLst/>
          </a:prstGeom>
          <a:noFill/>
        </p:spPr>
        <p:txBody>
          <a:bodyPr wrap="none" rtlCol="0">
            <a:spAutoFit/>
          </a:bodyPr>
          <a:lstStyle/>
          <a:p>
            <a:r>
              <a:rPr lang="en-US" dirty="0"/>
              <a:t>2,350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sp>
        <p:nvSpPr>
          <p:cNvPr id="44" name="TextBox 43"/>
          <p:cNvSpPr txBox="1"/>
          <p:nvPr/>
        </p:nvSpPr>
        <p:spPr>
          <a:xfrm>
            <a:off x="9969900" y="1934839"/>
            <a:ext cx="2307427" cy="646331"/>
          </a:xfrm>
          <a:prstGeom prst="rect">
            <a:avLst/>
          </a:prstGeom>
          <a:noFill/>
        </p:spPr>
        <p:txBody>
          <a:bodyPr wrap="none" rtlCol="0">
            <a:spAutoFit/>
          </a:bodyPr>
          <a:lstStyle/>
          <a:p>
            <a:r>
              <a:rPr lang="en-US" dirty="0"/>
              <a:t>Complete redemption</a:t>
            </a:r>
            <a:br>
              <a:rPr lang="en-US" dirty="0"/>
            </a:br>
            <a:r>
              <a:rPr lang="en-US" dirty="0"/>
              <a:t>for 17,900 and  Note</a:t>
            </a:r>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21957" y="2707579"/>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32" name="Straight Connector 31"/>
          <p:cNvCxnSpPr>
            <a:cxnSpLocks/>
            <a:stCxn id="33" idx="4"/>
            <a:endCxn id="30" idx="0"/>
          </p:cNvCxnSpPr>
          <p:nvPr/>
        </p:nvCxnSpPr>
        <p:spPr>
          <a:xfrm flipH="1">
            <a:off x="4642768" y="1833351"/>
            <a:ext cx="1121269" cy="874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08944" y="1165441"/>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5" name="TextBox 34"/>
          <p:cNvSpPr txBox="1"/>
          <p:nvPr/>
        </p:nvSpPr>
        <p:spPr>
          <a:xfrm>
            <a:off x="5438023" y="2090374"/>
            <a:ext cx="1367875" cy="369332"/>
          </a:xfrm>
          <a:prstGeom prst="rect">
            <a:avLst/>
          </a:prstGeom>
          <a:noFill/>
        </p:spPr>
        <p:txBody>
          <a:bodyPr wrap="none" rtlCol="0">
            <a:spAutoFit/>
          </a:bodyPr>
          <a:lstStyle/>
          <a:p>
            <a:r>
              <a:rPr lang="en-US" dirty="0"/>
              <a:t>2,300 shares</a:t>
            </a:r>
          </a:p>
        </p:txBody>
      </p:sp>
      <p:sp>
        <p:nvSpPr>
          <p:cNvPr id="36" name="Oval 35"/>
          <p:cNvSpPr/>
          <p:nvPr/>
        </p:nvSpPr>
        <p:spPr>
          <a:xfrm>
            <a:off x="3187494" y="1158274"/>
            <a:ext cx="1146474" cy="6679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cxnSp>
        <p:nvCxnSpPr>
          <p:cNvPr id="17" name="Straight Arrow Connector 16"/>
          <p:cNvCxnSpPr>
            <a:cxnSpLocks/>
            <a:stCxn id="33" idx="2"/>
            <a:endCxn id="36" idx="6"/>
          </p:cNvCxnSpPr>
          <p:nvPr/>
        </p:nvCxnSpPr>
        <p:spPr>
          <a:xfrm flipH="1" flipV="1">
            <a:off x="4333968" y="1492230"/>
            <a:ext cx="774976" cy="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54934" y="1625745"/>
            <a:ext cx="879600" cy="523220"/>
          </a:xfrm>
          <a:prstGeom prst="rect">
            <a:avLst/>
          </a:prstGeom>
          <a:noFill/>
        </p:spPr>
        <p:txBody>
          <a:bodyPr wrap="none" rtlCol="0">
            <a:spAutoFit/>
          </a:bodyPr>
          <a:lstStyle/>
          <a:p>
            <a:r>
              <a:rPr lang="en-US" sz="1400" dirty="0"/>
              <a:t>Sale of </a:t>
            </a:r>
          </a:p>
          <a:p>
            <a:r>
              <a:rPr lang="en-US" sz="1400" dirty="0"/>
              <a:t>50 shares</a:t>
            </a:r>
          </a:p>
        </p:txBody>
      </p:sp>
      <p:sp>
        <p:nvSpPr>
          <p:cNvPr id="41" name="TextBox 40"/>
          <p:cNvSpPr txBox="1"/>
          <p:nvPr/>
        </p:nvSpPr>
        <p:spPr>
          <a:xfrm>
            <a:off x="7409970" y="2027172"/>
            <a:ext cx="1076128" cy="369332"/>
          </a:xfrm>
          <a:prstGeom prst="rect">
            <a:avLst/>
          </a:prstGeom>
          <a:noFill/>
        </p:spPr>
        <p:txBody>
          <a:bodyPr wrap="none" rtlCol="0">
            <a:spAutoFit/>
          </a:bodyPr>
          <a:lstStyle/>
          <a:p>
            <a:r>
              <a:rPr lang="en-US" dirty="0"/>
              <a:t>50 shares</a:t>
            </a:r>
          </a:p>
        </p:txBody>
      </p:sp>
      <p:sp>
        <p:nvSpPr>
          <p:cNvPr id="42" name="Oval 41"/>
          <p:cNvSpPr/>
          <p:nvPr/>
        </p:nvSpPr>
        <p:spPr>
          <a:xfrm>
            <a:off x="9444899" y="1084596"/>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cxnSp>
        <p:nvCxnSpPr>
          <p:cNvPr id="6" name="Straight Connector 5">
            <a:extLst>
              <a:ext uri="{FF2B5EF4-FFF2-40B4-BE49-F238E27FC236}">
                <a16:creationId xmlns:a16="http://schemas.microsoft.com/office/drawing/2014/main" id="{185B65E1-1DA6-104F-9A69-69CBE1341E73}"/>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F1F5F9-191A-594B-B312-4BA5C5B3AC86}"/>
              </a:ext>
            </a:extLst>
          </p:cNvPr>
          <p:cNvCxnSpPr/>
          <p:nvPr/>
        </p:nvCxnSpPr>
        <p:spPr>
          <a:xfrm>
            <a:off x="7238999" y="778042"/>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A5CDD-5C61-CF48-891D-0C357870DB11}"/>
              </a:ext>
            </a:extLst>
          </p:cNvPr>
          <p:cNvSpPr txBox="1"/>
          <p:nvPr/>
        </p:nvSpPr>
        <p:spPr>
          <a:xfrm>
            <a:off x="4523874" y="-2598821"/>
            <a:ext cx="184731" cy="369332"/>
          </a:xfrm>
          <a:prstGeom prst="rect">
            <a:avLst/>
          </a:prstGeom>
          <a:noFill/>
        </p:spPr>
        <p:txBody>
          <a:bodyPr wrap="none" rtlCol="0">
            <a:spAutoFit/>
          </a:bodyPr>
          <a:lstStyle/>
          <a:p>
            <a:endParaRPr lang="en-US" dirty="0"/>
          </a:p>
        </p:txBody>
      </p:sp>
      <p:cxnSp>
        <p:nvCxnSpPr>
          <p:cNvPr id="49" name="Straight Connector 48">
            <a:extLst>
              <a:ext uri="{FF2B5EF4-FFF2-40B4-BE49-F238E27FC236}">
                <a16:creationId xmlns:a16="http://schemas.microsoft.com/office/drawing/2014/main" id="{CD9DFFA3-24A5-274C-9C09-CA9F24C3D73F}"/>
              </a:ext>
            </a:extLst>
          </p:cNvPr>
          <p:cNvCxnSpPr>
            <a:cxnSpLocks/>
            <a:stCxn id="36" idx="4"/>
            <a:endCxn id="30" idx="0"/>
          </p:cNvCxnSpPr>
          <p:nvPr/>
        </p:nvCxnSpPr>
        <p:spPr>
          <a:xfrm>
            <a:off x="3760731" y="1826185"/>
            <a:ext cx="882037" cy="881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DAC73E-F7AF-954F-ACB1-61C1774D9EE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591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29" grpId="1"/>
      <p:bldP spid="30" grpId="0" animBg="1"/>
      <p:bldP spid="33" grpId="0" animBg="1"/>
      <p:bldP spid="35" grpId="0"/>
      <p:bldP spid="36" grpId="0" animBg="1"/>
      <p:bldP spid="39" grpId="0"/>
      <p:bldP spid="41" grpId="0"/>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F4DC25-62EC-3845-8933-46F735989B61}"/>
              </a:ext>
            </a:extLst>
          </p:cNvPr>
          <p:cNvSpPr>
            <a:spLocks noGrp="1"/>
          </p:cNvSpPr>
          <p:nvPr>
            <p:ph idx="1"/>
          </p:nvPr>
        </p:nvSpPr>
        <p:spPr/>
        <p:txBody>
          <a:bodyPr/>
          <a:lstStyle/>
          <a:p>
            <a:r>
              <a:rPr lang="en-US" dirty="0"/>
              <a:t>In English, what does this mean?</a:t>
            </a:r>
          </a:p>
        </p:txBody>
      </p:sp>
      <p:sp>
        <p:nvSpPr>
          <p:cNvPr id="3" name="Title 2">
            <a:extLst>
              <a:ext uri="{FF2B5EF4-FFF2-40B4-BE49-F238E27FC236}">
                <a16:creationId xmlns:a16="http://schemas.microsoft.com/office/drawing/2014/main" id="{D733B1F4-CBED-1642-A442-4183E1196B84}"/>
              </a:ext>
            </a:extLst>
          </p:cNvPr>
          <p:cNvSpPr>
            <a:spLocks noGrp="1"/>
          </p:cNvSpPr>
          <p:nvPr>
            <p:ph type="title"/>
          </p:nvPr>
        </p:nvSpPr>
        <p:spPr/>
        <p:txBody>
          <a:bodyPr/>
          <a:lstStyle/>
          <a:p>
            <a:r>
              <a:rPr lang="en-US" dirty="0"/>
              <a:t>Redemptions: Section 302(b)(6)</a:t>
            </a:r>
          </a:p>
        </p:txBody>
      </p:sp>
      <p:sp>
        <p:nvSpPr>
          <p:cNvPr id="4" name="Slide Number Placeholder 3">
            <a:extLst>
              <a:ext uri="{FF2B5EF4-FFF2-40B4-BE49-F238E27FC236}">
                <a16:creationId xmlns:a16="http://schemas.microsoft.com/office/drawing/2014/main" id="{13F4E824-36FF-4240-ADA9-842D1D6D37F2}"/>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6" name="Content Placeholder 5">
            <a:extLst>
              <a:ext uri="{FF2B5EF4-FFF2-40B4-BE49-F238E27FC236}">
                <a16:creationId xmlns:a16="http://schemas.microsoft.com/office/drawing/2014/main" id="{517036CE-4EB8-5D4A-AFE8-91F587CF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 y="1746762"/>
            <a:ext cx="11043630" cy="2889974"/>
          </a:xfrm>
          <a:prstGeom prst="rect">
            <a:avLst/>
          </a:prstGeom>
        </p:spPr>
      </p:pic>
      <p:sp>
        <p:nvSpPr>
          <p:cNvPr id="7" name="Footer Placeholder 6">
            <a:extLst>
              <a:ext uri="{FF2B5EF4-FFF2-40B4-BE49-F238E27FC236}">
                <a16:creationId xmlns:a16="http://schemas.microsoft.com/office/drawing/2014/main" id="{D693EB6E-FF4E-AC4F-A242-C74589AAE29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928703895"/>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15115</TotalTime>
  <Words>2727</Words>
  <Application>Microsoft Macintosh PowerPoint</Application>
  <PresentationFormat>Widescreen</PresentationFormat>
  <Paragraphs>380</Paragraphs>
  <Slides>25</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NSimSun</vt:lpstr>
      <vt:lpstr>Arial</vt:lpstr>
      <vt:lpstr>Calibri</vt:lpstr>
      <vt:lpstr>Courier New</vt:lpstr>
      <vt:lpstr>Times New Roman</vt:lpstr>
      <vt:lpstr>Wingdings</vt:lpstr>
      <vt:lpstr>Wingdings 2</vt:lpstr>
      <vt:lpstr>CG Body - Standard</vt:lpstr>
      <vt:lpstr>Equation</vt:lpstr>
      <vt:lpstr>Redemptions</vt:lpstr>
      <vt:lpstr>Redemptions: Shareholder Consequences</vt:lpstr>
      <vt:lpstr>Constructive Ownership Rules</vt:lpstr>
      <vt:lpstr>Substantially Disproportionate Redemptions: §302(b)(2)</vt:lpstr>
      <vt:lpstr>Substantially Disproportionate Redemptions: Rev. Rul. 81-41</vt:lpstr>
      <vt:lpstr>Substantially Disproportionate Redemptions and §302(b)(2)(D): Rev. Rul. 85-14</vt:lpstr>
      <vt:lpstr>Redemptions that Completely Terminate a Shareholder’s Interest: §302(b)(3) and (c)(2) </vt:lpstr>
      <vt:lpstr>Redemptions: Lynch v. CIR, 801 F.2d 1176 (9th Cir. 1986)</vt:lpstr>
      <vt:lpstr>Redemptions: Section 302(b)(6)</vt:lpstr>
      <vt:lpstr>Redemptions: Section 302(c)(2)(B)(i) and (ii)</vt:lpstr>
      <vt:lpstr>Redemptions: Rev. Rul. 77-293</vt:lpstr>
      <vt:lpstr>Redemptions: US v. Davis, 397 US 301 (1970) </vt:lpstr>
      <vt:lpstr>Redemptions: Rev. Rul. 76-385</vt:lpstr>
      <vt:lpstr>Redemptions: Rev. Rul. 81-289</vt:lpstr>
      <vt:lpstr>Redemptions: Partial Liquidations--Section 302(e)</vt:lpstr>
      <vt:lpstr>Redemptions: Rev. Rul. 60-322</vt:lpstr>
      <vt:lpstr>Redemptions: Section 303</vt:lpstr>
      <vt:lpstr>Redemptions: Corporate-Level Consequences</vt:lpstr>
      <vt:lpstr>Redemptions and Tax Planning:  Zenz v. Quinlivan, (6th Cir. 1954)</vt:lpstr>
      <vt:lpstr>Redemptions and Tax Planning:  Rev. Rul. 75-447</vt:lpstr>
      <vt:lpstr>Redemptions and Buy-Sell Agreements: Rev. Rul. 69-608</vt:lpstr>
      <vt:lpstr>Redemptions:  Shareholder-Level Consequences</vt:lpstr>
      <vt:lpstr>Redemptions:  Notice 2001-45 (Basis Shifting Shelters)</vt:lpstr>
      <vt:lpstr>Redemptions:  H.J. Heinz Co. v. US (Fed. Cl. 2007)</vt:lpstr>
      <vt:lpstr>Redemptions:  Shareholder-Level Consequences (Proposed Regulations, withdrawn 3/2019)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297</cp:revision>
  <dcterms:created xsi:type="dcterms:W3CDTF">2016-08-01T04:04:31Z</dcterms:created>
  <dcterms:modified xsi:type="dcterms:W3CDTF">2023-02-23T12:05:52Z</dcterms:modified>
</cp:coreProperties>
</file>