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63" r:id="rId2"/>
    <p:sldId id="257" r:id="rId3"/>
    <p:sldId id="264" r:id="rId4"/>
    <p:sldId id="265" r:id="rId5"/>
    <p:sldId id="267" r:id="rId6"/>
    <p:sldId id="268" r:id="rId7"/>
    <p:sldId id="276" r:id="rId8"/>
    <p:sldId id="270" r:id="rId9"/>
    <p:sldId id="272" r:id="rId10"/>
    <p:sldId id="271" r:id="rId11"/>
    <p:sldId id="273" r:id="rId12"/>
    <p:sldId id="277" r:id="rId13"/>
    <p:sldId id="278" r:id="rId14"/>
    <p:sldId id="279" r:id="rId15"/>
    <p:sldId id="289" r:id="rId16"/>
    <p:sldId id="288" r:id="rId17"/>
    <p:sldId id="281" r:id="rId18"/>
    <p:sldId id="282" r:id="rId19"/>
    <p:sldId id="286" r:id="rId20"/>
    <p:sldId id="290" r:id="rId21"/>
    <p:sldId id="291" r:id="rId22"/>
    <p:sldId id="292" r:id="rId23"/>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CB3670-14B8-CD47-BD1E-CAEA1C361070}" v="475" dt="2023-02-18T17:46:24.9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79"/>
    <p:restoredTop sz="94626"/>
  </p:normalViewPr>
  <p:slideViewPr>
    <p:cSldViewPr snapToGrid="0" snapToObjects="1">
      <p:cViewPr varScale="1">
        <p:scale>
          <a:sx n="121" d="100"/>
          <a:sy n="121" d="100"/>
        </p:scale>
        <p:origin x="376" y="112"/>
      </p:cViewPr>
      <p:guideLst/>
    </p:cSldViewPr>
  </p:slideViewPr>
  <p:notesTextViewPr>
    <p:cViewPr>
      <p:scale>
        <a:sx n="1" d="1"/>
        <a:sy n="1" d="1"/>
      </p:scale>
      <p:origin x="0" y="0"/>
    </p:cViewPr>
  </p:notesTextViewPr>
  <p:sorterViewPr>
    <p:cViewPr>
      <p:scale>
        <a:sx n="160" d="100"/>
        <a:sy n="1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4CB3670-14B8-CD47-BD1E-CAEA1C361070}"/>
    <pc:docChg chg="modSld">
      <pc:chgData name="Jeffrey M. Colon" userId="615143b1-cdee-493d-9a9d-1565ce8666d9" providerId="ADAL" clId="{44CB3670-14B8-CD47-BD1E-CAEA1C361070}" dt="2023-02-18T17:46:24.926" v="62" actId="20577"/>
      <pc:docMkLst>
        <pc:docMk/>
      </pc:docMkLst>
      <pc:sldChg chg="modSp">
        <pc:chgData name="Jeffrey M. Colon" userId="615143b1-cdee-493d-9a9d-1565ce8666d9" providerId="ADAL" clId="{44CB3670-14B8-CD47-BD1E-CAEA1C361070}" dt="2023-02-18T17:46:24.926" v="62" actId="20577"/>
        <pc:sldMkLst>
          <pc:docMk/>
          <pc:sldMk cId="1857089619" sldId="277"/>
        </pc:sldMkLst>
        <pc:spChg chg="mod">
          <ac:chgData name="Jeffrey M. Colon" userId="615143b1-cdee-493d-9a9d-1565ce8666d9" providerId="ADAL" clId="{44CB3670-14B8-CD47-BD1E-CAEA1C361070}" dt="2023-02-18T17:46:24.926" v="62" actId="20577"/>
          <ac:spMkLst>
            <pc:docMk/>
            <pc:sldMk cId="1857089619" sldId="277"/>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2/22/23</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2</a:t>
            </a:fld>
            <a:endParaRPr lang="en-US"/>
          </a:p>
        </p:txBody>
      </p:sp>
    </p:spTree>
    <p:extLst>
      <p:ext uri="{BB962C8B-B14F-4D97-AF65-F5344CB8AC3E}">
        <p14:creationId xmlns:p14="http://schemas.microsoft.com/office/powerpoint/2010/main" val="545915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4</a:t>
            </a:fld>
            <a:endParaRPr lang="en-US"/>
          </a:p>
        </p:txBody>
      </p:sp>
    </p:spTree>
    <p:extLst>
      <p:ext uri="{BB962C8B-B14F-4D97-AF65-F5344CB8AC3E}">
        <p14:creationId xmlns:p14="http://schemas.microsoft.com/office/powerpoint/2010/main" val="2825566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Taxation of C Corporations</a:t>
            </a:r>
            <a:endParaRPr lang="en-US" dirty="0"/>
          </a:p>
        </p:txBody>
      </p:sp>
      <p:sp>
        <p:nvSpPr>
          <p:cNvPr id="5" name="TextBox 4">
            <a:extLst>
              <a:ext uri="{FF2B5EF4-FFF2-40B4-BE49-F238E27FC236}">
                <a16:creationId xmlns:a16="http://schemas.microsoft.com/office/drawing/2014/main" id="{F225FBEE-0AE8-5854-1122-E66C7E7012BB}"/>
              </a:ext>
            </a:extLst>
          </p:cNvPr>
          <p:cNvSpPr txBox="1"/>
          <p:nvPr userDrawn="1"/>
        </p:nvSpPr>
        <p:spPr>
          <a:xfrm>
            <a:off x="665018" y="65670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Taxation of C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Taxation of C Corporations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a:extLst>
              <a:ext uri="{FF2B5EF4-FFF2-40B4-BE49-F238E27FC236}">
                <a16:creationId xmlns:a16="http://schemas.microsoft.com/office/drawing/2014/main" id="{C8E1DE72-46B0-F83E-C31F-F5619A191B94}"/>
              </a:ext>
            </a:extLst>
          </p:cNvPr>
          <p:cNvSpPr txBox="1"/>
          <p:nvPr userDrawn="1"/>
        </p:nvSpPr>
        <p:spPr>
          <a:xfrm>
            <a:off x="442127" y="661181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Taxation of C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Taxation of C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Ordinary Distributions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_OrdDistributions_23S</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Ordinary distributions of property (§301)</a:t>
            </a:r>
          </a:p>
          <a:p>
            <a:pPr lvl="1"/>
            <a:r>
              <a:rPr lang="en-US" dirty="0"/>
              <a:t>Dividend</a:t>
            </a:r>
          </a:p>
          <a:p>
            <a:pPr lvl="1"/>
            <a:r>
              <a:rPr lang="en-US" dirty="0"/>
              <a:t>ROC</a:t>
            </a:r>
          </a:p>
          <a:p>
            <a:pPr lvl="1"/>
            <a:r>
              <a:rPr lang="en-US" dirty="0"/>
              <a:t>S/X</a:t>
            </a:r>
          </a:p>
          <a:p>
            <a:endParaRPr lang="en-US" dirty="0"/>
          </a:p>
          <a:p>
            <a:r>
              <a:rPr lang="en-US" dirty="0"/>
              <a:t>Redemptions (§302)</a:t>
            </a:r>
          </a:p>
          <a:p>
            <a:pPr lvl="1"/>
            <a:r>
              <a:rPr lang="en-US" dirty="0"/>
              <a:t>Ordinary distribution</a:t>
            </a:r>
          </a:p>
          <a:p>
            <a:pPr lvl="1"/>
            <a:r>
              <a:rPr lang="en-US" dirty="0"/>
              <a:t>S/X</a:t>
            </a:r>
          </a:p>
          <a:p>
            <a:pPr lvl="1"/>
            <a:r>
              <a:rPr lang="en-US" dirty="0"/>
              <a:t>S/X treated as redemptions (§304)</a:t>
            </a:r>
          </a:p>
          <a:p>
            <a:endParaRPr lang="en-US" dirty="0"/>
          </a:p>
          <a:p>
            <a:r>
              <a:rPr lang="en-US" dirty="0"/>
              <a:t>Liquidating distributions (§§331 and 332)</a:t>
            </a:r>
          </a:p>
          <a:p>
            <a:pPr lvl="1"/>
            <a:r>
              <a:rPr lang="en-US" dirty="0"/>
              <a:t>S/X </a:t>
            </a:r>
          </a:p>
          <a:p>
            <a:endParaRPr lang="en-US" dirty="0"/>
          </a:p>
        </p:txBody>
      </p:sp>
      <p:sp>
        <p:nvSpPr>
          <p:cNvPr id="3" name="Title 2"/>
          <p:cNvSpPr>
            <a:spLocks noGrp="1"/>
          </p:cNvSpPr>
          <p:nvPr>
            <p:ph type="title"/>
          </p:nvPr>
        </p:nvSpPr>
        <p:spPr/>
        <p:txBody>
          <a:bodyPr/>
          <a:lstStyle/>
          <a:p>
            <a:r>
              <a:rPr lang="en-US"/>
              <a:t>Ordinary Distributions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a:t>
            </a:fld>
            <a:endParaRPr lang="en-US" altLang="en-US"/>
          </a:p>
        </p:txBody>
      </p:sp>
      <p:sp>
        <p:nvSpPr>
          <p:cNvPr id="5" name="Footer Placeholder 4"/>
          <p:cNvSpPr>
            <a:spLocks noGrp="1"/>
          </p:cNvSpPr>
          <p:nvPr>
            <p:ph type="ftr" sz="quarter" idx="11"/>
          </p:nvPr>
        </p:nvSpPr>
        <p:spPr/>
        <p:txBody>
          <a:bodyPr/>
          <a:lstStyle/>
          <a:p>
            <a:pPr>
              <a:defRPr/>
            </a:pPr>
            <a:r>
              <a:rPr lang="en-US"/>
              <a:t>Ordinary Distributions</a:t>
            </a:r>
          </a:p>
        </p:txBody>
      </p:sp>
    </p:spTree>
    <p:extLst>
      <p:ext uri="{BB962C8B-B14F-4D97-AF65-F5344CB8AC3E}">
        <p14:creationId xmlns:p14="http://schemas.microsoft.com/office/powerpoint/2010/main" val="126783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Corporations can use the DRD to generate tax refunds in </a:t>
            </a:r>
            <a:r>
              <a:rPr lang="en-US" u="sng" dirty="0"/>
              <a:t>the absence of economic income</a:t>
            </a:r>
          </a:p>
          <a:p>
            <a:pPr marL="0" indent="0" algn="ctr">
              <a:buNone/>
            </a:pPr>
            <a:r>
              <a:rPr lang="en-US" altLang="en-US" b="1" u="sng" dirty="0">
                <a:ea typeface="ＭＳ Ｐゴシック" charset="-128"/>
              </a:rPr>
              <a:t>Example</a:t>
            </a:r>
          </a:p>
          <a:p>
            <a:r>
              <a:rPr lang="en-US" altLang="en-US" dirty="0">
                <a:ea typeface="ＭＳ Ｐゴシック" charset="-128"/>
              </a:rPr>
              <a:t>Corp A, which has 100 of CGs, purchases a stock cum-dividend just prior to the ex-dividend date for 1,000 that will pay a dividend of 100.  On the ex-date, the stock is sold for 900, generating a loss of 100</a:t>
            </a:r>
            <a:r>
              <a:rPr lang="en-US" altLang="en-US" sz="2000" dirty="0">
                <a:ea typeface="ＭＳ Ｐゴシック" charset="-128"/>
              </a:rPr>
              <a:t>.</a:t>
            </a:r>
            <a:r>
              <a:rPr lang="en-US" altLang="en-US" sz="2800" dirty="0">
                <a:ea typeface="ＭＳ Ｐゴシック" charset="-128"/>
              </a:rPr>
              <a:t> </a:t>
            </a:r>
          </a:p>
          <a:p>
            <a:pPr lvl="1"/>
            <a:r>
              <a:rPr lang="en-US" altLang="en-US" sz="2400" b="1" dirty="0">
                <a:ea typeface="ＭＳ Ｐゴシック" charset="-128"/>
              </a:rPr>
              <a:t>Economic Income</a:t>
            </a:r>
            <a:r>
              <a:rPr lang="en-US" altLang="en-US" sz="2400" dirty="0">
                <a:ea typeface="ＭＳ Ｐゴシック" charset="-128"/>
              </a:rPr>
              <a:t>: Buy stock for &lt;1,000&gt; + sell for 900 + receive 100 dividend = 0</a:t>
            </a:r>
          </a:p>
          <a:p>
            <a:pPr lvl="1"/>
            <a:r>
              <a:rPr lang="en-US" altLang="en-US" sz="2400" b="1" dirty="0">
                <a:ea typeface="ＭＳ Ｐゴシック" charset="-128"/>
              </a:rPr>
              <a:t>Tax Consequences</a:t>
            </a:r>
          </a:p>
          <a:p>
            <a:pPr lvl="2"/>
            <a:r>
              <a:rPr lang="en-US" altLang="en-US" dirty="0">
                <a:ea typeface="ＭＳ Ｐゴシック" charset="-128"/>
              </a:rPr>
              <a:t>CG 		100 	(from other property on which 21 of taxes are owed)</a:t>
            </a:r>
          </a:p>
          <a:p>
            <a:pPr lvl="2"/>
            <a:r>
              <a:rPr lang="en-US" altLang="en-US" dirty="0">
                <a:ea typeface="ＭＳ Ｐゴシック" charset="-128"/>
              </a:rPr>
              <a:t>CL	             &lt;100&gt;  	(on sale of share)</a:t>
            </a:r>
          </a:p>
          <a:p>
            <a:pPr lvl="2"/>
            <a:r>
              <a:rPr lang="en-US" altLang="en-US" u="sng" dirty="0">
                <a:ea typeface="ＭＳ Ｐゴシック" charset="-128"/>
              </a:rPr>
              <a:t>Tax </a:t>
            </a:r>
            <a:r>
              <a:rPr lang="en-US" altLang="en-US" u="sng" dirty="0" err="1">
                <a:ea typeface="ＭＳ Ｐゴシック" charset="-128"/>
              </a:rPr>
              <a:t>Div</a:t>
            </a:r>
            <a:r>
              <a:rPr lang="en-US" altLang="en-US" u="sng" dirty="0">
                <a:ea typeface="ＭＳ Ｐゴシック" charset="-128"/>
              </a:rPr>
              <a:t>	      	50	(100 -50 DRD)</a:t>
            </a:r>
          </a:p>
          <a:p>
            <a:pPr lvl="2"/>
            <a:r>
              <a:rPr lang="en-US" altLang="en-US" dirty="0">
                <a:ea typeface="ＭＳ Ｐゴシック" charset="-128"/>
              </a:rPr>
              <a:t>Tax Inc 	      	50</a:t>
            </a:r>
          </a:p>
          <a:p>
            <a:pPr lvl="2"/>
            <a:r>
              <a:rPr lang="en-US" altLang="en-US" dirty="0">
                <a:ea typeface="ＭＳ Ｐゴシック" charset="-128"/>
              </a:rPr>
              <a:t>Taxes 	      	10.5  	(21% * 50)</a:t>
            </a:r>
          </a:p>
          <a:p>
            <a:pPr lvl="2"/>
            <a:r>
              <a:rPr lang="en-US" altLang="en-US" b="1" dirty="0">
                <a:solidFill>
                  <a:srgbClr val="FF0000"/>
                </a:solidFill>
                <a:ea typeface="ＭＳ Ｐゴシック" charset="-128"/>
              </a:rPr>
              <a:t>Tax Savings   	10.5</a:t>
            </a:r>
            <a:r>
              <a:rPr lang="en-US" altLang="en-US" dirty="0">
                <a:ea typeface="ＭＳ Ｐゴシック" charset="-128"/>
              </a:rPr>
              <a:t> 	(21 taxes on CGs saved  – 10.5 on dividends paid) </a:t>
            </a:r>
          </a:p>
        </p:txBody>
      </p:sp>
      <p:sp>
        <p:nvSpPr>
          <p:cNvPr id="3" name="Title 2"/>
          <p:cNvSpPr>
            <a:spLocks noGrp="1"/>
          </p:cNvSpPr>
          <p:nvPr>
            <p:ph type="title"/>
          </p:nvPr>
        </p:nvSpPr>
        <p:spPr/>
        <p:txBody>
          <a:bodyPr/>
          <a:lstStyle/>
          <a:p>
            <a:r>
              <a:rPr lang="en-US"/>
              <a:t>Ordinary Distributions: Corporate Shareholders and Dividend Stripping</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p:cNvSpPr>
            <a:spLocks noGrp="1"/>
          </p:cNvSpPr>
          <p:nvPr>
            <p:ph type="ftr" sz="quarter" idx="11"/>
          </p:nvPr>
        </p:nvSpPr>
        <p:spPr/>
        <p:txBody>
          <a:bodyPr/>
          <a:lstStyle/>
          <a:p>
            <a:pPr>
              <a:defRPr/>
            </a:pPr>
            <a:r>
              <a:rPr lang="en-US"/>
              <a:t>Ordinary Distributions</a:t>
            </a:r>
          </a:p>
        </p:txBody>
      </p:sp>
    </p:spTree>
    <p:extLst>
      <p:ext uri="{BB962C8B-B14F-4D97-AF65-F5344CB8AC3E}">
        <p14:creationId xmlns:p14="http://schemas.microsoft.com/office/powerpoint/2010/main" val="137661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2">
              <a:buFont typeface="Wingdings 2" pitchFamily="18" charset="2"/>
              <a:buChar char=""/>
            </a:pPr>
            <a:r>
              <a:rPr lang="en-US" altLang="en-US" sz="2400" dirty="0">
                <a:ea typeface="ＭＳ Ｐゴシック" charset="-128"/>
              </a:rPr>
              <a:t>To claim the DRD, a corporation must hold the stock for at least 46 days during 91-day period beginning 45 days before ex-dividend date (&gt;90 days/181 day period certain preferred dividends).  </a:t>
            </a:r>
            <a:r>
              <a:rPr lang="en-US" altLang="en-US" sz="2800" dirty="0"/>
              <a:t>§§246(c)(1)(A) and (c)(2).</a:t>
            </a:r>
            <a:r>
              <a:rPr lang="en-US" altLang="en-US" sz="2400" dirty="0">
                <a:ea typeface="ＭＳ Ｐゴシック" charset="-128"/>
              </a:rPr>
              <a:t> </a:t>
            </a:r>
          </a:p>
          <a:p>
            <a:pPr marL="228600" lvl="2">
              <a:buFont typeface="Wingdings 2" pitchFamily="18" charset="2"/>
              <a:buChar char=""/>
            </a:pPr>
            <a:endParaRPr lang="en-US" altLang="en-US" dirty="0">
              <a:ea typeface="ＭＳ Ｐゴシック" charset="-128"/>
            </a:endParaRPr>
          </a:p>
          <a:p>
            <a:r>
              <a:rPr lang="en-US" altLang="en-US" dirty="0">
                <a:ea typeface="ＭＳ Ｐゴシック" charset="-128"/>
              </a:rPr>
              <a:t>If a corporation engages in certain types of hedging with respect to the stock to reduce its risk of loss, either the DRD is disallowed or the days are not counted for purposes of calculating the 46-day holding period. </a:t>
            </a:r>
            <a:r>
              <a:rPr lang="en-US" altLang="en-US" dirty="0"/>
              <a:t>§§246(c)(1)(B) and (c)(4).</a:t>
            </a:r>
          </a:p>
          <a:p>
            <a:pPr lvl="1"/>
            <a:r>
              <a:rPr lang="en-US" altLang="en-US" dirty="0">
                <a:ea typeface="ＭＳ Ｐゴシック" charset="-128"/>
              </a:rPr>
              <a:t>Buys a put</a:t>
            </a:r>
          </a:p>
          <a:p>
            <a:pPr lvl="1"/>
            <a:r>
              <a:rPr lang="en-US" altLang="en-US" dirty="0">
                <a:ea typeface="ＭＳ Ｐゴシック" charset="-128"/>
              </a:rPr>
              <a:t>Enters into a short forward contract</a:t>
            </a:r>
          </a:p>
          <a:p>
            <a:pPr lvl="1"/>
            <a:r>
              <a:rPr lang="en-US" altLang="en-US" dirty="0">
                <a:ea typeface="ＭＳ Ｐゴシック" charset="-128"/>
              </a:rPr>
              <a:t>Sells a call, except a qualified covered call (section 1092(c)(4))</a:t>
            </a:r>
          </a:p>
          <a:p>
            <a:pPr lvl="1"/>
            <a:r>
              <a:rPr lang="en-US" altLang="en-US" dirty="0">
                <a:ea typeface="ＭＳ Ｐゴシック" charset="-128"/>
              </a:rPr>
              <a:t>Shorts the underlying stock </a:t>
            </a:r>
          </a:p>
          <a:p>
            <a:pPr lvl="1"/>
            <a:r>
              <a:rPr lang="en-US" dirty="0">
                <a:ea typeface="ＭＳ Ｐゴシック" charset="-128"/>
              </a:rPr>
              <a:t>Risk of loss is diminished by holding 1 or position with respect to </a:t>
            </a:r>
            <a:r>
              <a:rPr lang="en-US" i="1" dirty="0">
                <a:ea typeface="ＭＳ Ｐゴシック" charset="-128"/>
              </a:rPr>
              <a:t>substantially similar or related property</a:t>
            </a:r>
            <a:endParaRPr lang="en-US" dirty="0"/>
          </a:p>
        </p:txBody>
      </p:sp>
      <p:sp>
        <p:nvSpPr>
          <p:cNvPr id="3" name="Title 2"/>
          <p:cNvSpPr>
            <a:spLocks noGrp="1"/>
          </p:cNvSpPr>
          <p:nvPr>
            <p:ph type="title"/>
          </p:nvPr>
        </p:nvSpPr>
        <p:spPr/>
        <p:txBody>
          <a:bodyPr/>
          <a:lstStyle/>
          <a:p>
            <a:r>
              <a:rPr lang="en-US"/>
              <a:t>Ordinary Distributions and Dividend Stripping: Corporate Shareholders and Limits on the </a:t>
            </a:r>
            <a:r>
              <a:rPr lang="en-US" err="1"/>
              <a:t>DRD</a:t>
            </a:r>
            <a:endParaRPr lang="en-US"/>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p:cNvSpPr>
            <a:spLocks noGrp="1"/>
          </p:cNvSpPr>
          <p:nvPr>
            <p:ph type="ftr" sz="quarter" idx="11"/>
          </p:nvPr>
        </p:nvSpPr>
        <p:spPr/>
        <p:txBody>
          <a:bodyPr/>
          <a:lstStyle/>
          <a:p>
            <a:pPr>
              <a:defRPr/>
            </a:pPr>
            <a:r>
              <a:rPr lang="en-US"/>
              <a:t>Ordinary Distributions</a:t>
            </a:r>
          </a:p>
        </p:txBody>
      </p:sp>
    </p:spTree>
    <p:extLst>
      <p:ext uri="{BB962C8B-B14F-4D97-AF65-F5344CB8AC3E}">
        <p14:creationId xmlns:p14="http://schemas.microsoft.com/office/powerpoint/2010/main" val="42714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The DRD is generally only available for dividends paid by US corporations. §243(a).</a:t>
            </a:r>
          </a:p>
          <a:p>
            <a:r>
              <a:rPr lang="en-US" dirty="0"/>
              <a:t>Certain dividends from foreign corporations are eligible for the DRD:</a:t>
            </a:r>
          </a:p>
          <a:p>
            <a:pPr lvl="1"/>
            <a:r>
              <a:rPr lang="en-US" dirty="0"/>
              <a:t>Dividends from 10%-owned foreign corporations to the extent that the E&amp;Ps were subject to US tax. §245(a)(1).</a:t>
            </a:r>
          </a:p>
          <a:p>
            <a:pPr lvl="1"/>
            <a:r>
              <a:rPr lang="en-US" dirty="0"/>
              <a:t>Dividends from a wholly owned foreign subsidiary if all of the subsidiary’s gross income was effectively connected with a US trade/business. §245(b)(2). </a:t>
            </a:r>
          </a:p>
          <a:p>
            <a:pPr lvl="1"/>
            <a:r>
              <a:rPr lang="en-US" dirty="0"/>
              <a:t>Dividends from a foreign corporation that succeeds to E&amp;Ps accumulated by a US corporation.  §243(e).</a:t>
            </a:r>
          </a:p>
          <a:p>
            <a:pPr lvl="1"/>
            <a:r>
              <a:rPr lang="en-US" b="1" dirty="0"/>
              <a:t>New for ‘18:  100% DRD for dividends (E&amp;Ps that haven’t yet </a:t>
            </a:r>
            <a:r>
              <a:rPr lang="en-US" b="1"/>
              <a:t>been taxed to US owners) </a:t>
            </a:r>
            <a:r>
              <a:rPr lang="en-US" b="1" dirty="0"/>
              <a:t>received from a foreign corporation if the US </a:t>
            </a:r>
            <a:r>
              <a:rPr lang="en-US" b="1" i="1" dirty="0"/>
              <a:t>corporate recipient </a:t>
            </a:r>
            <a:r>
              <a:rPr lang="en-US" b="1" dirty="0"/>
              <a:t>owns 10% or more of the vote or value of the foreign corporation. §245A.</a:t>
            </a:r>
          </a:p>
          <a:p>
            <a:r>
              <a:rPr lang="en-US" dirty="0"/>
              <a:t>For a 20% corporate shareholder, E&amp;Ps of the </a:t>
            </a:r>
            <a:r>
              <a:rPr lang="en-US" i="1" dirty="0"/>
              <a:t>payor</a:t>
            </a:r>
            <a:r>
              <a:rPr lang="en-US" dirty="0"/>
              <a:t> corporation have to be computed as if sections 312(k) and (n) didn’t apply (§301(e)(1)). :</a:t>
            </a:r>
          </a:p>
          <a:p>
            <a:pPr lvl="1"/>
            <a:r>
              <a:rPr lang="en-US" dirty="0"/>
              <a:t>Accelerated depreciation applies</a:t>
            </a:r>
          </a:p>
          <a:p>
            <a:pPr lvl="1"/>
            <a:r>
              <a:rPr lang="en-US" dirty="0"/>
              <a:t>Installment sales rules apply. </a:t>
            </a:r>
            <a:r>
              <a:rPr lang="en-US" altLang="en-US" dirty="0"/>
              <a:t>§301(e).</a:t>
            </a:r>
          </a:p>
          <a:p>
            <a:pPr lvl="1"/>
            <a:r>
              <a:rPr lang="en-US" dirty="0"/>
              <a:t>Result: More likely or less likely that the distribution will be a dividend?</a:t>
            </a:r>
          </a:p>
        </p:txBody>
      </p:sp>
      <p:sp>
        <p:nvSpPr>
          <p:cNvPr id="3" name="Title 2"/>
          <p:cNvSpPr>
            <a:spLocks noGrp="1"/>
          </p:cNvSpPr>
          <p:nvPr>
            <p:ph type="title"/>
          </p:nvPr>
        </p:nvSpPr>
        <p:spPr/>
        <p:txBody>
          <a:bodyPr/>
          <a:lstStyle/>
          <a:p>
            <a:r>
              <a:rPr lang="en-US"/>
              <a:t>Ordinary Distributions: Special Rules for Corporate Shareholders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a:p>
        </p:txBody>
      </p:sp>
      <p:sp>
        <p:nvSpPr>
          <p:cNvPr id="5" name="Footer Placeholder 4"/>
          <p:cNvSpPr>
            <a:spLocks noGrp="1"/>
          </p:cNvSpPr>
          <p:nvPr>
            <p:ph type="ftr" sz="quarter" idx="11"/>
          </p:nvPr>
        </p:nvSpPr>
        <p:spPr/>
        <p:txBody>
          <a:bodyPr/>
          <a:lstStyle/>
          <a:p>
            <a:pPr>
              <a:defRPr/>
            </a:pPr>
            <a:r>
              <a:rPr lang="en-US"/>
              <a:t>Ordinary Distributions</a:t>
            </a:r>
          </a:p>
        </p:txBody>
      </p:sp>
    </p:spTree>
    <p:extLst>
      <p:ext uri="{BB962C8B-B14F-4D97-AF65-F5344CB8AC3E}">
        <p14:creationId xmlns:p14="http://schemas.microsoft.com/office/powerpoint/2010/main" val="185708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A </a:t>
            </a:r>
            <a:r>
              <a:rPr lang="en-US" b="1" dirty="0"/>
              <a:t>corporation</a:t>
            </a:r>
            <a:r>
              <a:rPr lang="en-US" dirty="0"/>
              <a:t> that receives an </a:t>
            </a:r>
            <a:r>
              <a:rPr lang="en-US" i="1" dirty="0"/>
              <a:t>extraordinary dividend</a:t>
            </a:r>
            <a:r>
              <a:rPr lang="en-US" dirty="0"/>
              <a:t> and </a:t>
            </a:r>
            <a:r>
              <a:rPr lang="en-US" dirty="0" err="1"/>
              <a:t>hasn</a:t>
            </a:r>
            <a:r>
              <a:rPr lang="uk-UA" dirty="0"/>
              <a:t>’</a:t>
            </a:r>
            <a:r>
              <a:rPr lang="en-US" dirty="0"/>
              <a:t>t held the stock for </a:t>
            </a:r>
            <a:r>
              <a:rPr lang="en-US" i="1" dirty="0"/>
              <a:t>more than </a:t>
            </a:r>
            <a:r>
              <a:rPr lang="en-US" dirty="0"/>
              <a:t>2 years before </a:t>
            </a:r>
            <a:r>
              <a:rPr lang="en-US" i="1" dirty="0"/>
              <a:t>the dividend announcement date:</a:t>
            </a:r>
          </a:p>
          <a:p>
            <a:pPr lvl="1"/>
            <a:r>
              <a:rPr lang="en-US" dirty="0"/>
              <a:t>Must reduce its basis in the shares by the </a:t>
            </a:r>
            <a:r>
              <a:rPr lang="en-US" i="1" dirty="0"/>
              <a:t>nontaxed</a:t>
            </a:r>
            <a:r>
              <a:rPr lang="en-US" dirty="0"/>
              <a:t> portion of the dividend</a:t>
            </a:r>
          </a:p>
          <a:p>
            <a:pPr lvl="1"/>
            <a:r>
              <a:rPr lang="en-US" dirty="0"/>
              <a:t>Must recognize gain if the nontaxed portion exceeds the basis. §1059(a) and (b).</a:t>
            </a:r>
          </a:p>
          <a:p>
            <a:r>
              <a:rPr lang="en-US" i="1" dirty="0"/>
              <a:t>Extraordinary dividend</a:t>
            </a:r>
          </a:p>
          <a:p>
            <a:pPr lvl="1"/>
            <a:r>
              <a:rPr lang="en-US" dirty="0"/>
              <a:t>Dividend equals or exceeds </a:t>
            </a:r>
            <a:r>
              <a:rPr lang="en-US" i="1" dirty="0"/>
              <a:t>10%</a:t>
            </a:r>
            <a:r>
              <a:rPr lang="en-US" dirty="0"/>
              <a:t> (5% for preferred stock dividends) of the recipient’s basis in the shares. §1059(c)(1) and (2).  SH can use FMV instead of AB. §1059(c)(4).</a:t>
            </a:r>
          </a:p>
          <a:p>
            <a:pPr lvl="1"/>
            <a:r>
              <a:rPr lang="en-US" dirty="0"/>
              <a:t>Can be distributions in kind as well. §1059(d)(2).</a:t>
            </a:r>
          </a:p>
          <a:p>
            <a:pPr lvl="1"/>
            <a:r>
              <a:rPr lang="en-US" dirty="0"/>
              <a:t>Qualifying dividends excluded (received from member of same affiliated group). §1059(e)(2).</a:t>
            </a:r>
          </a:p>
          <a:p>
            <a:pPr lvl="1"/>
            <a:r>
              <a:rPr lang="en-US" dirty="0"/>
              <a:t>Aggregation rules</a:t>
            </a:r>
          </a:p>
          <a:p>
            <a:pPr lvl="2"/>
            <a:r>
              <a:rPr lang="en-US" dirty="0"/>
              <a:t>All dividends received that have ex-dividend dates within 85 days</a:t>
            </a:r>
          </a:p>
          <a:p>
            <a:pPr lvl="2"/>
            <a:r>
              <a:rPr lang="en-US" dirty="0"/>
              <a:t>All dividends received within 1 year if dividend exceeds 20% of adjusted basis. §1059(c)(3).</a:t>
            </a:r>
          </a:p>
          <a:p>
            <a:pPr lvl="2"/>
            <a:r>
              <a:rPr lang="en-US" dirty="0"/>
              <a:t>Dividends from a corporation that the SH has owned since the paying corporation’s inception are excluded. §1059(d)(6). </a:t>
            </a:r>
          </a:p>
          <a:p>
            <a:r>
              <a:rPr lang="en-US" b="1" dirty="0"/>
              <a:t>Individuals</a:t>
            </a:r>
            <a:r>
              <a:rPr lang="en-US" dirty="0"/>
              <a:t>: Losses from the sale of shares are LTCLs if SH receives extraordinary dividend. §1(h)(11)(D)(ii).  Enforcement?</a:t>
            </a:r>
          </a:p>
          <a:p>
            <a:pPr lvl="1"/>
            <a:endParaRPr lang="en-US" dirty="0"/>
          </a:p>
        </p:txBody>
      </p:sp>
      <p:sp>
        <p:nvSpPr>
          <p:cNvPr id="3" name="Title 2"/>
          <p:cNvSpPr>
            <a:spLocks noGrp="1"/>
          </p:cNvSpPr>
          <p:nvPr>
            <p:ph type="title"/>
          </p:nvPr>
        </p:nvSpPr>
        <p:spPr/>
        <p:txBody>
          <a:bodyPr/>
          <a:lstStyle/>
          <a:p>
            <a:r>
              <a:rPr lang="en-US"/>
              <a:t>Ordinary Distributions: Dividend Stripping and Extraordinary Dividends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a:p>
        </p:txBody>
      </p:sp>
      <p:sp>
        <p:nvSpPr>
          <p:cNvPr id="5" name="Footer Placeholder 4"/>
          <p:cNvSpPr>
            <a:spLocks noGrp="1"/>
          </p:cNvSpPr>
          <p:nvPr>
            <p:ph type="ftr" sz="quarter" idx="11"/>
          </p:nvPr>
        </p:nvSpPr>
        <p:spPr/>
        <p:txBody>
          <a:bodyPr/>
          <a:lstStyle/>
          <a:p>
            <a:pPr>
              <a:defRPr/>
            </a:pPr>
            <a:r>
              <a:rPr lang="en-US"/>
              <a:t>Ordinary Distributions</a:t>
            </a:r>
          </a:p>
        </p:txBody>
      </p:sp>
    </p:spTree>
    <p:extLst>
      <p:ext uri="{BB962C8B-B14F-4D97-AF65-F5344CB8AC3E}">
        <p14:creationId xmlns:p14="http://schemas.microsoft.com/office/powerpoint/2010/main" val="1486689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533400"/>
            <a:ext cx="11277600" cy="5494867"/>
          </a:xfrm>
          <a:ln>
            <a:solidFill>
              <a:schemeClr val="accent1"/>
            </a:solidFill>
          </a:ln>
        </p:spPr>
        <p:txBody>
          <a:bodyPr/>
          <a:lstStyle/>
          <a:p>
            <a:r>
              <a:rPr lang="en-US" sz="2800"/>
              <a:t>In the case of </a:t>
            </a:r>
            <a:r>
              <a:rPr lang="en-US" sz="2800" i="1"/>
              <a:t>debt-financed portfolio stock</a:t>
            </a:r>
            <a:r>
              <a:rPr lang="en-US" sz="2800"/>
              <a:t>, the </a:t>
            </a:r>
            <a:r>
              <a:rPr lang="en-US" sz="2800" err="1"/>
              <a:t>DRD</a:t>
            </a:r>
            <a:r>
              <a:rPr lang="en-US" sz="2800"/>
              <a:t> percentage is the product of:</a:t>
            </a:r>
          </a:p>
          <a:p>
            <a:pPr lvl="1"/>
            <a:r>
              <a:rPr lang="en-US" sz="2800"/>
              <a:t>50% (65% from 20% owned corporation), and </a:t>
            </a:r>
          </a:p>
          <a:p>
            <a:pPr lvl="1"/>
            <a:r>
              <a:rPr lang="en-US" sz="2800"/>
              <a:t>100% - the average indebtedness percentage. §246A(a).</a:t>
            </a:r>
          </a:p>
          <a:p>
            <a:pPr marL="228600" lvl="1">
              <a:buFont typeface="Wingdings 2" pitchFamily="18" charset="2"/>
              <a:buChar char=""/>
            </a:pPr>
            <a:endParaRPr lang="en-US" sz="2800"/>
          </a:p>
          <a:p>
            <a:pPr marL="228600" lvl="1">
              <a:buFont typeface="Wingdings 2" pitchFamily="18" charset="2"/>
              <a:buChar char=""/>
            </a:pPr>
            <a:r>
              <a:rPr lang="en-US" sz="2800"/>
              <a:t>Debt-financed portfolio stock: </a:t>
            </a:r>
            <a:r>
              <a:rPr lang="en-US" sz="2800" i="1"/>
              <a:t>portfolio stock </a:t>
            </a:r>
            <a:r>
              <a:rPr lang="en-US" sz="2800"/>
              <a:t>subject to portfolio indebtedness, which is indebtedness </a:t>
            </a:r>
            <a:r>
              <a:rPr lang="en-US" sz="2800" i="1" u="sng"/>
              <a:t>directly attributable </a:t>
            </a:r>
            <a:r>
              <a:rPr lang="en-US" sz="2800"/>
              <a:t>to investment in the stock. §246A(c)(1), (2), and (d)(3)(A).  </a:t>
            </a:r>
          </a:p>
          <a:p>
            <a:pPr marL="457200" lvl="2">
              <a:buFont typeface="Wingdings 2" pitchFamily="18" charset="2"/>
              <a:buChar char=""/>
            </a:pPr>
            <a:r>
              <a:rPr lang="en-US" sz="2800"/>
              <a:t> </a:t>
            </a:r>
            <a:r>
              <a:rPr lang="en-US" sz="2800" i="1"/>
              <a:t>Portfolio Stock</a:t>
            </a:r>
            <a:r>
              <a:rPr lang="en-US" sz="2800"/>
              <a:t>:  any stock unless SH owns &gt;=50% of vote &amp; value or &gt; = 20% if owned by 5 or fewer corporate shareholders. §246A(c)(2) </a:t>
            </a:r>
          </a:p>
          <a:p>
            <a:pPr marL="0" lvl="1" indent="0">
              <a:buNone/>
            </a:pPr>
            <a:endParaRPr lang="en-US" sz="2400"/>
          </a:p>
        </p:txBody>
      </p:sp>
      <p:sp>
        <p:nvSpPr>
          <p:cNvPr id="3" name="Title 2"/>
          <p:cNvSpPr>
            <a:spLocks noGrp="1"/>
          </p:cNvSpPr>
          <p:nvPr>
            <p:ph type="title"/>
          </p:nvPr>
        </p:nvSpPr>
        <p:spPr/>
        <p:txBody>
          <a:bodyPr/>
          <a:lstStyle/>
          <a:p>
            <a:r>
              <a:rPr lang="en-US"/>
              <a:t>Ordinary Distributions: Dividend Stripping and Debt Financed Stock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a:p>
        </p:txBody>
      </p:sp>
      <p:sp>
        <p:nvSpPr>
          <p:cNvPr id="5" name="Footer Placeholder 4"/>
          <p:cNvSpPr>
            <a:spLocks noGrp="1"/>
          </p:cNvSpPr>
          <p:nvPr>
            <p:ph type="ftr" sz="quarter" idx="11"/>
          </p:nvPr>
        </p:nvSpPr>
        <p:spPr/>
        <p:txBody>
          <a:bodyPr/>
          <a:lstStyle/>
          <a:p>
            <a:pPr>
              <a:defRPr/>
            </a:pPr>
            <a:r>
              <a:rPr lang="en-US"/>
              <a:t>Ordinary Distributions</a:t>
            </a:r>
          </a:p>
        </p:txBody>
      </p:sp>
    </p:spTree>
    <p:extLst>
      <p:ext uri="{BB962C8B-B14F-4D97-AF65-F5344CB8AC3E}">
        <p14:creationId xmlns:p14="http://schemas.microsoft.com/office/powerpoint/2010/main" val="73398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568BCA-FC62-984C-864D-BDB2503B7457}"/>
              </a:ext>
            </a:extLst>
          </p:cNvPr>
          <p:cNvSpPr>
            <a:spLocks noGrp="1"/>
          </p:cNvSpPr>
          <p:nvPr>
            <p:ph idx="1"/>
          </p:nvPr>
        </p:nvSpPr>
        <p:spPr/>
        <p:txBody>
          <a:bodyPr/>
          <a:lstStyle/>
          <a:p>
            <a:pPr marL="0" indent="0" algn="ctr">
              <a:buNone/>
            </a:pPr>
            <a:r>
              <a:rPr lang="en-US" sz="3200" b="1" u="sng"/>
              <a:t>Example</a:t>
            </a:r>
            <a:endParaRPr lang="en-US" sz="2800" b="1" u="sng"/>
          </a:p>
          <a:p>
            <a:r>
              <a:rPr lang="en-US" sz="3200"/>
              <a:t>C Corp borrows $1,000X @ 5% to purchase a dividend paying stock yielding 4.75%.</a:t>
            </a:r>
          </a:p>
          <a:p>
            <a:pPr lvl="1"/>
            <a:r>
              <a:rPr lang="en-US" sz="2800"/>
              <a:t>Is this generally a wise investment without consideration of taxes?  </a:t>
            </a:r>
          </a:p>
          <a:p>
            <a:pPr lvl="1"/>
            <a:r>
              <a:rPr lang="en-US" sz="2800"/>
              <a:t>After taxes?</a:t>
            </a:r>
          </a:p>
          <a:p>
            <a:pPr marL="228600" lvl="1" indent="0">
              <a:buNone/>
            </a:pPr>
            <a:endParaRPr lang="en-US" sz="2400"/>
          </a:p>
        </p:txBody>
      </p:sp>
      <p:sp>
        <p:nvSpPr>
          <p:cNvPr id="3" name="Title 2">
            <a:extLst>
              <a:ext uri="{FF2B5EF4-FFF2-40B4-BE49-F238E27FC236}">
                <a16:creationId xmlns:a16="http://schemas.microsoft.com/office/drawing/2014/main" id="{FFD6BFE4-7437-9B44-AE40-81D2A3F970AA}"/>
              </a:ext>
            </a:extLst>
          </p:cNvPr>
          <p:cNvSpPr>
            <a:spLocks noGrp="1"/>
          </p:cNvSpPr>
          <p:nvPr>
            <p:ph type="title"/>
          </p:nvPr>
        </p:nvSpPr>
        <p:spPr/>
        <p:txBody>
          <a:bodyPr/>
          <a:lstStyle/>
          <a:p>
            <a:r>
              <a:rPr lang="en-US"/>
              <a:t>Ordinary Distributions: Dividend Stripping and Debt Financed Stock</a:t>
            </a:r>
          </a:p>
        </p:txBody>
      </p:sp>
      <p:sp>
        <p:nvSpPr>
          <p:cNvPr id="4" name="Slide Number Placeholder 3">
            <a:extLst>
              <a:ext uri="{FF2B5EF4-FFF2-40B4-BE49-F238E27FC236}">
                <a16:creationId xmlns:a16="http://schemas.microsoft.com/office/drawing/2014/main" id="{08DDFA7B-0218-6C42-96C0-693A2F389477}"/>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a:p>
        </p:txBody>
      </p:sp>
      <p:sp>
        <p:nvSpPr>
          <p:cNvPr id="5" name="Footer Placeholder 4">
            <a:extLst>
              <a:ext uri="{FF2B5EF4-FFF2-40B4-BE49-F238E27FC236}">
                <a16:creationId xmlns:a16="http://schemas.microsoft.com/office/drawing/2014/main" id="{5AA1A690-A45E-824C-8DBB-BEA54BC7C474}"/>
              </a:ext>
            </a:extLst>
          </p:cNvPr>
          <p:cNvSpPr>
            <a:spLocks noGrp="1"/>
          </p:cNvSpPr>
          <p:nvPr>
            <p:ph type="ftr" sz="quarter" idx="11"/>
          </p:nvPr>
        </p:nvSpPr>
        <p:spPr/>
        <p:txBody>
          <a:bodyPr/>
          <a:lstStyle/>
          <a:p>
            <a:pPr>
              <a:defRPr/>
            </a:pPr>
            <a:r>
              <a:rPr lang="en-US"/>
              <a:t>Ordinary Distributions</a:t>
            </a:r>
          </a:p>
        </p:txBody>
      </p:sp>
      <p:graphicFrame>
        <p:nvGraphicFramePr>
          <p:cNvPr id="7" name="Object 6">
            <a:extLst>
              <a:ext uri="{FF2B5EF4-FFF2-40B4-BE49-F238E27FC236}">
                <a16:creationId xmlns:a16="http://schemas.microsoft.com/office/drawing/2014/main" id="{BFBEB5EC-7C4A-5A42-8836-0AB7595D56AE}"/>
              </a:ext>
            </a:extLst>
          </p:cNvPr>
          <p:cNvGraphicFramePr>
            <a:graphicFrameLocks noChangeAspect="1"/>
          </p:cNvGraphicFramePr>
          <p:nvPr>
            <p:extLst>
              <p:ext uri="{D42A27DB-BD31-4B8C-83A1-F6EECF244321}">
                <p14:modId xmlns:p14="http://schemas.microsoft.com/office/powerpoint/2010/main" val="1975584103"/>
              </p:ext>
            </p:extLst>
          </p:nvPr>
        </p:nvGraphicFramePr>
        <p:xfrm>
          <a:off x="2619935" y="3268663"/>
          <a:ext cx="6952129" cy="2906712"/>
        </p:xfrm>
        <a:graphic>
          <a:graphicData uri="http://schemas.openxmlformats.org/presentationml/2006/ole">
            <mc:AlternateContent xmlns:mc="http://schemas.openxmlformats.org/markup-compatibility/2006">
              <mc:Choice xmlns:v="urn:schemas-microsoft-com:vml" Requires="v">
                <p:oleObj name="Worksheet" r:id="rId2" imgW="8496300" imgH="5524500" progId="Excel.Sheet.8">
                  <p:embed/>
                </p:oleObj>
              </mc:Choice>
              <mc:Fallback>
                <p:oleObj name="Worksheet" r:id="rId2" imgW="8496300" imgH="5524500" progId="Excel.Sheet.8">
                  <p:embed/>
                  <p:pic>
                    <p:nvPicPr>
                      <p:cNvPr id="7" name="Object 6">
                        <a:extLst>
                          <a:ext uri="{FF2B5EF4-FFF2-40B4-BE49-F238E27FC236}">
                            <a16:creationId xmlns:a16="http://schemas.microsoft.com/office/drawing/2014/main" id="{BFBEB5EC-7C4A-5A42-8836-0AB7595D56AE}"/>
                          </a:ext>
                        </a:extLst>
                      </p:cNvPr>
                      <p:cNvPicPr/>
                      <p:nvPr/>
                    </p:nvPicPr>
                    <p:blipFill>
                      <a:blip r:embed="rId3"/>
                      <a:stretch>
                        <a:fillRect/>
                      </a:stretch>
                    </p:blipFill>
                    <p:spPr>
                      <a:xfrm>
                        <a:off x="2619935" y="3268663"/>
                        <a:ext cx="6952129" cy="2906712"/>
                      </a:xfrm>
                      <a:prstGeom prst="rect">
                        <a:avLst/>
                      </a:prstGeom>
                    </p:spPr>
                  </p:pic>
                </p:oleObj>
              </mc:Fallback>
            </mc:AlternateContent>
          </a:graphicData>
        </a:graphic>
      </p:graphicFrame>
    </p:spTree>
    <p:extLst>
      <p:ext uri="{BB962C8B-B14F-4D97-AF65-F5344CB8AC3E}">
        <p14:creationId xmlns:p14="http://schemas.microsoft.com/office/powerpoint/2010/main" val="232202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915C86-66ED-E347-A685-2C9D311400E2}"/>
              </a:ext>
            </a:extLst>
          </p:cNvPr>
          <p:cNvSpPr>
            <a:spLocks noGrp="1"/>
          </p:cNvSpPr>
          <p:nvPr>
            <p:ph type="title"/>
          </p:nvPr>
        </p:nvSpPr>
        <p:spPr/>
        <p:txBody>
          <a:bodyPr/>
          <a:lstStyle/>
          <a:p>
            <a:r>
              <a:rPr lang="en-US"/>
              <a:t>Ordinary Distributions: Dividend Stripping and Debt Financed Stock</a:t>
            </a:r>
          </a:p>
        </p:txBody>
      </p:sp>
      <p:sp>
        <p:nvSpPr>
          <p:cNvPr id="4" name="Slide Number Placeholder 3">
            <a:extLst>
              <a:ext uri="{FF2B5EF4-FFF2-40B4-BE49-F238E27FC236}">
                <a16:creationId xmlns:a16="http://schemas.microsoft.com/office/drawing/2014/main" id="{80D5BE60-0D27-4541-985C-784D1EF5AF57}"/>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a:p>
        </p:txBody>
      </p:sp>
      <p:sp>
        <p:nvSpPr>
          <p:cNvPr id="5" name="Footer Placeholder 4">
            <a:extLst>
              <a:ext uri="{FF2B5EF4-FFF2-40B4-BE49-F238E27FC236}">
                <a16:creationId xmlns:a16="http://schemas.microsoft.com/office/drawing/2014/main" id="{ACD8729F-E825-D047-A323-30053AB06418}"/>
              </a:ext>
            </a:extLst>
          </p:cNvPr>
          <p:cNvSpPr>
            <a:spLocks noGrp="1"/>
          </p:cNvSpPr>
          <p:nvPr>
            <p:ph type="ftr" sz="quarter" idx="11"/>
          </p:nvPr>
        </p:nvSpPr>
        <p:spPr/>
        <p:txBody>
          <a:bodyPr/>
          <a:lstStyle/>
          <a:p>
            <a:pPr>
              <a:defRPr/>
            </a:pPr>
            <a:r>
              <a:rPr lang="en-US"/>
              <a:t>Ordinary Distributions</a:t>
            </a:r>
          </a:p>
        </p:txBody>
      </p:sp>
      <p:cxnSp>
        <p:nvCxnSpPr>
          <p:cNvPr id="6" name="Straight Connector 5">
            <a:extLst>
              <a:ext uri="{FF2B5EF4-FFF2-40B4-BE49-F238E27FC236}">
                <a16:creationId xmlns:a16="http://schemas.microsoft.com/office/drawing/2014/main" id="{D82A205C-3EF3-2F4C-9199-FF0E512EF8A6}"/>
              </a:ext>
            </a:extLst>
          </p:cNvPr>
          <p:cNvCxnSpPr>
            <a:cxnSpLocks/>
          </p:cNvCxnSpPr>
          <p:nvPr/>
        </p:nvCxnSpPr>
        <p:spPr>
          <a:xfrm>
            <a:off x="4165600" y="1239649"/>
            <a:ext cx="0" cy="3004727"/>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945C5DD-A61A-5843-BFC8-CB631CF356BD}"/>
              </a:ext>
            </a:extLst>
          </p:cNvPr>
          <p:cNvSpPr txBox="1"/>
          <p:nvPr/>
        </p:nvSpPr>
        <p:spPr>
          <a:xfrm>
            <a:off x="4318424" y="1239649"/>
            <a:ext cx="3664880" cy="2308324"/>
          </a:xfrm>
          <a:prstGeom prst="rect">
            <a:avLst/>
          </a:prstGeom>
          <a:noFill/>
          <a:ln>
            <a:solidFill>
              <a:schemeClr val="accent1"/>
            </a:solidFill>
          </a:ln>
        </p:spPr>
        <p:txBody>
          <a:bodyPr wrap="square" rtlCol="0">
            <a:spAutoFit/>
          </a:bodyPr>
          <a:lstStyle/>
          <a:p>
            <a:pPr algn="ctr"/>
            <a:r>
              <a:rPr lang="en-US" sz="2400" b="1" u="sng"/>
              <a:t>Sit. 2</a:t>
            </a:r>
            <a:endParaRPr lang="en-US" sz="2000"/>
          </a:p>
          <a:p>
            <a:pPr algn="just"/>
            <a:r>
              <a:rPr lang="en-US" sz="2400"/>
              <a:t>Corp X borrows money to construct plant within 18 months and temporarily invests the loan proceeds in portfolio stock</a:t>
            </a:r>
          </a:p>
        </p:txBody>
      </p:sp>
      <p:sp>
        <p:nvSpPr>
          <p:cNvPr id="8" name="TextBox 7">
            <a:extLst>
              <a:ext uri="{FF2B5EF4-FFF2-40B4-BE49-F238E27FC236}">
                <a16:creationId xmlns:a16="http://schemas.microsoft.com/office/drawing/2014/main" id="{38F84D19-3EA4-F140-AA19-9D2C6B4425C4}"/>
              </a:ext>
            </a:extLst>
          </p:cNvPr>
          <p:cNvSpPr txBox="1"/>
          <p:nvPr/>
        </p:nvSpPr>
        <p:spPr>
          <a:xfrm>
            <a:off x="8193594" y="1239649"/>
            <a:ext cx="3664880" cy="2677656"/>
          </a:xfrm>
          <a:prstGeom prst="rect">
            <a:avLst/>
          </a:prstGeom>
          <a:noFill/>
          <a:ln>
            <a:solidFill>
              <a:schemeClr val="accent1"/>
            </a:solidFill>
          </a:ln>
        </p:spPr>
        <p:txBody>
          <a:bodyPr wrap="square" rtlCol="0">
            <a:spAutoFit/>
          </a:bodyPr>
          <a:lstStyle/>
          <a:p>
            <a:pPr algn="ctr"/>
            <a:r>
              <a:rPr lang="en-US" sz="2400" b="1" u="sng"/>
              <a:t>Sit. 3</a:t>
            </a:r>
            <a:endParaRPr lang="en-US" sz="2000"/>
          </a:p>
          <a:p>
            <a:pPr algn="just"/>
            <a:r>
              <a:rPr lang="en-US" sz="2400"/>
              <a:t>Z bank, which can’t purchase stock, receives deposits from customers.  Z bank loans $ to Parent, which invests in portfolio stock. </a:t>
            </a:r>
          </a:p>
        </p:txBody>
      </p:sp>
      <p:sp>
        <p:nvSpPr>
          <p:cNvPr id="9" name="TextBox 8">
            <a:extLst>
              <a:ext uri="{FF2B5EF4-FFF2-40B4-BE49-F238E27FC236}">
                <a16:creationId xmlns:a16="http://schemas.microsoft.com/office/drawing/2014/main" id="{42C0DC51-6B92-694D-A74F-F85BAC66F354}"/>
              </a:ext>
            </a:extLst>
          </p:cNvPr>
          <p:cNvSpPr txBox="1"/>
          <p:nvPr/>
        </p:nvSpPr>
        <p:spPr>
          <a:xfrm>
            <a:off x="5064211" y="623003"/>
            <a:ext cx="2063578" cy="461665"/>
          </a:xfrm>
          <a:prstGeom prst="rect">
            <a:avLst/>
          </a:prstGeom>
          <a:noFill/>
        </p:spPr>
        <p:txBody>
          <a:bodyPr wrap="none" rtlCol="0">
            <a:spAutoFit/>
          </a:bodyPr>
          <a:lstStyle/>
          <a:p>
            <a:r>
              <a:rPr lang="en-US" sz="2400" b="1" u="sng"/>
              <a:t>Rev. Rul. 88-66</a:t>
            </a:r>
          </a:p>
        </p:txBody>
      </p:sp>
      <p:sp>
        <p:nvSpPr>
          <p:cNvPr id="10" name="TextBox 9">
            <a:extLst>
              <a:ext uri="{FF2B5EF4-FFF2-40B4-BE49-F238E27FC236}">
                <a16:creationId xmlns:a16="http://schemas.microsoft.com/office/drawing/2014/main" id="{9657EFF3-6977-FB48-A01E-1CB95C1567F4}"/>
              </a:ext>
            </a:extLst>
          </p:cNvPr>
          <p:cNvSpPr txBox="1"/>
          <p:nvPr/>
        </p:nvSpPr>
        <p:spPr>
          <a:xfrm>
            <a:off x="348075" y="1240045"/>
            <a:ext cx="3664880" cy="4524315"/>
          </a:xfrm>
          <a:prstGeom prst="rect">
            <a:avLst/>
          </a:prstGeom>
          <a:noFill/>
          <a:ln>
            <a:solidFill>
              <a:schemeClr val="accent1"/>
            </a:solidFill>
          </a:ln>
        </p:spPr>
        <p:txBody>
          <a:bodyPr wrap="square" rtlCol="0">
            <a:spAutoFit/>
          </a:bodyPr>
          <a:lstStyle/>
          <a:p>
            <a:pPr algn="ctr"/>
            <a:r>
              <a:rPr lang="en-US" sz="2400" b="1" u="sng"/>
              <a:t>Sit. 1</a:t>
            </a:r>
            <a:endParaRPr lang="en-US" sz="2000"/>
          </a:p>
          <a:p>
            <a:pPr algn="just"/>
            <a:r>
              <a:rPr lang="en-US" sz="2400"/>
              <a:t>Corp X owns portfolio stock (sec. §246A(c)(2)) and has cash to meet business needs.  X borrows to buy new facility as was customary but doesn’t liquidate the portfolio stock. No other factors indicating loan obtained to facilitate the carrying of portfolio.</a:t>
            </a:r>
          </a:p>
        </p:txBody>
      </p:sp>
      <p:cxnSp>
        <p:nvCxnSpPr>
          <p:cNvPr id="11" name="Straight Connector 10">
            <a:extLst>
              <a:ext uri="{FF2B5EF4-FFF2-40B4-BE49-F238E27FC236}">
                <a16:creationId xmlns:a16="http://schemas.microsoft.com/office/drawing/2014/main" id="{D1A8D29B-CBFC-FA44-B64C-BD2B10265246}"/>
              </a:ext>
            </a:extLst>
          </p:cNvPr>
          <p:cNvCxnSpPr>
            <a:cxnSpLocks/>
          </p:cNvCxnSpPr>
          <p:nvPr/>
        </p:nvCxnSpPr>
        <p:spPr>
          <a:xfrm>
            <a:off x="8085222" y="1239648"/>
            <a:ext cx="0" cy="3004727"/>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5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Ordinary Distributions: General Utilities Operating Co. v. </a:t>
            </a:r>
            <a:r>
              <a:rPr lang="en-US" err="1"/>
              <a:t>Helvering</a:t>
            </a:r>
            <a:r>
              <a:rPr lang="en-US"/>
              <a:t> (1935)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a:p>
        </p:txBody>
      </p:sp>
      <p:sp>
        <p:nvSpPr>
          <p:cNvPr id="5" name="Footer Placeholder 4"/>
          <p:cNvSpPr>
            <a:spLocks noGrp="1"/>
          </p:cNvSpPr>
          <p:nvPr>
            <p:ph type="ftr" sz="quarter" idx="11"/>
          </p:nvPr>
        </p:nvSpPr>
        <p:spPr/>
        <p:txBody>
          <a:bodyPr/>
          <a:lstStyle/>
          <a:p>
            <a:pPr>
              <a:defRPr/>
            </a:pPr>
            <a:r>
              <a:rPr lang="en-US"/>
              <a:t>Ordinary Distributions</a:t>
            </a:r>
          </a:p>
        </p:txBody>
      </p:sp>
      <p:sp>
        <p:nvSpPr>
          <p:cNvPr id="6" name="Oval 4"/>
          <p:cNvSpPr>
            <a:spLocks noChangeArrowheads="1"/>
          </p:cNvSpPr>
          <p:nvPr/>
        </p:nvSpPr>
        <p:spPr bwMode="auto">
          <a:xfrm>
            <a:off x="4699000" y="1333500"/>
            <a:ext cx="1600200" cy="838200"/>
          </a:xfrm>
          <a:prstGeom prst="ellipse">
            <a:avLst/>
          </a:prstGeom>
          <a:solidFill>
            <a:schemeClr val="accent3">
              <a:lumMod val="25000"/>
              <a:lumOff val="75000"/>
            </a:schemeClr>
          </a:solidFill>
          <a:ln w="9525">
            <a:solidFill>
              <a:schemeClr val="tx1"/>
            </a:solidFill>
            <a:round/>
            <a:headEnd/>
            <a:tailEnd/>
          </a:ln>
          <a:effectLst/>
        </p:spPr>
        <p:txBody>
          <a:bodyPr wrap="none" anchor="ctr"/>
          <a:lstStyle/>
          <a:p>
            <a:pPr algn="ctr"/>
            <a:r>
              <a:rPr lang="en-US" altLang="en-US" sz="2500" b="1" i="1"/>
              <a:t>SH</a:t>
            </a:r>
          </a:p>
        </p:txBody>
      </p:sp>
      <p:sp>
        <p:nvSpPr>
          <p:cNvPr id="7" name="Rectangle 5"/>
          <p:cNvSpPr>
            <a:spLocks noChangeArrowheads="1"/>
          </p:cNvSpPr>
          <p:nvPr/>
        </p:nvSpPr>
        <p:spPr bwMode="auto">
          <a:xfrm>
            <a:off x="4711700" y="2963862"/>
            <a:ext cx="1600200" cy="914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900" b="1"/>
              <a:t>GU</a:t>
            </a:r>
            <a:endParaRPr lang="en-US" altLang="en-US" sz="3700" b="1"/>
          </a:p>
        </p:txBody>
      </p:sp>
      <p:cxnSp>
        <p:nvCxnSpPr>
          <p:cNvPr id="8" name="AutoShape 6"/>
          <p:cNvCxnSpPr>
            <a:cxnSpLocks noChangeShapeType="1"/>
            <a:stCxn id="6" idx="4"/>
          </p:cNvCxnSpPr>
          <p:nvPr/>
        </p:nvCxnSpPr>
        <p:spPr bwMode="auto">
          <a:xfrm>
            <a:off x="5499100" y="2171700"/>
            <a:ext cx="1588" cy="79216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Line 7"/>
          <p:cNvSpPr>
            <a:spLocks noChangeShapeType="1"/>
          </p:cNvSpPr>
          <p:nvPr/>
        </p:nvSpPr>
        <p:spPr bwMode="auto">
          <a:xfrm flipH="1">
            <a:off x="5549900" y="3878262"/>
            <a:ext cx="0" cy="914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8"/>
          <p:cNvSpPr>
            <a:spLocks noChangeShapeType="1"/>
          </p:cNvSpPr>
          <p:nvPr/>
        </p:nvSpPr>
        <p:spPr bwMode="auto">
          <a:xfrm flipV="1">
            <a:off x="6311900" y="1638300"/>
            <a:ext cx="1295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9"/>
          <p:cNvSpPr txBox="1">
            <a:spLocks noChangeArrowheads="1"/>
          </p:cNvSpPr>
          <p:nvPr/>
        </p:nvSpPr>
        <p:spPr bwMode="auto">
          <a:xfrm>
            <a:off x="1562100" y="1862515"/>
            <a:ext cx="140884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700" b="1"/>
              <a:t>Dividend of </a:t>
            </a:r>
          </a:p>
          <a:p>
            <a:r>
              <a:rPr lang="en-US" altLang="en-US" sz="1700" b="1"/>
              <a:t>Islands Stock</a:t>
            </a:r>
            <a:r>
              <a:rPr lang="en-US" altLang="en-US" sz="2100"/>
              <a:t> </a:t>
            </a:r>
          </a:p>
        </p:txBody>
      </p:sp>
      <p:sp>
        <p:nvSpPr>
          <p:cNvPr id="12" name="Rectangle 10"/>
          <p:cNvSpPr>
            <a:spLocks noChangeArrowheads="1"/>
          </p:cNvSpPr>
          <p:nvPr/>
        </p:nvSpPr>
        <p:spPr bwMode="auto">
          <a:xfrm>
            <a:off x="4762500" y="4792662"/>
            <a:ext cx="1600200" cy="9144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altLang="en-US" sz="2900" b="1"/>
              <a:t>Islands</a:t>
            </a:r>
          </a:p>
        </p:txBody>
      </p:sp>
      <p:sp>
        <p:nvSpPr>
          <p:cNvPr id="13" name="Freeform 11"/>
          <p:cNvSpPr>
            <a:spLocks/>
          </p:cNvSpPr>
          <p:nvPr/>
        </p:nvSpPr>
        <p:spPr bwMode="auto">
          <a:xfrm>
            <a:off x="2425700" y="1943100"/>
            <a:ext cx="2324100" cy="2971800"/>
          </a:xfrm>
          <a:custGeom>
            <a:avLst/>
            <a:gdLst>
              <a:gd name="T0" fmla="*/ 1320 w 1464"/>
              <a:gd name="T1" fmla="*/ 1872 h 1872"/>
              <a:gd name="T2" fmla="*/ 24 w 1464"/>
              <a:gd name="T3" fmla="*/ 960 h 1872"/>
              <a:gd name="T4" fmla="*/ 1464 w 1464"/>
              <a:gd name="T5" fmla="*/ 0 h 1872"/>
            </a:gdLst>
            <a:ahLst/>
            <a:cxnLst>
              <a:cxn ang="0">
                <a:pos x="T0" y="T1"/>
              </a:cxn>
              <a:cxn ang="0">
                <a:pos x="T2" y="T3"/>
              </a:cxn>
              <a:cxn ang="0">
                <a:pos x="T4" y="T5"/>
              </a:cxn>
            </a:cxnLst>
            <a:rect l="0" t="0" r="r" b="b"/>
            <a:pathLst>
              <a:path w="1464" h="1872">
                <a:moveTo>
                  <a:pt x="1320" y="1872"/>
                </a:moveTo>
                <a:cubicBezTo>
                  <a:pt x="660" y="1572"/>
                  <a:pt x="0" y="1272"/>
                  <a:pt x="24" y="960"/>
                </a:cubicBezTo>
                <a:cubicBezTo>
                  <a:pt x="48" y="648"/>
                  <a:pt x="756" y="324"/>
                  <a:pt x="1464" y="0"/>
                </a:cubicBezTo>
              </a:path>
            </a:pathLst>
          </a:custGeom>
          <a:noFill/>
          <a:ln w="1905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2"/>
          <p:cNvSpPr>
            <a:spLocks noChangeArrowheads="1"/>
          </p:cNvSpPr>
          <p:nvPr/>
        </p:nvSpPr>
        <p:spPr bwMode="auto">
          <a:xfrm>
            <a:off x="7581900" y="1135062"/>
            <a:ext cx="1600200" cy="914400"/>
          </a:xfrm>
          <a:prstGeom prst="rect">
            <a:avLst/>
          </a:prstGeom>
          <a:solidFill>
            <a:schemeClr val="accent5">
              <a:lumMod val="40000"/>
              <a:lumOff val="60000"/>
            </a:schemeClr>
          </a:solidFill>
          <a:ln w="9525">
            <a:solidFill>
              <a:schemeClr val="tx1"/>
            </a:solidFill>
            <a:miter lim="800000"/>
            <a:headEnd/>
            <a:tailEnd/>
          </a:ln>
          <a:effectLst/>
        </p:spPr>
        <p:txBody>
          <a:bodyPr wrap="none" anchor="ctr"/>
          <a:lstStyle/>
          <a:p>
            <a:pPr algn="ctr"/>
            <a:r>
              <a:rPr lang="en-US" altLang="en-US" sz="2100" b="1"/>
              <a:t>Southern</a:t>
            </a:r>
          </a:p>
        </p:txBody>
      </p:sp>
      <p:sp>
        <p:nvSpPr>
          <p:cNvPr id="15" name="Text Box 13"/>
          <p:cNvSpPr txBox="1">
            <a:spLocks noChangeArrowheads="1"/>
          </p:cNvSpPr>
          <p:nvPr/>
        </p:nvSpPr>
        <p:spPr bwMode="auto">
          <a:xfrm>
            <a:off x="6029081" y="828516"/>
            <a:ext cx="133081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300" b="1"/>
              <a:t>Sale to Southern</a:t>
            </a:r>
          </a:p>
          <a:p>
            <a:pPr algn="ctr"/>
            <a:r>
              <a:rPr lang="en-US" altLang="en-US" sz="1300" b="1"/>
              <a:t>of Islands Stock</a:t>
            </a:r>
            <a:endParaRPr lang="en-US" altLang="en-US" sz="1500"/>
          </a:p>
        </p:txBody>
      </p:sp>
      <p:sp>
        <p:nvSpPr>
          <p:cNvPr id="16" name="Text Box 14"/>
          <p:cNvSpPr txBox="1">
            <a:spLocks noChangeArrowheads="1"/>
          </p:cNvSpPr>
          <p:nvPr/>
        </p:nvSpPr>
        <p:spPr bwMode="auto">
          <a:xfrm>
            <a:off x="5829300" y="3954462"/>
            <a:ext cx="14955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20K shares</a:t>
            </a:r>
          </a:p>
          <a:p>
            <a:r>
              <a:rPr lang="en-US" altLang="en-US" sz="1400" b="1"/>
              <a:t>Basis= $.10/share</a:t>
            </a:r>
          </a:p>
          <a:p>
            <a:r>
              <a:rPr lang="en-US" altLang="en-US" sz="1400" b="1"/>
              <a:t>FMV = $56/share</a:t>
            </a:r>
          </a:p>
        </p:txBody>
      </p:sp>
      <p:sp>
        <p:nvSpPr>
          <p:cNvPr id="18" name="TextBox 17"/>
          <p:cNvSpPr txBox="1"/>
          <p:nvPr/>
        </p:nvSpPr>
        <p:spPr>
          <a:xfrm>
            <a:off x="7438033" y="2963862"/>
            <a:ext cx="344607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n w="0"/>
                <a:solidFill>
                  <a:schemeClr val="accent1"/>
                </a:solidFill>
                <a:effectLst>
                  <a:outerShdw blurRad="38100" dist="25400" dir="5400000" algn="ctr" rotWithShape="0">
                    <a:srgbClr val="6E747A">
                      <a:alpha val="43000"/>
                    </a:srgbClr>
                  </a:outerShdw>
                </a:effectLst>
              </a:rPr>
              <a:t>What were the IRS’s 2 arguments?</a:t>
            </a:r>
          </a:p>
        </p:txBody>
      </p:sp>
    </p:spTree>
    <p:extLst>
      <p:ext uri="{BB962C8B-B14F-4D97-AF65-F5344CB8AC3E}">
        <p14:creationId xmlns:p14="http://schemas.microsoft.com/office/powerpoint/2010/main" val="98248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p:bldP spid="12" grpId="0" animBg="1"/>
      <p:bldP spid="13" grpId="0" animBg="1"/>
      <p:bldP spid="14" grpId="0" animBg="1"/>
      <p:bldP spid="15" grpId="0"/>
      <p:bldP spid="16" grpId="0"/>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US" b="1" dirty="0"/>
              <a:t>General Rule</a:t>
            </a:r>
            <a:r>
              <a:rPr lang="en-US" dirty="0"/>
              <a:t> </a:t>
            </a:r>
            <a:r>
              <a:rPr lang="en-US" b="1" dirty="0"/>
              <a:t>(GU): </a:t>
            </a:r>
            <a:r>
              <a:rPr lang="en-US" dirty="0"/>
              <a:t>No G/L recognized by the corporation on the current  distribution of stock or property. §311(a).</a:t>
            </a:r>
          </a:p>
          <a:p>
            <a:pPr lvl="1">
              <a:defRPr/>
            </a:pPr>
            <a:r>
              <a:rPr lang="en-US" dirty="0"/>
              <a:t>Liquidations and reorganizations are not covered by this rule (“distributions to which </a:t>
            </a:r>
            <a:r>
              <a:rPr lang="en-US" u="sng" dirty="0"/>
              <a:t>subpart A </a:t>
            </a:r>
            <a:r>
              <a:rPr lang="en-US" dirty="0"/>
              <a:t>applies”).</a:t>
            </a:r>
          </a:p>
          <a:p>
            <a:pPr>
              <a:defRPr/>
            </a:pPr>
            <a:r>
              <a:rPr lang="en-US" b="1" dirty="0"/>
              <a:t>Special Rule for Appreciated Property (GU Repeal): </a:t>
            </a:r>
            <a:r>
              <a:rPr lang="en-US" dirty="0"/>
              <a:t>Distributing corporation recognizes </a:t>
            </a:r>
            <a:r>
              <a:rPr lang="en-US" b="1" dirty="0"/>
              <a:t>gain (</a:t>
            </a:r>
            <a:r>
              <a:rPr lang="en-US" b="1" i="1" dirty="0"/>
              <a:t>but not loss</a:t>
            </a:r>
            <a:r>
              <a:rPr lang="en-US" b="1" dirty="0"/>
              <a:t>) </a:t>
            </a:r>
            <a:r>
              <a:rPr lang="en-US" dirty="0"/>
              <a:t>on current distributions of </a:t>
            </a:r>
            <a:r>
              <a:rPr lang="en-US" i="1" dirty="0"/>
              <a:t>appreciated property </a:t>
            </a:r>
            <a:r>
              <a:rPr lang="en-US" dirty="0"/>
              <a:t>(other than obligations). §311(b).  </a:t>
            </a:r>
            <a:r>
              <a:rPr lang="en-US" b="1" dirty="0"/>
              <a:t>Why didn’t Congress allow losses to be recognized?</a:t>
            </a:r>
            <a:endParaRPr lang="en-US" dirty="0"/>
          </a:p>
          <a:p>
            <a:pPr>
              <a:defRPr/>
            </a:pPr>
            <a:r>
              <a:rPr lang="en-US" b="1" dirty="0"/>
              <a:t>Liabilities</a:t>
            </a:r>
            <a:r>
              <a:rPr lang="en-US" dirty="0"/>
              <a:t>:  </a:t>
            </a:r>
          </a:p>
          <a:p>
            <a:pPr lvl="1">
              <a:defRPr/>
            </a:pPr>
            <a:r>
              <a:rPr lang="en-US" b="1" dirty="0"/>
              <a:t>General Rule: </a:t>
            </a:r>
            <a:r>
              <a:rPr lang="en-US" dirty="0"/>
              <a:t>In deemed sale under §311(b), liabilities are generally treated as part of amount realized if the property distributed is subject to a liability or the SH assumes a corporate liability in connection with the distribution.  Reg. §1.1001-2(a)(1) and (4)(ii).   </a:t>
            </a:r>
          </a:p>
          <a:p>
            <a:pPr lvl="1">
              <a:defRPr/>
            </a:pPr>
            <a:r>
              <a:rPr lang="en-US" b="1" dirty="0"/>
              <a:t>Special Rule: </a:t>
            </a:r>
            <a:r>
              <a:rPr lang="en-US" dirty="0"/>
              <a:t>In a distribution of appreciated property subject to a liability, the FMV of the property is not treated as less than the amount of the liability (or in other words, Corp must recognize gain to the extent that the liability &gt; the AB of the property). §§311(b)(2); 336(b); 7701(g).</a:t>
            </a:r>
          </a:p>
        </p:txBody>
      </p:sp>
      <p:sp>
        <p:nvSpPr>
          <p:cNvPr id="3" name="Title 2"/>
          <p:cNvSpPr>
            <a:spLocks noGrp="1"/>
          </p:cNvSpPr>
          <p:nvPr>
            <p:ph type="title"/>
          </p:nvPr>
        </p:nvSpPr>
        <p:spPr/>
        <p:txBody>
          <a:bodyPr/>
          <a:lstStyle/>
          <a:p>
            <a:r>
              <a:rPr lang="en-US"/>
              <a:t>Ordinary Distribution:  Corporate-Level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a:p>
        </p:txBody>
      </p:sp>
      <p:sp>
        <p:nvSpPr>
          <p:cNvPr id="5" name="Footer Placeholder 4"/>
          <p:cNvSpPr>
            <a:spLocks noGrp="1"/>
          </p:cNvSpPr>
          <p:nvPr>
            <p:ph type="ftr" sz="quarter" idx="11"/>
          </p:nvPr>
        </p:nvSpPr>
        <p:spPr/>
        <p:txBody>
          <a:bodyPr/>
          <a:lstStyle/>
          <a:p>
            <a:pPr>
              <a:defRPr/>
            </a:pPr>
            <a:r>
              <a:rPr lang="en-US"/>
              <a:t>Ordinary Distributions</a:t>
            </a:r>
          </a:p>
        </p:txBody>
      </p:sp>
    </p:spTree>
    <p:extLst>
      <p:ext uri="{BB962C8B-B14F-4D97-AF65-F5344CB8AC3E}">
        <p14:creationId xmlns:p14="http://schemas.microsoft.com/office/powerpoint/2010/main" val="342605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US" sz="2800" dirty="0"/>
              <a:t>E&amp;Ps generally decreased by:</a:t>
            </a:r>
          </a:p>
          <a:p>
            <a:pPr lvl="1">
              <a:defRPr/>
            </a:pPr>
            <a:r>
              <a:rPr lang="en-US" sz="2400" dirty="0"/>
              <a:t>amount of money;</a:t>
            </a:r>
          </a:p>
          <a:p>
            <a:pPr lvl="1">
              <a:defRPr/>
            </a:pPr>
            <a:r>
              <a:rPr lang="en-US" sz="2400" dirty="0"/>
              <a:t>principal amount of obligation;</a:t>
            </a:r>
          </a:p>
          <a:p>
            <a:pPr lvl="1">
              <a:defRPr/>
            </a:pPr>
            <a:r>
              <a:rPr lang="en-US" sz="2400" dirty="0"/>
              <a:t>AB of other distributed property. §312(a)(3).</a:t>
            </a:r>
          </a:p>
          <a:p>
            <a:pPr lvl="1">
              <a:defRPr/>
            </a:pPr>
            <a:endParaRPr lang="en-US" sz="2400" dirty="0"/>
          </a:p>
          <a:p>
            <a:pPr>
              <a:defRPr/>
            </a:pPr>
            <a:r>
              <a:rPr lang="en-US" sz="2800" dirty="0"/>
              <a:t>If gain recognized under §311(b), E&amp;Ps are first increased by gain and then decreased by FMV of property (instead of the AB of the property). §312(b).</a:t>
            </a:r>
          </a:p>
          <a:p>
            <a:pPr>
              <a:defRPr/>
            </a:pPr>
            <a:endParaRPr lang="en-US" sz="2800" dirty="0"/>
          </a:p>
          <a:p>
            <a:pPr>
              <a:defRPr/>
            </a:pPr>
            <a:r>
              <a:rPr lang="en-US" sz="2800" dirty="0"/>
              <a:t>If distributed property is subject to liabilities, E&amp;Ps are </a:t>
            </a:r>
            <a:r>
              <a:rPr lang="en-US" sz="2800" b="1" u="sng" dirty="0"/>
              <a:t>increased</a:t>
            </a:r>
            <a:r>
              <a:rPr lang="en-US" sz="2800" dirty="0"/>
              <a:t> by liabilities assumed. Reg. §1.312-3.</a:t>
            </a:r>
          </a:p>
          <a:p>
            <a:pPr lvl="1">
              <a:defRPr/>
            </a:pPr>
            <a:r>
              <a:rPr lang="en-US" sz="2600" dirty="0"/>
              <a:t>Why?</a:t>
            </a:r>
          </a:p>
          <a:p>
            <a:pPr marL="0" indent="0">
              <a:buNone/>
            </a:pPr>
            <a:endParaRPr lang="en-US" sz="2800" dirty="0"/>
          </a:p>
          <a:p>
            <a:endParaRPr lang="en-US" sz="2800" dirty="0"/>
          </a:p>
        </p:txBody>
      </p:sp>
      <p:sp>
        <p:nvSpPr>
          <p:cNvPr id="3" name="Title 2"/>
          <p:cNvSpPr>
            <a:spLocks noGrp="1"/>
          </p:cNvSpPr>
          <p:nvPr>
            <p:ph type="title"/>
          </p:nvPr>
        </p:nvSpPr>
        <p:spPr/>
        <p:txBody>
          <a:bodyPr/>
          <a:lstStyle/>
          <a:p>
            <a:r>
              <a:rPr lang="en-US"/>
              <a:t>Ordinary Distribution:  Corporate-Level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a:p>
        </p:txBody>
      </p:sp>
      <p:sp>
        <p:nvSpPr>
          <p:cNvPr id="5" name="Footer Placeholder 4"/>
          <p:cNvSpPr>
            <a:spLocks noGrp="1"/>
          </p:cNvSpPr>
          <p:nvPr>
            <p:ph type="ftr" sz="quarter" idx="11"/>
          </p:nvPr>
        </p:nvSpPr>
        <p:spPr/>
        <p:txBody>
          <a:bodyPr/>
          <a:lstStyle/>
          <a:p>
            <a:pPr>
              <a:defRPr/>
            </a:pPr>
            <a:r>
              <a:rPr lang="en-US"/>
              <a:t>Ordinary Distributions</a:t>
            </a:r>
          </a:p>
        </p:txBody>
      </p:sp>
    </p:spTree>
    <p:extLst>
      <p:ext uri="{BB962C8B-B14F-4D97-AF65-F5344CB8AC3E}">
        <p14:creationId xmlns:p14="http://schemas.microsoft.com/office/powerpoint/2010/main" val="156465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Ordinary distributions of property:</a:t>
            </a:r>
          </a:p>
          <a:p>
            <a:pPr lvl="1"/>
            <a:r>
              <a:rPr lang="en-US" sz="2400" dirty="0"/>
              <a:t>(a) Dividend to the extent of accumulated </a:t>
            </a:r>
            <a:r>
              <a:rPr lang="en-US" sz="2400" b="1" u="sng" dirty="0"/>
              <a:t>or</a:t>
            </a:r>
            <a:r>
              <a:rPr lang="en-US" sz="2400" dirty="0"/>
              <a:t> current earnings &amp; profits (E&amp;Ps), then</a:t>
            </a:r>
          </a:p>
          <a:p>
            <a:pPr lvl="1"/>
            <a:r>
              <a:rPr lang="en-US" sz="2400" dirty="0"/>
              <a:t>(b) Recovery of basis, and then</a:t>
            </a:r>
          </a:p>
          <a:p>
            <a:pPr lvl="1"/>
            <a:r>
              <a:rPr lang="en-US" sz="2400" dirty="0"/>
              <a:t>(c) Capital gain. §301(c).</a:t>
            </a:r>
          </a:p>
          <a:p>
            <a:pPr lvl="1"/>
            <a:endParaRPr lang="en-US" sz="2400" dirty="0"/>
          </a:p>
          <a:p>
            <a:r>
              <a:rPr lang="en-US" sz="2600" dirty="0"/>
              <a:t>SH receives FMV basis in property received. §301(d).</a:t>
            </a:r>
          </a:p>
          <a:p>
            <a:endParaRPr lang="en-US" sz="2800" dirty="0"/>
          </a:p>
          <a:p>
            <a:r>
              <a:rPr lang="en-US" sz="2800" dirty="0"/>
              <a:t>Property</a:t>
            </a:r>
          </a:p>
          <a:p>
            <a:pPr lvl="1"/>
            <a:r>
              <a:rPr lang="en-US" sz="2400" dirty="0"/>
              <a:t>Money, securities, other property </a:t>
            </a:r>
            <a:r>
              <a:rPr lang="en-US" sz="2400" b="1" i="1" dirty="0"/>
              <a:t>except </a:t>
            </a:r>
            <a:r>
              <a:rPr lang="en-US" sz="2400" b="1" dirty="0"/>
              <a:t>stock (or warrants) </a:t>
            </a:r>
            <a:r>
              <a:rPr lang="en-US" sz="2400" dirty="0"/>
              <a:t>of the distributing corporation. §317(a).</a:t>
            </a:r>
          </a:p>
          <a:p>
            <a:pPr lvl="1"/>
            <a:endParaRPr lang="en-US" dirty="0"/>
          </a:p>
        </p:txBody>
      </p:sp>
      <p:sp>
        <p:nvSpPr>
          <p:cNvPr id="3" name="Title 2"/>
          <p:cNvSpPr>
            <a:spLocks noGrp="1"/>
          </p:cNvSpPr>
          <p:nvPr>
            <p:ph type="title"/>
          </p:nvPr>
        </p:nvSpPr>
        <p:spPr/>
        <p:txBody>
          <a:bodyPr/>
          <a:lstStyle/>
          <a:p>
            <a:r>
              <a:rPr lang="en-US"/>
              <a:t>Ordinary Distributions: Shareholder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a:t>
            </a:fld>
            <a:endParaRPr lang="en-US" altLang="en-US"/>
          </a:p>
        </p:txBody>
      </p:sp>
      <p:sp>
        <p:nvSpPr>
          <p:cNvPr id="5" name="Footer Placeholder 4"/>
          <p:cNvSpPr>
            <a:spLocks noGrp="1"/>
          </p:cNvSpPr>
          <p:nvPr>
            <p:ph type="ftr" sz="quarter" idx="11"/>
          </p:nvPr>
        </p:nvSpPr>
        <p:spPr/>
        <p:txBody>
          <a:bodyPr/>
          <a:lstStyle/>
          <a:p>
            <a:pPr>
              <a:defRPr/>
            </a:pPr>
            <a:r>
              <a:rPr lang="en-US"/>
              <a:t>Ordinary Distributions</a:t>
            </a:r>
          </a:p>
        </p:txBody>
      </p:sp>
    </p:spTree>
    <p:extLst>
      <p:ext uri="{BB962C8B-B14F-4D97-AF65-F5344CB8AC3E}">
        <p14:creationId xmlns:p14="http://schemas.microsoft.com/office/powerpoint/2010/main" val="73988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F35FD3-50DE-754A-A966-5737688BD9A4}"/>
              </a:ext>
            </a:extLst>
          </p:cNvPr>
          <p:cNvSpPr>
            <a:spLocks noGrp="1"/>
          </p:cNvSpPr>
          <p:nvPr>
            <p:ph idx="1"/>
          </p:nvPr>
        </p:nvSpPr>
        <p:spPr/>
        <p:txBody>
          <a:bodyPr/>
          <a:lstStyle/>
          <a:p>
            <a:r>
              <a:rPr lang="en-US" sz="2800" dirty="0"/>
              <a:t>Non-market transactions between shareholders and corporations can be reclassified as disguised dividends</a:t>
            </a:r>
          </a:p>
          <a:p>
            <a:pPr lvl="1"/>
            <a:r>
              <a:rPr lang="en-US" sz="2400" dirty="0"/>
              <a:t>Unreasonable compensation (</a:t>
            </a:r>
            <a:r>
              <a:rPr lang="en-US" sz="2400" i="1" dirty="0"/>
              <a:t>Aspro v. CIR, </a:t>
            </a:r>
            <a:r>
              <a:rPr lang="en-US" sz="2400" dirty="0"/>
              <a:t>TC 2021; 8</a:t>
            </a:r>
            <a:r>
              <a:rPr lang="en-US" sz="2400" baseline="30000" dirty="0"/>
              <a:t>th</a:t>
            </a:r>
            <a:r>
              <a:rPr lang="en-US" sz="2400" dirty="0"/>
              <a:t> Cir 2022)</a:t>
            </a:r>
          </a:p>
          <a:p>
            <a:pPr lvl="1"/>
            <a:r>
              <a:rPr lang="en-US" sz="2400" dirty="0"/>
              <a:t>Non-arm’s length sales/leases between corporation and shareholders</a:t>
            </a:r>
          </a:p>
          <a:p>
            <a:pPr lvl="1"/>
            <a:r>
              <a:rPr lang="en-US" sz="2400" dirty="0"/>
              <a:t>Personal use of corporate property by shareholders</a:t>
            </a:r>
          </a:p>
          <a:p>
            <a:pPr marL="228600" lvl="1" indent="0">
              <a:buNone/>
            </a:pPr>
            <a:endParaRPr lang="en-US" sz="2400" dirty="0"/>
          </a:p>
          <a:p>
            <a:r>
              <a:rPr lang="en-US" sz="2600" dirty="0"/>
              <a:t>C Corp owns 90% of Sub Corp (SC) and has received an offer to sell its shares for $100MM.  C Corp has a very low basis in its SC stock, and SC had significant E&amp;Ps.  In negotiating the sale, C Corp’s tax advisors have suggested distributing SC’s excess cash, let’s say, $30MM ($27MM to C Corp), before selling the stock for $70MM.  </a:t>
            </a:r>
          </a:p>
          <a:p>
            <a:pPr lvl="1"/>
            <a:r>
              <a:rPr lang="en-US" sz="2400" dirty="0"/>
              <a:t>What’s the benefit to C Corp of the proposed structure?</a:t>
            </a:r>
          </a:p>
          <a:p>
            <a:pPr lvl="1"/>
            <a:r>
              <a:rPr lang="en-US" sz="2400" dirty="0"/>
              <a:t>What are the risks?  </a:t>
            </a:r>
            <a:r>
              <a:rPr lang="en-US" sz="2400" i="1" dirty="0"/>
              <a:t>See TSN Liquidating Corp </a:t>
            </a:r>
            <a:r>
              <a:rPr lang="en-US" sz="2400" dirty="0"/>
              <a:t>(5th Cir. 1980).</a:t>
            </a:r>
          </a:p>
        </p:txBody>
      </p:sp>
      <p:sp>
        <p:nvSpPr>
          <p:cNvPr id="3" name="Title 2">
            <a:extLst>
              <a:ext uri="{FF2B5EF4-FFF2-40B4-BE49-F238E27FC236}">
                <a16:creationId xmlns:a16="http://schemas.microsoft.com/office/drawing/2014/main" id="{443B5F3A-A9EA-5444-986E-160D1F00CE02}"/>
              </a:ext>
            </a:extLst>
          </p:cNvPr>
          <p:cNvSpPr>
            <a:spLocks noGrp="1"/>
          </p:cNvSpPr>
          <p:nvPr>
            <p:ph type="title"/>
          </p:nvPr>
        </p:nvSpPr>
        <p:spPr/>
        <p:txBody>
          <a:bodyPr/>
          <a:lstStyle/>
          <a:p>
            <a:r>
              <a:rPr lang="en-US"/>
              <a:t>Disguised Dividends and Dividend Strips	</a:t>
            </a:r>
          </a:p>
        </p:txBody>
      </p:sp>
      <p:sp>
        <p:nvSpPr>
          <p:cNvPr id="4" name="Slide Number Placeholder 3">
            <a:extLst>
              <a:ext uri="{FF2B5EF4-FFF2-40B4-BE49-F238E27FC236}">
                <a16:creationId xmlns:a16="http://schemas.microsoft.com/office/drawing/2014/main" id="{7E188C3E-E18F-C341-81F4-A8C1CAC000CD}"/>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a:p>
        </p:txBody>
      </p:sp>
      <p:sp>
        <p:nvSpPr>
          <p:cNvPr id="5" name="Footer Placeholder 4">
            <a:extLst>
              <a:ext uri="{FF2B5EF4-FFF2-40B4-BE49-F238E27FC236}">
                <a16:creationId xmlns:a16="http://schemas.microsoft.com/office/drawing/2014/main" id="{3DA9B624-7E4A-4F4F-A495-186DED611994}"/>
              </a:ext>
            </a:extLst>
          </p:cNvPr>
          <p:cNvSpPr>
            <a:spLocks noGrp="1"/>
          </p:cNvSpPr>
          <p:nvPr>
            <p:ph type="ftr" sz="quarter" idx="11"/>
          </p:nvPr>
        </p:nvSpPr>
        <p:spPr/>
        <p:txBody>
          <a:bodyPr/>
          <a:lstStyle/>
          <a:p>
            <a:pPr>
              <a:defRPr/>
            </a:pPr>
            <a:r>
              <a:rPr lang="en-US"/>
              <a:t>Ordinary Distributions</a:t>
            </a:r>
          </a:p>
        </p:txBody>
      </p:sp>
    </p:spTree>
    <p:extLst>
      <p:ext uri="{BB962C8B-B14F-4D97-AF65-F5344CB8AC3E}">
        <p14:creationId xmlns:p14="http://schemas.microsoft.com/office/powerpoint/2010/main" val="382510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9BF5ED-AEEA-29D4-1029-619BB0AF4674}"/>
              </a:ext>
            </a:extLst>
          </p:cNvPr>
          <p:cNvSpPr>
            <a:spLocks noGrp="1"/>
          </p:cNvSpPr>
          <p:nvPr>
            <p:ph idx="1"/>
          </p:nvPr>
        </p:nvSpPr>
        <p:spPr/>
        <p:txBody>
          <a:bodyPr>
            <a:normAutofit fontScale="92500" lnSpcReduction="20000"/>
          </a:bodyPr>
          <a:lstStyle/>
          <a:p>
            <a:r>
              <a:rPr lang="en-US" dirty="0"/>
              <a:t>The rules for C Corps generally otherwise apply to S Corps, </a:t>
            </a:r>
            <a:r>
              <a:rPr lang="en-US" i="1" dirty="0"/>
              <a:t>e.g</a:t>
            </a:r>
            <a:r>
              <a:rPr lang="en-US" dirty="0"/>
              <a:t>., contributions, certain </a:t>
            </a:r>
            <a:r>
              <a:rPr lang="en-US" u="sng" dirty="0"/>
              <a:t>distributions</a:t>
            </a:r>
            <a:r>
              <a:rPr lang="en-US" dirty="0"/>
              <a:t>, acquisitions, and reorganizations. §1371(a). </a:t>
            </a:r>
          </a:p>
          <a:p>
            <a:endParaRPr lang="en-US" dirty="0"/>
          </a:p>
          <a:p>
            <a:r>
              <a:rPr lang="en-US" dirty="0"/>
              <a:t>For an S Corp with </a:t>
            </a:r>
            <a:r>
              <a:rPr lang="en-US" b="1" dirty="0"/>
              <a:t>no E&amp;Ps</a:t>
            </a:r>
            <a:r>
              <a:rPr lang="en-US" dirty="0"/>
              <a:t>:</a:t>
            </a:r>
          </a:p>
          <a:p>
            <a:pPr lvl="1"/>
            <a:r>
              <a:rPr lang="en-US" dirty="0"/>
              <a:t>Distribution of $ first reduces basis of stock, </a:t>
            </a:r>
            <a:r>
              <a:rPr lang="en-US" i="1" dirty="0"/>
              <a:t>i.e</a:t>
            </a:r>
            <a:r>
              <a:rPr lang="en-US" dirty="0"/>
              <a:t>., no income inclusion</a:t>
            </a:r>
          </a:p>
          <a:p>
            <a:pPr lvl="1"/>
            <a:r>
              <a:rPr lang="en-US" dirty="0"/>
              <a:t>Amounts in excess of basis are treated as gain from the sale/exchange of property. §1368(b).</a:t>
            </a:r>
          </a:p>
          <a:p>
            <a:pPr lvl="1"/>
            <a:r>
              <a:rPr lang="en-US" dirty="0"/>
              <a:t>Distributions of appreciated property:</a:t>
            </a:r>
          </a:p>
          <a:p>
            <a:pPr lvl="2"/>
            <a:r>
              <a:rPr lang="en-US" dirty="0"/>
              <a:t>gain recognized at S Corp level, which is included in the SH’s income and increases basis, and</a:t>
            </a:r>
          </a:p>
          <a:p>
            <a:pPr lvl="2"/>
            <a:r>
              <a:rPr lang="en-US" dirty="0"/>
              <a:t>basis then lowered by value of distributed property</a:t>
            </a:r>
          </a:p>
          <a:p>
            <a:pPr lvl="1"/>
            <a:endParaRPr lang="en-US" dirty="0"/>
          </a:p>
          <a:p>
            <a:r>
              <a:rPr lang="en-US" dirty="0"/>
              <a:t>Effect on SH’s basis:</a:t>
            </a:r>
          </a:p>
          <a:p>
            <a:pPr lvl="1"/>
            <a:r>
              <a:rPr lang="en-US" dirty="0"/>
              <a:t>Decreases basis. §1367(a)(2)(A)</a:t>
            </a:r>
          </a:p>
          <a:p>
            <a:pPr lvl="1"/>
            <a:endParaRPr lang="en-US" dirty="0"/>
          </a:p>
          <a:p>
            <a:r>
              <a:rPr lang="en-US" dirty="0"/>
              <a:t>Priority rule in the case of distributions and losses--why do we need such a rule?</a:t>
            </a:r>
          </a:p>
          <a:p>
            <a:pPr lvl="1"/>
            <a:r>
              <a:rPr lang="en-US" dirty="0"/>
              <a:t>Basis increased by income/gain. §1367(a)(1).</a:t>
            </a:r>
          </a:p>
          <a:p>
            <a:pPr lvl="1"/>
            <a:r>
              <a:rPr lang="en-US" dirty="0"/>
              <a:t>Basis decreased by distributions. §§1367(a)(2)(A); 1368(d)</a:t>
            </a:r>
          </a:p>
          <a:p>
            <a:pPr lvl="1"/>
            <a:r>
              <a:rPr lang="en-US" dirty="0"/>
              <a:t>Basis decreased by nondeductible expenses.</a:t>
            </a:r>
          </a:p>
          <a:p>
            <a:pPr lvl="1"/>
            <a:r>
              <a:rPr lang="en-US" dirty="0"/>
              <a:t>Basis decreased by losses/deduction.  Reg. §1.1367-1(f).  The last two can be switched.</a:t>
            </a:r>
          </a:p>
          <a:p>
            <a:pPr lvl="1"/>
            <a:endParaRPr lang="en-US" dirty="0"/>
          </a:p>
          <a:p>
            <a:endParaRPr lang="en-US" dirty="0"/>
          </a:p>
        </p:txBody>
      </p:sp>
      <p:sp>
        <p:nvSpPr>
          <p:cNvPr id="3" name="Title 2">
            <a:extLst>
              <a:ext uri="{FF2B5EF4-FFF2-40B4-BE49-F238E27FC236}">
                <a16:creationId xmlns:a16="http://schemas.microsoft.com/office/drawing/2014/main" id="{5A42A6DB-A14C-B645-B04D-BB6B374B43B6}"/>
              </a:ext>
            </a:extLst>
          </p:cNvPr>
          <p:cNvSpPr>
            <a:spLocks noGrp="1"/>
          </p:cNvSpPr>
          <p:nvPr>
            <p:ph type="title"/>
          </p:nvPr>
        </p:nvSpPr>
        <p:spPr/>
        <p:txBody>
          <a:bodyPr/>
          <a:lstStyle/>
          <a:p>
            <a:r>
              <a:rPr lang="en-US" dirty="0"/>
              <a:t>S Corp Distributions</a:t>
            </a:r>
          </a:p>
        </p:txBody>
      </p:sp>
      <p:sp>
        <p:nvSpPr>
          <p:cNvPr id="4" name="Slide Number Placeholder 3">
            <a:extLst>
              <a:ext uri="{FF2B5EF4-FFF2-40B4-BE49-F238E27FC236}">
                <a16:creationId xmlns:a16="http://schemas.microsoft.com/office/drawing/2014/main" id="{5B70C516-BC22-4A59-7C1F-4A5D5DCF3DB5}"/>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D8E4741A-06F2-61A6-CB71-52995E186320}"/>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32353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AA56FF-D746-BCCB-A1C3-5AE1EC09FE94}"/>
              </a:ext>
            </a:extLst>
          </p:cNvPr>
          <p:cNvSpPr>
            <a:spLocks noGrp="1"/>
          </p:cNvSpPr>
          <p:nvPr>
            <p:ph idx="1"/>
          </p:nvPr>
        </p:nvSpPr>
        <p:spPr/>
        <p:txBody>
          <a:bodyPr>
            <a:normAutofit fontScale="92500" lnSpcReduction="20000"/>
          </a:bodyPr>
          <a:lstStyle/>
          <a:p>
            <a:r>
              <a:rPr lang="en-US" sz="2600" dirty="0"/>
              <a:t>If an S Corp was formally a C Corp and had accumulated E&amp;Ps, distributions will generally come first from:</a:t>
            </a:r>
          </a:p>
          <a:p>
            <a:pPr lvl="1"/>
            <a:r>
              <a:rPr lang="en-US" sz="2600" dirty="0"/>
              <a:t>S Corp earnings (AAA), and then from</a:t>
            </a:r>
          </a:p>
          <a:p>
            <a:pPr lvl="1"/>
            <a:r>
              <a:rPr lang="en-US" sz="2600" dirty="0"/>
              <a:t>C Corp E&amp;Ps.  </a:t>
            </a:r>
          </a:p>
          <a:p>
            <a:pPr lvl="1"/>
            <a:endParaRPr lang="en-US" sz="2600" dirty="0"/>
          </a:p>
          <a:p>
            <a:r>
              <a:rPr lang="en-US" sz="2600" i="1" dirty="0"/>
              <a:t>Accumulated Adjustments Account </a:t>
            </a:r>
          </a:p>
          <a:p>
            <a:pPr lvl="1"/>
            <a:r>
              <a:rPr lang="en-US" sz="2600" dirty="0"/>
              <a:t>The S Corp’s earnings computed following the basis adjustment rules in §1367(a)—increase for income and gains, and decrease for losses, deductions and distributions.  </a:t>
            </a:r>
          </a:p>
          <a:p>
            <a:pPr lvl="1"/>
            <a:endParaRPr lang="en-US" sz="2600" dirty="0"/>
          </a:p>
          <a:p>
            <a:r>
              <a:rPr lang="en-US" sz="2600" dirty="0"/>
              <a:t>If a distribution comes from AAA, the S Corp rules apply (tax-free to SH and reduction of basis). §1368(c)(1).</a:t>
            </a:r>
          </a:p>
          <a:p>
            <a:endParaRPr lang="en-US" sz="2600" dirty="0"/>
          </a:p>
          <a:p>
            <a:r>
              <a:rPr lang="en-US" sz="2600" dirty="0"/>
              <a:t>If a distribution comes from C Corp E&amp;Ps, the C Corp rules apply (dividend to the extent of E&amp;Ps; and any excess is treated under the S Corp rules). §1368(c)(2) and (3).</a:t>
            </a:r>
          </a:p>
          <a:p>
            <a:endParaRPr lang="en-US" sz="2600" dirty="0"/>
          </a:p>
          <a:p>
            <a:r>
              <a:rPr lang="en-US" sz="2600" dirty="0"/>
              <a:t>An annual election can be made to distribute C Corp E&amp;Ps first. §1368(e)(3).</a:t>
            </a:r>
          </a:p>
          <a:p>
            <a:endParaRPr lang="en-US" dirty="0"/>
          </a:p>
        </p:txBody>
      </p:sp>
      <p:sp>
        <p:nvSpPr>
          <p:cNvPr id="3" name="Title 2">
            <a:extLst>
              <a:ext uri="{FF2B5EF4-FFF2-40B4-BE49-F238E27FC236}">
                <a16:creationId xmlns:a16="http://schemas.microsoft.com/office/drawing/2014/main" id="{39C4495A-9886-3B05-0CA6-8DD2893A5B90}"/>
              </a:ext>
            </a:extLst>
          </p:cNvPr>
          <p:cNvSpPr>
            <a:spLocks noGrp="1"/>
          </p:cNvSpPr>
          <p:nvPr>
            <p:ph type="title"/>
          </p:nvPr>
        </p:nvSpPr>
        <p:spPr/>
        <p:txBody>
          <a:bodyPr/>
          <a:lstStyle/>
          <a:p>
            <a:r>
              <a:rPr lang="en-US" dirty="0"/>
              <a:t>S Corps with E&amp;Ps</a:t>
            </a:r>
          </a:p>
        </p:txBody>
      </p:sp>
      <p:sp>
        <p:nvSpPr>
          <p:cNvPr id="4" name="Slide Number Placeholder 3">
            <a:extLst>
              <a:ext uri="{FF2B5EF4-FFF2-40B4-BE49-F238E27FC236}">
                <a16:creationId xmlns:a16="http://schemas.microsoft.com/office/drawing/2014/main" id="{D4C9032E-7E00-4175-C9D6-47E69705E44E}"/>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8CB256E9-8702-744D-A289-2440711A641E}"/>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46535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altLang="en-US" sz="2800" dirty="0"/>
              <a:t>E&amp;Ps</a:t>
            </a:r>
          </a:p>
          <a:p>
            <a:pPr lvl="1"/>
            <a:r>
              <a:rPr lang="en-US" altLang="en-US" sz="2400" b="1" dirty="0">
                <a:solidFill>
                  <a:srgbClr val="00B050"/>
                </a:solidFill>
              </a:rPr>
              <a:t>Start</a:t>
            </a:r>
            <a:r>
              <a:rPr lang="en-US" altLang="en-US" sz="2400" dirty="0"/>
              <a:t> w/ </a:t>
            </a:r>
            <a:r>
              <a:rPr lang="en-US" altLang="en-US" sz="2400" u="sng" dirty="0"/>
              <a:t>taxable income</a:t>
            </a:r>
          </a:p>
          <a:p>
            <a:pPr lvl="1"/>
            <a:r>
              <a:rPr lang="en-US" altLang="en-US" sz="2400" b="1" dirty="0"/>
              <a:t>Add</a:t>
            </a:r>
            <a:r>
              <a:rPr lang="en-US" altLang="en-US" sz="2400" dirty="0"/>
              <a:t> </a:t>
            </a:r>
            <a:r>
              <a:rPr lang="en-US" altLang="en-US" sz="2400" b="1" dirty="0"/>
              <a:t>back</a:t>
            </a:r>
            <a:r>
              <a:rPr lang="en-US" altLang="en-US" sz="2400" dirty="0"/>
              <a:t> tax-free income, such as municipal bond interest, life insurance proceeds</a:t>
            </a:r>
          </a:p>
          <a:p>
            <a:pPr lvl="1"/>
            <a:r>
              <a:rPr lang="en-US" altLang="en-US" sz="2400" b="1" dirty="0"/>
              <a:t>Add</a:t>
            </a:r>
            <a:r>
              <a:rPr lang="en-US" altLang="en-US" sz="2400" dirty="0"/>
              <a:t> </a:t>
            </a:r>
            <a:r>
              <a:rPr lang="en-US" altLang="en-US" sz="2400" b="1" dirty="0"/>
              <a:t>back </a:t>
            </a:r>
            <a:r>
              <a:rPr lang="en-US" altLang="en-US" sz="2400" dirty="0"/>
              <a:t>certain deductions that reduce TI, </a:t>
            </a:r>
            <a:r>
              <a:rPr lang="en-US" altLang="en-US" sz="2400" i="1" dirty="0"/>
              <a:t>e.g.,</a:t>
            </a:r>
            <a:r>
              <a:rPr lang="en-US" altLang="en-US" sz="2400" dirty="0"/>
              <a:t> DRD and NOL</a:t>
            </a:r>
          </a:p>
          <a:p>
            <a:pPr lvl="1"/>
            <a:r>
              <a:rPr lang="en-US" altLang="en-US" sz="2400" b="1" dirty="0">
                <a:solidFill>
                  <a:srgbClr val="FF0000"/>
                </a:solidFill>
              </a:rPr>
              <a:t>Subtract</a:t>
            </a:r>
            <a:r>
              <a:rPr lang="en-US" altLang="en-US" sz="2400" dirty="0"/>
              <a:t> certain disallowed losses, </a:t>
            </a:r>
            <a:r>
              <a:rPr lang="en-US" altLang="en-US" sz="2400" i="1" dirty="0"/>
              <a:t>e.g</a:t>
            </a:r>
            <a:r>
              <a:rPr lang="en-US" altLang="en-US" sz="2400" dirty="0"/>
              <a:t>., section 1211 CLs </a:t>
            </a:r>
          </a:p>
          <a:p>
            <a:pPr lvl="1"/>
            <a:r>
              <a:rPr lang="en-US" altLang="en-US" sz="2400" b="1" dirty="0">
                <a:solidFill>
                  <a:srgbClr val="FF0000"/>
                </a:solidFill>
              </a:rPr>
              <a:t>Subtract</a:t>
            </a:r>
            <a:r>
              <a:rPr lang="en-US" altLang="en-US" sz="2400" dirty="0"/>
              <a:t> certain nondeductible payments, </a:t>
            </a:r>
            <a:r>
              <a:rPr lang="en-US" altLang="en-US" sz="2400" i="1" dirty="0"/>
              <a:t>e.g.,</a:t>
            </a:r>
            <a:r>
              <a:rPr lang="en-US" altLang="en-US" sz="2400" dirty="0"/>
              <a:t> income taxes</a:t>
            </a:r>
          </a:p>
          <a:p>
            <a:pPr lvl="1"/>
            <a:r>
              <a:rPr lang="en-US" altLang="en-US" sz="2400" b="1" dirty="0">
                <a:solidFill>
                  <a:srgbClr val="FF0000"/>
                </a:solidFill>
              </a:rPr>
              <a:t>Subtract</a:t>
            </a:r>
            <a:r>
              <a:rPr lang="en-US" altLang="en-US" sz="2400" dirty="0"/>
              <a:t> distributions ($, face value of debt, adjusted basis of property).  </a:t>
            </a:r>
          </a:p>
          <a:p>
            <a:pPr lvl="2"/>
            <a:r>
              <a:rPr lang="en-US" altLang="en-US" sz="2400" i="1" dirty="0"/>
              <a:t>Note</a:t>
            </a:r>
            <a:r>
              <a:rPr lang="en-US" altLang="en-US" sz="2400" dirty="0"/>
              <a:t>:  When an appreciated asset is distributed, E&amp;Ps are first increased by amount of gain and then decreased by the amount of the distribution</a:t>
            </a:r>
          </a:p>
          <a:p>
            <a:pPr lvl="3"/>
            <a:r>
              <a:rPr lang="en-US" altLang="en-US" sz="2200" dirty="0"/>
              <a:t>Ex: Corp distributes property (FMV=100; AB=75): E&amp;Ps increased by 25 and then decreased by 100</a:t>
            </a:r>
          </a:p>
          <a:p>
            <a:pPr lvl="1"/>
            <a:r>
              <a:rPr lang="en-US" altLang="en-US" sz="2400" dirty="0"/>
              <a:t>Realized gain/losses affect E&amp;Ps only to the extent they are </a:t>
            </a:r>
            <a:r>
              <a:rPr lang="en-US" altLang="en-US" sz="2400" i="1" dirty="0"/>
              <a:t>recognized </a:t>
            </a:r>
            <a:r>
              <a:rPr lang="en-US" altLang="en-US" sz="2400" dirty="0"/>
              <a:t>(§312(a), (f); Reg. §1.312-7(b)(1)).  </a:t>
            </a:r>
          </a:p>
          <a:p>
            <a:pPr lvl="2"/>
            <a:r>
              <a:rPr lang="en-US" altLang="en-US" sz="2400" dirty="0"/>
              <a:t>Ex: Losses </a:t>
            </a:r>
            <a:r>
              <a:rPr lang="en-US" altLang="en-US" sz="2400" i="1" dirty="0"/>
              <a:t>realized</a:t>
            </a:r>
            <a:r>
              <a:rPr lang="en-US" altLang="en-US" sz="2400" dirty="0"/>
              <a:t> but not recognized because the wash sales rules don’t affect E&amp;Ps</a:t>
            </a:r>
          </a:p>
          <a:p>
            <a:endParaRPr lang="en-US" dirty="0"/>
          </a:p>
        </p:txBody>
      </p:sp>
      <p:sp>
        <p:nvSpPr>
          <p:cNvPr id="3" name="Title 2"/>
          <p:cNvSpPr>
            <a:spLocks noGrp="1"/>
          </p:cNvSpPr>
          <p:nvPr>
            <p:ph type="title"/>
          </p:nvPr>
        </p:nvSpPr>
        <p:spPr/>
        <p:txBody>
          <a:bodyPr/>
          <a:lstStyle/>
          <a:p>
            <a:r>
              <a:rPr lang="en-US"/>
              <a:t>Ordinary Distributions: E&amp;Ps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p:cNvSpPr>
            <a:spLocks noGrp="1"/>
          </p:cNvSpPr>
          <p:nvPr>
            <p:ph type="ftr" sz="quarter" idx="11"/>
          </p:nvPr>
        </p:nvSpPr>
        <p:spPr/>
        <p:txBody>
          <a:bodyPr/>
          <a:lstStyle/>
          <a:p>
            <a:pPr>
              <a:defRPr/>
            </a:pPr>
            <a:r>
              <a:rPr lang="en-US"/>
              <a:t>Ordinary Distributions</a:t>
            </a:r>
          </a:p>
        </p:txBody>
      </p:sp>
    </p:spTree>
    <p:extLst>
      <p:ext uri="{BB962C8B-B14F-4D97-AF65-F5344CB8AC3E}">
        <p14:creationId xmlns:p14="http://schemas.microsoft.com/office/powerpoint/2010/main" val="90215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800"/>
              <a:t>Accumulated and Current E&amp;Ps</a:t>
            </a:r>
          </a:p>
        </p:txBody>
      </p:sp>
      <p:sp>
        <p:nvSpPr>
          <p:cNvPr id="3" name="Text Placeholder 2"/>
          <p:cNvSpPr>
            <a:spLocks noGrp="1"/>
          </p:cNvSpPr>
          <p:nvPr>
            <p:ph type="body" idx="19"/>
          </p:nvPr>
        </p:nvSpPr>
        <p:spPr/>
        <p:txBody>
          <a:bodyPr/>
          <a:lstStyle/>
          <a:p>
            <a:r>
              <a:rPr lang="en-US" sz="1800"/>
              <a:t>Distribution</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4</a:t>
            </a:fld>
            <a:endParaRPr lang="en-US" altLang="en-US"/>
          </a:p>
        </p:txBody>
      </p:sp>
      <p:sp>
        <p:nvSpPr>
          <p:cNvPr id="7" name="Footer Placeholder 6"/>
          <p:cNvSpPr>
            <a:spLocks noGrp="1"/>
          </p:cNvSpPr>
          <p:nvPr>
            <p:ph type="ftr" sz="quarter" idx="23"/>
          </p:nvPr>
        </p:nvSpPr>
        <p:spPr/>
        <p:txBody>
          <a:bodyPr/>
          <a:lstStyle/>
          <a:p>
            <a:pPr>
              <a:defRPr/>
            </a:pPr>
            <a:r>
              <a:rPr lang="en-US"/>
              <a:t>Ordinary Distributions</a:t>
            </a:r>
          </a:p>
        </p:txBody>
      </p:sp>
      <p:sp>
        <p:nvSpPr>
          <p:cNvPr id="8" name="Title 7"/>
          <p:cNvSpPr>
            <a:spLocks noGrp="1"/>
          </p:cNvSpPr>
          <p:nvPr>
            <p:ph type="title"/>
          </p:nvPr>
        </p:nvSpPr>
        <p:spPr/>
        <p:txBody>
          <a:bodyPr/>
          <a:lstStyle/>
          <a:p>
            <a:r>
              <a:rPr lang="en-US"/>
              <a:t>Ordinary Distributions: Rev. Rul. 74-164</a:t>
            </a:r>
          </a:p>
        </p:txBody>
      </p:sp>
      <p:sp>
        <p:nvSpPr>
          <p:cNvPr id="30" name="Oval 29"/>
          <p:cNvSpPr/>
          <p:nvPr/>
        </p:nvSpPr>
        <p:spPr>
          <a:xfrm>
            <a:off x="8121811" y="2342388"/>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SH</a:t>
            </a:r>
          </a:p>
        </p:txBody>
      </p:sp>
      <p:sp>
        <p:nvSpPr>
          <p:cNvPr id="32" name="Rectangle 31"/>
          <p:cNvSpPr/>
          <p:nvPr/>
        </p:nvSpPr>
        <p:spPr>
          <a:xfrm>
            <a:off x="8121810" y="3558525"/>
            <a:ext cx="968615" cy="667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X &amp; Y</a:t>
            </a:r>
          </a:p>
        </p:txBody>
      </p:sp>
      <p:sp>
        <p:nvSpPr>
          <p:cNvPr id="39" name="TextBox 38"/>
          <p:cNvSpPr txBox="1"/>
          <p:nvPr/>
        </p:nvSpPr>
        <p:spPr>
          <a:xfrm>
            <a:off x="9852529" y="3074560"/>
            <a:ext cx="1628271" cy="338554"/>
          </a:xfrm>
          <a:prstGeom prst="rect">
            <a:avLst/>
          </a:prstGeom>
          <a:noFill/>
        </p:spPr>
        <p:txBody>
          <a:bodyPr wrap="square" rtlCol="0">
            <a:spAutoFit/>
          </a:bodyPr>
          <a:lstStyle/>
          <a:p>
            <a:r>
              <a:rPr lang="en-US" sz="1600" b="1"/>
              <a:t>15k on 7/1/71</a:t>
            </a:r>
          </a:p>
        </p:txBody>
      </p:sp>
      <p:cxnSp>
        <p:nvCxnSpPr>
          <p:cNvPr id="41" name="Straight Connector 40"/>
          <p:cNvCxnSpPr/>
          <p:nvPr/>
        </p:nvCxnSpPr>
        <p:spPr>
          <a:xfrm>
            <a:off x="6100477" y="814835"/>
            <a:ext cx="0" cy="5336099"/>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quarter" idx="20"/>
          </p:nvPr>
        </p:nvSpPr>
        <p:spPr>
          <a:xfrm>
            <a:off x="505883" y="1195227"/>
            <a:ext cx="5388864" cy="5129373"/>
          </a:xfrm>
        </p:spPr>
        <p:txBody>
          <a:bodyPr>
            <a:normAutofit lnSpcReduction="10000"/>
          </a:bodyPr>
          <a:lstStyle/>
          <a:p>
            <a:pPr>
              <a:lnSpc>
                <a:spcPct val="90000"/>
              </a:lnSpc>
            </a:pPr>
            <a:r>
              <a:rPr lang="en-US" altLang="en-US" sz="2000" b="1"/>
              <a:t>Sit. 1</a:t>
            </a:r>
            <a:r>
              <a:rPr lang="en-US" altLang="en-US" sz="2000"/>
              <a:t> </a:t>
            </a:r>
            <a:r>
              <a:rPr lang="en-US" altLang="en-US" sz="2000" b="1"/>
              <a:t>(X)</a:t>
            </a:r>
            <a:endParaRPr lang="en-US" altLang="en-US" sz="2000"/>
          </a:p>
          <a:p>
            <a:pPr lvl="1">
              <a:lnSpc>
                <a:spcPct val="90000"/>
              </a:lnSpc>
            </a:pPr>
            <a:r>
              <a:rPr lang="en-US" altLang="en-US" sz="2000" err="1"/>
              <a:t>Accum</a:t>
            </a:r>
            <a:r>
              <a:rPr lang="en-US" altLang="en-US" sz="2000"/>
              <a:t>. E&amp;Ps ‘71:  	40K</a:t>
            </a:r>
          </a:p>
          <a:p>
            <a:pPr lvl="1">
              <a:lnSpc>
                <a:spcPct val="90000"/>
              </a:lnSpc>
            </a:pPr>
            <a:r>
              <a:rPr lang="en-US" altLang="en-US" sz="2000" err="1"/>
              <a:t>Oper</a:t>
            </a:r>
            <a:r>
              <a:rPr lang="en-US" altLang="en-US" sz="2000"/>
              <a:t>. loss 1/1–6/30:	&lt;50K&gt;</a:t>
            </a:r>
          </a:p>
          <a:p>
            <a:pPr lvl="1">
              <a:lnSpc>
                <a:spcPct val="90000"/>
              </a:lnSpc>
            </a:pPr>
            <a:r>
              <a:rPr lang="en-US" altLang="en-US" sz="2000"/>
              <a:t>‘71 E&amp;Ps:  		5K</a:t>
            </a:r>
          </a:p>
          <a:p>
            <a:pPr>
              <a:lnSpc>
                <a:spcPct val="90000"/>
              </a:lnSpc>
            </a:pPr>
            <a:r>
              <a:rPr lang="en-US" altLang="en-US" sz="2000" b="1"/>
              <a:t>Sit. 2</a:t>
            </a:r>
            <a:r>
              <a:rPr lang="en-US" altLang="en-US" sz="2000"/>
              <a:t> </a:t>
            </a:r>
            <a:r>
              <a:rPr lang="en-US" altLang="en-US" sz="2000" b="1"/>
              <a:t>(Y)</a:t>
            </a:r>
            <a:endParaRPr lang="en-US" altLang="en-US" sz="2000"/>
          </a:p>
          <a:p>
            <a:pPr lvl="1">
              <a:lnSpc>
                <a:spcPct val="90000"/>
              </a:lnSpc>
            </a:pPr>
            <a:r>
              <a:rPr lang="en-US" altLang="en-US" sz="2000" err="1"/>
              <a:t>Accum</a:t>
            </a:r>
            <a:r>
              <a:rPr lang="en-US" altLang="en-US" sz="2000"/>
              <a:t>. E&amp;Ps ‘71:  	&lt;60K&gt;</a:t>
            </a:r>
          </a:p>
          <a:p>
            <a:pPr lvl="1">
              <a:lnSpc>
                <a:spcPct val="90000"/>
              </a:lnSpc>
            </a:pPr>
            <a:r>
              <a:rPr lang="en-US" altLang="en-US" sz="2000"/>
              <a:t>Profits 1/1-6/30: 	75K</a:t>
            </a:r>
          </a:p>
          <a:p>
            <a:pPr lvl="1">
              <a:lnSpc>
                <a:spcPct val="90000"/>
              </a:lnSpc>
            </a:pPr>
            <a:r>
              <a:rPr lang="en-US" altLang="en-US" sz="2000"/>
              <a:t>‘71 E&amp;Ps:  		5K</a:t>
            </a:r>
          </a:p>
          <a:p>
            <a:pPr>
              <a:lnSpc>
                <a:spcPct val="90000"/>
              </a:lnSpc>
            </a:pPr>
            <a:r>
              <a:rPr lang="en-US" altLang="en-US" sz="2000" b="1"/>
              <a:t>Sit. 3</a:t>
            </a:r>
            <a:r>
              <a:rPr lang="en-US" altLang="en-US" sz="2000"/>
              <a:t> </a:t>
            </a:r>
            <a:r>
              <a:rPr lang="en-US" altLang="en-US" sz="2000" b="1"/>
              <a:t>(X)</a:t>
            </a:r>
            <a:endParaRPr lang="en-US" altLang="en-US" sz="2000"/>
          </a:p>
          <a:p>
            <a:pPr lvl="1">
              <a:lnSpc>
                <a:spcPct val="90000"/>
              </a:lnSpc>
            </a:pPr>
            <a:r>
              <a:rPr lang="en-US" altLang="en-US" sz="2000" err="1"/>
              <a:t>Accum</a:t>
            </a:r>
            <a:r>
              <a:rPr lang="en-US" altLang="en-US" sz="2000"/>
              <a:t>. E&amp;Ps ’71: 	40k </a:t>
            </a:r>
          </a:p>
          <a:p>
            <a:pPr lvl="1">
              <a:lnSpc>
                <a:spcPct val="90000"/>
              </a:lnSpc>
            </a:pPr>
            <a:r>
              <a:rPr lang="en-US" altLang="en-US" sz="2000" err="1"/>
              <a:t>Oper</a:t>
            </a:r>
            <a:r>
              <a:rPr lang="en-US" altLang="en-US" sz="2000"/>
              <a:t>. loss 1/1-6/30: 	&lt;50K&gt;</a:t>
            </a:r>
          </a:p>
          <a:p>
            <a:pPr lvl="1">
              <a:lnSpc>
                <a:spcPct val="90000"/>
              </a:lnSpc>
            </a:pPr>
            <a:r>
              <a:rPr lang="en-US" altLang="en-US" sz="2000"/>
              <a:t>‘71 E&amp;Ps:  		</a:t>
            </a:r>
            <a:r>
              <a:rPr lang="en-US" altLang="en-US" sz="2000" b="1">
                <a:solidFill>
                  <a:schemeClr val="accent1"/>
                </a:solidFill>
              </a:rPr>
              <a:t>&lt;5K&gt;</a:t>
            </a:r>
          </a:p>
          <a:p>
            <a:pPr>
              <a:lnSpc>
                <a:spcPct val="90000"/>
              </a:lnSpc>
            </a:pPr>
            <a:r>
              <a:rPr lang="en-US" altLang="en-US" sz="2000" b="1"/>
              <a:t>Sit. 4 (X)</a:t>
            </a:r>
          </a:p>
          <a:p>
            <a:pPr lvl="1">
              <a:lnSpc>
                <a:spcPct val="90000"/>
              </a:lnSpc>
            </a:pPr>
            <a:r>
              <a:rPr lang="en-US" altLang="en-US" sz="2000" err="1"/>
              <a:t>Accum</a:t>
            </a:r>
            <a:r>
              <a:rPr lang="en-US" altLang="en-US" sz="2000"/>
              <a:t>. E&amp;Ps ’71: 	40k </a:t>
            </a:r>
          </a:p>
          <a:p>
            <a:pPr lvl="1">
              <a:lnSpc>
                <a:spcPct val="90000"/>
              </a:lnSpc>
            </a:pPr>
            <a:r>
              <a:rPr lang="en-US" altLang="en-US" sz="2000" err="1"/>
              <a:t>Oper</a:t>
            </a:r>
            <a:r>
              <a:rPr lang="en-US" altLang="en-US" sz="2000"/>
              <a:t>. loss 1/1-6/30: 	&lt;50K&gt;</a:t>
            </a:r>
          </a:p>
          <a:p>
            <a:pPr lvl="1">
              <a:lnSpc>
                <a:spcPct val="90000"/>
              </a:lnSpc>
            </a:pPr>
            <a:r>
              <a:rPr lang="en-US" altLang="en-US" sz="2000"/>
              <a:t>‘71 E&amp;Ps:  		</a:t>
            </a:r>
            <a:r>
              <a:rPr lang="en-US" altLang="en-US" sz="2000" b="1">
                <a:solidFill>
                  <a:schemeClr val="accent1"/>
                </a:solidFill>
              </a:rPr>
              <a:t>&lt;55K&gt;</a:t>
            </a:r>
          </a:p>
          <a:p>
            <a:pPr lvl="1">
              <a:lnSpc>
                <a:spcPct val="90000"/>
              </a:lnSpc>
            </a:pPr>
            <a:endParaRPr lang="en-US" altLang="en-US" sz="2000"/>
          </a:p>
          <a:p>
            <a:pPr lvl="1">
              <a:lnSpc>
                <a:spcPct val="90000"/>
              </a:lnSpc>
            </a:pPr>
            <a:endParaRPr lang="en-US" altLang="en-US" sz="2000" b="1"/>
          </a:p>
          <a:p>
            <a:pPr marL="342900" indent="-114300">
              <a:lnSpc>
                <a:spcPct val="90000"/>
              </a:lnSpc>
            </a:pPr>
            <a:endParaRPr lang="en-US" altLang="en-US" sz="2000"/>
          </a:p>
          <a:p>
            <a:endParaRPr lang="en-US"/>
          </a:p>
        </p:txBody>
      </p:sp>
      <p:cxnSp>
        <p:nvCxnSpPr>
          <p:cNvPr id="229" name="AutoShape 12"/>
          <p:cNvCxnSpPr>
            <a:cxnSpLocks noChangeShapeType="1"/>
          </p:cNvCxnSpPr>
          <p:nvPr/>
        </p:nvCxnSpPr>
        <p:spPr bwMode="auto">
          <a:xfrm flipV="1">
            <a:off x="9227752" y="2787230"/>
            <a:ext cx="152400" cy="1028700"/>
          </a:xfrm>
          <a:prstGeom prst="curvedConnector3">
            <a:avLst>
              <a:gd name="adj1" fmla="val 3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9" name="Straight Connector 238"/>
          <p:cNvCxnSpPr>
            <a:stCxn id="30" idx="4"/>
            <a:endCxn id="32" idx="0"/>
          </p:cNvCxnSpPr>
          <p:nvPr/>
        </p:nvCxnSpPr>
        <p:spPr>
          <a:xfrm>
            <a:off x="8606118" y="3010298"/>
            <a:ext cx="0" cy="5482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87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13" end="1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30" grpId="0" animBg="1"/>
      <p:bldP spid="32" grpId="0" animBg="1"/>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If the total distributions exceed current year E&amp;Ps, each distribution takes with it a proportionate amount of current year E&amp;Ps.</a:t>
            </a:r>
          </a:p>
          <a:p>
            <a:pPr lvl="1"/>
            <a:r>
              <a:rPr lang="en-US" dirty="0"/>
              <a:t>Assume Corp has current E&amp;Ps of 20k and accumulated E&amp;Ps of 5k. Corp makes four distributions of 10k each.</a:t>
            </a:r>
          </a:p>
          <a:p>
            <a:pPr lvl="2"/>
            <a:r>
              <a:rPr lang="en-US" dirty="0"/>
              <a:t>5k (10k/40k * 20k) of each distribution will come from current E&amp;Ps (and hence be a dividend).</a:t>
            </a:r>
          </a:p>
          <a:p>
            <a:pPr lvl="2"/>
            <a:r>
              <a:rPr lang="en-US" altLang="en-US" sz="2400" dirty="0"/>
              <a:t>The 5k of accumulated E&amp;Ps will also make an additional 5k of the first distribution a dividend.  </a:t>
            </a:r>
          </a:p>
          <a:p>
            <a:pPr lvl="2"/>
            <a:r>
              <a:rPr lang="en-US" altLang="en-US" sz="2400" dirty="0"/>
              <a:t>The remaining amounts of each distribution (5k * 3) will not be dividends.  Reg. §1.316-2(b).</a:t>
            </a:r>
          </a:p>
          <a:p>
            <a:r>
              <a:rPr lang="en-US" dirty="0"/>
              <a:t>In case of distributions on different classes of shares, the E&amp;Ps go first to the distributions to the most senior, e.g., preferred shares, and then to junior shares, e.g., common shares.  Rev. Rul. 69-440.</a:t>
            </a:r>
          </a:p>
          <a:p>
            <a:pPr lvl="1"/>
            <a:r>
              <a:rPr lang="en-US" dirty="0"/>
              <a:t>Corp has current E&amp;Ps of 10k and distributes 8k to the preferred and 4k to the common.  </a:t>
            </a:r>
          </a:p>
          <a:p>
            <a:pPr lvl="1"/>
            <a:r>
              <a:rPr lang="en-US" dirty="0"/>
              <a:t>All distributions to preferred are from current E&amp;Ps, but only 2k of distributions to common are from current E&amp;Ps. </a:t>
            </a:r>
          </a:p>
        </p:txBody>
      </p:sp>
      <p:sp>
        <p:nvSpPr>
          <p:cNvPr id="3" name="Title 2"/>
          <p:cNvSpPr>
            <a:spLocks noGrp="1"/>
          </p:cNvSpPr>
          <p:nvPr>
            <p:ph type="title"/>
          </p:nvPr>
        </p:nvSpPr>
        <p:spPr/>
        <p:txBody>
          <a:bodyPr/>
          <a:lstStyle/>
          <a:p>
            <a:r>
              <a:rPr lang="en-US"/>
              <a:t>Ordinary Distributions: Additional Rules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p:cNvSpPr>
            <a:spLocks noGrp="1"/>
          </p:cNvSpPr>
          <p:nvPr>
            <p:ph type="ftr" sz="quarter" idx="11"/>
          </p:nvPr>
        </p:nvSpPr>
        <p:spPr/>
        <p:txBody>
          <a:bodyPr/>
          <a:lstStyle/>
          <a:p>
            <a:pPr>
              <a:defRPr/>
            </a:pPr>
            <a:r>
              <a:rPr lang="en-US"/>
              <a:t>Ordinary Distributions</a:t>
            </a:r>
          </a:p>
        </p:txBody>
      </p:sp>
    </p:spTree>
    <p:extLst>
      <p:ext uri="{BB962C8B-B14F-4D97-AF65-F5344CB8AC3E}">
        <p14:creationId xmlns:p14="http://schemas.microsoft.com/office/powerpoint/2010/main" val="23075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Dividends: </a:t>
            </a:r>
            <a:r>
              <a:rPr lang="en-US" i="1" dirty="0"/>
              <a:t>Ordinary</a:t>
            </a:r>
            <a:r>
              <a:rPr lang="en-US" dirty="0"/>
              <a:t> and </a:t>
            </a:r>
            <a:r>
              <a:rPr lang="en-US" i="1" dirty="0"/>
              <a:t>Qualified</a:t>
            </a:r>
          </a:p>
          <a:p>
            <a:pPr lvl="1"/>
            <a:r>
              <a:rPr lang="en-US" i="1" dirty="0"/>
              <a:t>Ordinary dividends </a:t>
            </a:r>
            <a:r>
              <a:rPr lang="en-US" dirty="0"/>
              <a:t>are taxed as ordinary income.</a:t>
            </a:r>
          </a:p>
          <a:p>
            <a:pPr lvl="1"/>
            <a:r>
              <a:rPr lang="en-US" i="1" dirty="0"/>
              <a:t>Qualified </a:t>
            </a:r>
            <a:r>
              <a:rPr lang="en-US" dirty="0"/>
              <a:t>dividends are taxed at the same rates as LTCGs (for TY 2023):</a:t>
            </a:r>
          </a:p>
          <a:p>
            <a:pPr lvl="2"/>
            <a:r>
              <a:rPr lang="en-US" dirty="0"/>
              <a:t>0% (S: &lt;$44,625K; MFJ: &lt;$89,250K)</a:t>
            </a:r>
          </a:p>
          <a:p>
            <a:pPr lvl="2"/>
            <a:r>
              <a:rPr lang="en-US" dirty="0"/>
              <a:t>15% (S: &lt;$492,300; MFJ: &lt;$553,850)</a:t>
            </a:r>
          </a:p>
          <a:p>
            <a:pPr lvl="2"/>
            <a:r>
              <a:rPr lang="en-US" dirty="0"/>
              <a:t>20% (S: </a:t>
            </a:r>
            <a:r>
              <a:rPr lang="en-US" b="1" dirty="0"/>
              <a:t>&gt;</a:t>
            </a:r>
            <a:r>
              <a:rPr lang="en-US" dirty="0"/>
              <a:t>$492,300; MFJ: &gt;$553,850) </a:t>
            </a:r>
            <a:r>
              <a:rPr lang="en-US" altLang="en-US" sz="2400" dirty="0"/>
              <a:t>§1(h)(1).</a:t>
            </a:r>
            <a:endParaRPr lang="en-US" dirty="0"/>
          </a:p>
          <a:p>
            <a:pPr lvl="1"/>
            <a:r>
              <a:rPr lang="en-US" dirty="0"/>
              <a:t>Both are subject to the NII tax of 3.8% (AGI &gt; $200,000(S); $250,000 (MFJ))</a:t>
            </a:r>
          </a:p>
          <a:p>
            <a:r>
              <a:rPr lang="en-US" i="1" dirty="0"/>
              <a:t>Qualified dividends </a:t>
            </a:r>
            <a:r>
              <a:rPr lang="en-US" dirty="0"/>
              <a:t>are dividends from a:</a:t>
            </a:r>
          </a:p>
          <a:p>
            <a:pPr lvl="1"/>
            <a:r>
              <a:rPr lang="en-US" b="1" dirty="0"/>
              <a:t>US Corporation</a:t>
            </a:r>
          </a:p>
          <a:p>
            <a:pPr lvl="1"/>
            <a:r>
              <a:rPr lang="en-US" b="1" dirty="0"/>
              <a:t>Foreign corporation </a:t>
            </a:r>
            <a:r>
              <a:rPr lang="en-US" dirty="0"/>
              <a:t>if incorporated in a possession, </a:t>
            </a:r>
            <a:r>
              <a:rPr lang="en-US" b="1" dirty="0"/>
              <a:t>tax treaty eligible</a:t>
            </a:r>
            <a:r>
              <a:rPr lang="en-US" dirty="0"/>
              <a:t>, or publicly traded in the US. </a:t>
            </a:r>
            <a:r>
              <a:rPr lang="en-US" altLang="en-US" dirty="0"/>
              <a:t>§1(h)(11)(B) &amp; (C).</a:t>
            </a:r>
          </a:p>
          <a:p>
            <a:pPr lvl="1"/>
            <a:r>
              <a:rPr lang="en-US" altLang="en-US" dirty="0"/>
              <a:t>Holding Period Requirement: </a:t>
            </a:r>
          </a:p>
          <a:p>
            <a:pPr lvl="2"/>
            <a:r>
              <a:rPr lang="en-US" altLang="en-US" dirty="0"/>
              <a:t>&gt;60 days for common and &gt;90 days for preferred. </a:t>
            </a:r>
            <a:r>
              <a:rPr lang="en-US" altLang="en-US" sz="2000" dirty="0"/>
              <a:t>§§1(h)(11); 246(c). </a:t>
            </a:r>
            <a:endParaRPr lang="en-US" altLang="en-US" dirty="0"/>
          </a:p>
          <a:p>
            <a:pPr lvl="1"/>
            <a:endParaRPr lang="en-US" dirty="0"/>
          </a:p>
          <a:p>
            <a:pPr lvl="1"/>
            <a:endParaRPr lang="en-US" dirty="0"/>
          </a:p>
          <a:p>
            <a:pPr lvl="1"/>
            <a:endParaRPr lang="en-US" dirty="0"/>
          </a:p>
          <a:p>
            <a:pPr lvl="1"/>
            <a:endParaRPr lang="en-US" dirty="0"/>
          </a:p>
        </p:txBody>
      </p:sp>
      <p:sp>
        <p:nvSpPr>
          <p:cNvPr id="3" name="Title 2"/>
          <p:cNvSpPr>
            <a:spLocks noGrp="1"/>
          </p:cNvSpPr>
          <p:nvPr>
            <p:ph type="title"/>
          </p:nvPr>
        </p:nvSpPr>
        <p:spPr/>
        <p:txBody>
          <a:bodyPr/>
          <a:lstStyle/>
          <a:p>
            <a:r>
              <a:rPr lang="en-US"/>
              <a:t>Ordinary Distributions to Individuals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a:p>
        </p:txBody>
      </p:sp>
      <p:sp>
        <p:nvSpPr>
          <p:cNvPr id="5" name="Footer Placeholder 4"/>
          <p:cNvSpPr>
            <a:spLocks noGrp="1"/>
          </p:cNvSpPr>
          <p:nvPr>
            <p:ph type="ftr" sz="quarter" idx="11"/>
          </p:nvPr>
        </p:nvSpPr>
        <p:spPr/>
        <p:txBody>
          <a:bodyPr/>
          <a:lstStyle/>
          <a:p>
            <a:pPr>
              <a:defRPr/>
            </a:pPr>
            <a:r>
              <a:rPr lang="en-US"/>
              <a:t>Ordinary Distributions</a:t>
            </a:r>
          </a:p>
        </p:txBody>
      </p:sp>
    </p:spTree>
    <p:extLst>
      <p:ext uri="{BB962C8B-B14F-4D97-AF65-F5344CB8AC3E}">
        <p14:creationId xmlns:p14="http://schemas.microsoft.com/office/powerpoint/2010/main" val="115943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corporation can distribute $ or other property, both of which are treated as dividends to the extent of current or accumulated E&amp;Ps. §301(a) and (c).</a:t>
            </a:r>
          </a:p>
          <a:p>
            <a:r>
              <a:rPr lang="en-US" dirty="0"/>
              <a:t>In the case of property, the amount distributed is the </a:t>
            </a:r>
            <a:r>
              <a:rPr lang="en-US" b="1" dirty="0"/>
              <a:t>property’s FMV</a:t>
            </a:r>
            <a:r>
              <a:rPr lang="en-US" dirty="0"/>
              <a:t>, not its book value. §301(b)(1).</a:t>
            </a:r>
          </a:p>
          <a:p>
            <a:r>
              <a:rPr lang="en-US" dirty="0"/>
              <a:t>The FMV of property distributed is </a:t>
            </a:r>
            <a:r>
              <a:rPr lang="en-US" b="1" i="1" dirty="0"/>
              <a:t>reduced</a:t>
            </a:r>
            <a:r>
              <a:rPr lang="en-US" dirty="0"/>
              <a:t> (but not below 0) </a:t>
            </a:r>
            <a:r>
              <a:rPr lang="en-US" b="1" i="1" dirty="0"/>
              <a:t>by liabilities</a:t>
            </a:r>
            <a:r>
              <a:rPr lang="en-US" dirty="0"/>
              <a:t>:</a:t>
            </a:r>
          </a:p>
          <a:p>
            <a:pPr lvl="1"/>
            <a:r>
              <a:rPr lang="en-US" b="1" dirty="0"/>
              <a:t>Assumed by a shareholder </a:t>
            </a:r>
            <a:r>
              <a:rPr lang="en-US" dirty="0"/>
              <a:t>in connection with the distribution, and</a:t>
            </a:r>
          </a:p>
          <a:p>
            <a:pPr lvl="1"/>
            <a:r>
              <a:rPr lang="en-US" b="1" dirty="0"/>
              <a:t>To which the property is subject </a:t>
            </a:r>
            <a:r>
              <a:rPr lang="en-US" dirty="0"/>
              <a:t>to both before and after the distribution. §301(b)(2).</a:t>
            </a:r>
          </a:p>
          <a:p>
            <a:r>
              <a:rPr lang="en-US" dirty="0"/>
              <a:t>For distribution in excess of E&amp;Ps, basis is recovered on a </a:t>
            </a:r>
            <a:r>
              <a:rPr lang="en-US" b="1" dirty="0"/>
              <a:t>share-by-share basis </a:t>
            </a:r>
            <a:r>
              <a:rPr lang="en-US" dirty="0"/>
              <a:t>within the same class of shares.</a:t>
            </a:r>
          </a:p>
          <a:p>
            <a:pPr lvl="1"/>
            <a:r>
              <a:rPr lang="en-US" dirty="0"/>
              <a:t>SH owns 2 shares of Corp X, one with a basis of $25 and the other with a basis of $100.  Corp X has E&amp;Ps of $100 and distributes $100 per share (or $200 total).</a:t>
            </a:r>
          </a:p>
          <a:p>
            <a:pPr lvl="2"/>
            <a:r>
              <a:rPr lang="en-US" dirty="0"/>
              <a:t>Share with basis of $25:  $50 dividend; $25 ROC; and $25 CG</a:t>
            </a:r>
          </a:p>
          <a:p>
            <a:pPr lvl="2"/>
            <a:r>
              <a:rPr lang="en-US" dirty="0"/>
              <a:t>Shares with basis of $100: $50 dividend; $50 ROC. Prop. Reg. §1.301-2, </a:t>
            </a:r>
            <a:r>
              <a:rPr lang="en-US" b="1" dirty="0"/>
              <a:t>withdrawn on 3/28/19 </a:t>
            </a:r>
            <a:r>
              <a:rPr lang="en-US" dirty="0"/>
              <a:t>and </a:t>
            </a:r>
            <a:r>
              <a:rPr lang="en-US" i="1" dirty="0"/>
              <a:t>Johnson v. US </a:t>
            </a:r>
            <a:r>
              <a:rPr lang="en-US" dirty="0"/>
              <a:t>(4</a:t>
            </a:r>
            <a:r>
              <a:rPr lang="en-US" baseline="30000" dirty="0"/>
              <a:t>th</a:t>
            </a:r>
            <a:r>
              <a:rPr lang="en-US" dirty="0"/>
              <a:t> Cir. 1971)</a:t>
            </a:r>
            <a:endParaRPr lang="en-US" b="1" dirty="0"/>
          </a:p>
          <a:p>
            <a:pPr lvl="1"/>
            <a:endParaRPr lang="en-US" dirty="0"/>
          </a:p>
        </p:txBody>
      </p:sp>
      <p:sp>
        <p:nvSpPr>
          <p:cNvPr id="3" name="Title 2"/>
          <p:cNvSpPr>
            <a:spLocks noGrp="1"/>
          </p:cNvSpPr>
          <p:nvPr>
            <p:ph type="title"/>
          </p:nvPr>
        </p:nvSpPr>
        <p:spPr/>
        <p:txBody>
          <a:bodyPr/>
          <a:lstStyle/>
          <a:p>
            <a:r>
              <a:rPr lang="en-US"/>
              <a:t>Ordinary Distributions: Liabilities and Different Blocks of Shares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a:p>
        </p:txBody>
      </p:sp>
      <p:sp>
        <p:nvSpPr>
          <p:cNvPr id="5" name="Footer Placeholder 4"/>
          <p:cNvSpPr>
            <a:spLocks noGrp="1"/>
          </p:cNvSpPr>
          <p:nvPr>
            <p:ph type="ftr" sz="quarter" idx="11"/>
          </p:nvPr>
        </p:nvSpPr>
        <p:spPr/>
        <p:txBody>
          <a:bodyPr/>
          <a:lstStyle/>
          <a:p>
            <a:pPr>
              <a:defRPr/>
            </a:pPr>
            <a:r>
              <a:rPr lang="en-US"/>
              <a:t>Ordinary Distributions</a:t>
            </a:r>
          </a:p>
        </p:txBody>
      </p:sp>
    </p:spTree>
    <p:extLst>
      <p:ext uri="{BB962C8B-B14F-4D97-AF65-F5344CB8AC3E}">
        <p14:creationId xmlns:p14="http://schemas.microsoft.com/office/powerpoint/2010/main" val="162577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Ordinary Distributions: Corporate Shareholders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p:cNvSpPr>
            <a:spLocks noGrp="1"/>
          </p:cNvSpPr>
          <p:nvPr>
            <p:ph type="ftr" sz="quarter" idx="11"/>
          </p:nvPr>
        </p:nvSpPr>
        <p:spPr/>
        <p:txBody>
          <a:bodyPr/>
          <a:lstStyle/>
          <a:p>
            <a:pPr>
              <a:defRPr/>
            </a:pPr>
            <a:r>
              <a:rPr lang="en-US"/>
              <a:t>Ordinary Distributions</a:t>
            </a:r>
          </a:p>
        </p:txBody>
      </p:sp>
      <p:sp>
        <p:nvSpPr>
          <p:cNvPr id="6" name="Rectangle 5"/>
          <p:cNvSpPr/>
          <p:nvPr/>
        </p:nvSpPr>
        <p:spPr>
          <a:xfrm>
            <a:off x="1416112" y="108932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Corp X</a:t>
            </a:r>
          </a:p>
        </p:txBody>
      </p:sp>
      <p:sp>
        <p:nvSpPr>
          <p:cNvPr id="7" name="Rectangle 6"/>
          <p:cNvSpPr/>
          <p:nvPr/>
        </p:nvSpPr>
        <p:spPr>
          <a:xfrm>
            <a:off x="1416111" y="246497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Corp Y</a:t>
            </a:r>
          </a:p>
        </p:txBody>
      </p:sp>
      <p:cxnSp>
        <p:nvCxnSpPr>
          <p:cNvPr id="8" name="Straight Connector 7"/>
          <p:cNvCxnSpPr>
            <a:stCxn id="8" idx="2"/>
          </p:cNvCxnSpPr>
          <p:nvPr/>
        </p:nvCxnSpPr>
        <p:spPr>
          <a:xfrm flipH="1">
            <a:off x="1936922" y="1757234"/>
            <a:ext cx="1" cy="7077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638534" y="1045780"/>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Corp X</a:t>
            </a:r>
          </a:p>
        </p:txBody>
      </p:sp>
      <p:sp>
        <p:nvSpPr>
          <p:cNvPr id="11" name="Rectangle 10"/>
          <p:cNvSpPr/>
          <p:nvPr/>
        </p:nvSpPr>
        <p:spPr>
          <a:xfrm>
            <a:off x="5638533" y="242143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Corp Y</a:t>
            </a:r>
          </a:p>
        </p:txBody>
      </p:sp>
      <p:cxnSp>
        <p:nvCxnSpPr>
          <p:cNvPr id="12" name="Straight Connector 11"/>
          <p:cNvCxnSpPr/>
          <p:nvPr/>
        </p:nvCxnSpPr>
        <p:spPr>
          <a:xfrm flipH="1">
            <a:off x="6159344" y="1713690"/>
            <a:ext cx="1" cy="7077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29738" y="1882894"/>
            <a:ext cx="1122423" cy="369332"/>
          </a:xfrm>
          <a:prstGeom prst="rect">
            <a:avLst/>
          </a:prstGeom>
          <a:noFill/>
        </p:spPr>
        <p:txBody>
          <a:bodyPr wrap="none" rtlCol="0">
            <a:spAutoFit/>
          </a:bodyPr>
          <a:lstStyle/>
          <a:p>
            <a:r>
              <a:rPr lang="en-US"/>
              <a:t>&gt; or =20%</a:t>
            </a:r>
          </a:p>
        </p:txBody>
      </p:sp>
      <p:sp>
        <p:nvSpPr>
          <p:cNvPr id="14" name="Rectangle 13"/>
          <p:cNvSpPr/>
          <p:nvPr/>
        </p:nvSpPr>
        <p:spPr>
          <a:xfrm>
            <a:off x="9813440" y="1043749"/>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Corp X</a:t>
            </a:r>
          </a:p>
        </p:txBody>
      </p:sp>
      <p:sp>
        <p:nvSpPr>
          <p:cNvPr id="15" name="Rectangle 14"/>
          <p:cNvSpPr/>
          <p:nvPr/>
        </p:nvSpPr>
        <p:spPr>
          <a:xfrm>
            <a:off x="9813440" y="242143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Corp Y</a:t>
            </a:r>
          </a:p>
        </p:txBody>
      </p:sp>
      <p:cxnSp>
        <p:nvCxnSpPr>
          <p:cNvPr id="16" name="Straight Connector 15"/>
          <p:cNvCxnSpPr/>
          <p:nvPr/>
        </p:nvCxnSpPr>
        <p:spPr>
          <a:xfrm flipH="1">
            <a:off x="10334251" y="1713690"/>
            <a:ext cx="1" cy="7077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04645" y="1882894"/>
            <a:ext cx="699230" cy="369332"/>
          </a:xfrm>
          <a:prstGeom prst="rect">
            <a:avLst/>
          </a:prstGeom>
          <a:noFill/>
        </p:spPr>
        <p:txBody>
          <a:bodyPr wrap="none" rtlCol="0">
            <a:spAutoFit/>
          </a:bodyPr>
          <a:lstStyle/>
          <a:p>
            <a:r>
              <a:rPr lang="en-US"/>
              <a:t>&lt;20%</a:t>
            </a:r>
          </a:p>
        </p:txBody>
      </p:sp>
      <p:sp>
        <p:nvSpPr>
          <p:cNvPr id="18" name="TextBox 17"/>
          <p:cNvSpPr txBox="1"/>
          <p:nvPr/>
        </p:nvSpPr>
        <p:spPr>
          <a:xfrm>
            <a:off x="2096837" y="1962386"/>
            <a:ext cx="1122423" cy="369332"/>
          </a:xfrm>
          <a:prstGeom prst="rect">
            <a:avLst/>
          </a:prstGeom>
          <a:noFill/>
        </p:spPr>
        <p:txBody>
          <a:bodyPr wrap="none" rtlCol="0">
            <a:spAutoFit/>
          </a:bodyPr>
          <a:lstStyle/>
          <a:p>
            <a:r>
              <a:rPr lang="en-US"/>
              <a:t>&gt; or =80%</a:t>
            </a:r>
          </a:p>
        </p:txBody>
      </p:sp>
      <p:sp>
        <p:nvSpPr>
          <p:cNvPr id="19" name="TextBox 18"/>
          <p:cNvSpPr txBox="1"/>
          <p:nvPr/>
        </p:nvSpPr>
        <p:spPr>
          <a:xfrm>
            <a:off x="1416111" y="3297960"/>
            <a:ext cx="1178528" cy="646331"/>
          </a:xfrm>
          <a:prstGeom prst="rect">
            <a:avLst/>
          </a:prstGeom>
          <a:noFill/>
        </p:spPr>
        <p:txBody>
          <a:bodyPr wrap="none" rtlCol="0">
            <a:spAutoFit/>
          </a:bodyPr>
          <a:lstStyle/>
          <a:p>
            <a:r>
              <a:rPr lang="en-US" b="1"/>
              <a:t>100% </a:t>
            </a:r>
            <a:r>
              <a:rPr lang="en-US" b="1" err="1"/>
              <a:t>DRD</a:t>
            </a:r>
            <a:endParaRPr lang="en-US" b="1"/>
          </a:p>
          <a:p>
            <a:pPr algn="ctr"/>
            <a:r>
              <a:rPr lang="en-US" altLang="en-US"/>
              <a:t>§243(b)</a:t>
            </a:r>
            <a:endParaRPr lang="en-US" b="1"/>
          </a:p>
        </p:txBody>
      </p:sp>
      <p:sp>
        <p:nvSpPr>
          <p:cNvPr id="20" name="TextBox 19"/>
          <p:cNvSpPr txBox="1"/>
          <p:nvPr/>
        </p:nvSpPr>
        <p:spPr>
          <a:xfrm>
            <a:off x="5501627" y="3254416"/>
            <a:ext cx="1061509" cy="646331"/>
          </a:xfrm>
          <a:prstGeom prst="rect">
            <a:avLst/>
          </a:prstGeom>
          <a:noFill/>
        </p:spPr>
        <p:txBody>
          <a:bodyPr wrap="none" rtlCol="0">
            <a:spAutoFit/>
          </a:bodyPr>
          <a:lstStyle/>
          <a:p>
            <a:r>
              <a:rPr lang="en-US" b="1"/>
              <a:t>65% </a:t>
            </a:r>
            <a:r>
              <a:rPr lang="en-US" b="1" err="1"/>
              <a:t>DRD</a:t>
            </a:r>
            <a:endParaRPr lang="en-US" b="1"/>
          </a:p>
          <a:p>
            <a:pPr algn="ctr"/>
            <a:r>
              <a:rPr lang="en-US" altLang="en-US"/>
              <a:t>§243(c)</a:t>
            </a:r>
            <a:endParaRPr lang="en-US" b="1"/>
          </a:p>
        </p:txBody>
      </p:sp>
      <p:sp>
        <p:nvSpPr>
          <p:cNvPr id="21" name="TextBox 20"/>
          <p:cNvSpPr txBox="1"/>
          <p:nvPr/>
        </p:nvSpPr>
        <p:spPr>
          <a:xfrm>
            <a:off x="9792751" y="3204175"/>
            <a:ext cx="1160895" cy="646331"/>
          </a:xfrm>
          <a:prstGeom prst="rect">
            <a:avLst/>
          </a:prstGeom>
          <a:noFill/>
        </p:spPr>
        <p:txBody>
          <a:bodyPr wrap="none" rtlCol="0">
            <a:spAutoFit/>
          </a:bodyPr>
          <a:lstStyle/>
          <a:p>
            <a:r>
              <a:rPr lang="en-US" b="1"/>
              <a:t>50% </a:t>
            </a:r>
            <a:r>
              <a:rPr lang="en-US" b="1" err="1"/>
              <a:t>DRD</a:t>
            </a:r>
            <a:endParaRPr lang="en-US" b="1"/>
          </a:p>
          <a:p>
            <a:r>
              <a:rPr lang="en-US" altLang="en-US"/>
              <a:t>§243(a)(1)</a:t>
            </a:r>
            <a:endParaRPr lang="en-US" b="1"/>
          </a:p>
        </p:txBody>
      </p:sp>
      <p:cxnSp>
        <p:nvCxnSpPr>
          <p:cNvPr id="22" name="Straight Connector 21"/>
          <p:cNvCxnSpPr/>
          <p:nvPr/>
        </p:nvCxnSpPr>
        <p:spPr>
          <a:xfrm flipH="1">
            <a:off x="4114787" y="946373"/>
            <a:ext cx="2257" cy="2950114"/>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849498" y="946373"/>
            <a:ext cx="2257" cy="2950114"/>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 name="AutoShape 12"/>
          <p:cNvCxnSpPr>
            <a:cxnSpLocks noChangeShapeType="1"/>
          </p:cNvCxnSpPr>
          <p:nvPr/>
        </p:nvCxnSpPr>
        <p:spPr bwMode="auto">
          <a:xfrm flipV="1">
            <a:off x="9586123" y="1433436"/>
            <a:ext cx="152400" cy="1028700"/>
          </a:xfrm>
          <a:prstGeom prst="curvedConnector3">
            <a:avLst>
              <a:gd name="adj1" fmla="val -221428"/>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12"/>
          <p:cNvCxnSpPr>
            <a:cxnSpLocks noChangeShapeType="1"/>
          </p:cNvCxnSpPr>
          <p:nvPr/>
        </p:nvCxnSpPr>
        <p:spPr bwMode="auto">
          <a:xfrm flipV="1">
            <a:off x="5391940" y="1460646"/>
            <a:ext cx="152400" cy="1028700"/>
          </a:xfrm>
          <a:prstGeom prst="curvedConnector3">
            <a:avLst>
              <a:gd name="adj1" fmla="val -221428"/>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12"/>
          <p:cNvCxnSpPr>
            <a:cxnSpLocks noChangeShapeType="1"/>
          </p:cNvCxnSpPr>
          <p:nvPr/>
        </p:nvCxnSpPr>
        <p:spPr bwMode="auto">
          <a:xfrm flipV="1">
            <a:off x="1189253" y="1448036"/>
            <a:ext cx="152400" cy="1028700"/>
          </a:xfrm>
          <a:prstGeom prst="curvedConnector3">
            <a:avLst>
              <a:gd name="adj1" fmla="val -221428"/>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1810353" y="4295191"/>
            <a:ext cx="9044708" cy="1908215"/>
          </a:xfrm>
          <a:prstGeom prst="rect">
            <a:avLst/>
          </a:prstGeom>
          <a:noFill/>
          <a:ln>
            <a:solidFill>
              <a:schemeClr val="accent1"/>
            </a:solidFill>
          </a:ln>
        </p:spPr>
        <p:txBody>
          <a:bodyPr wrap="square" rtlCol="0">
            <a:spAutoFit/>
          </a:bodyPr>
          <a:lstStyle/>
          <a:p>
            <a:pPr algn="ctr"/>
            <a:r>
              <a:rPr lang="en-US" sz="2000" b="1" u="sng"/>
              <a:t>Tax Benefit of the 50% </a:t>
            </a:r>
            <a:r>
              <a:rPr lang="en-US" sz="2000" b="1" u="sng" err="1"/>
              <a:t>DRD</a:t>
            </a:r>
            <a:endParaRPr lang="en-US" sz="2000" b="1" u="sng"/>
          </a:p>
          <a:p>
            <a:endParaRPr lang="en-US"/>
          </a:p>
          <a:p>
            <a:pPr algn="just"/>
            <a:r>
              <a:rPr lang="en-US" sz="2000"/>
              <a:t>Corp X, which is subject to TR of 21%, receives $100 dividend from Corp Y.  If the dividend is eligible for the 50% </a:t>
            </a:r>
            <a:r>
              <a:rPr lang="en-US" sz="2000" err="1"/>
              <a:t>DRD</a:t>
            </a:r>
            <a:r>
              <a:rPr lang="en-US" sz="2000"/>
              <a:t>, Corp X will pay a $10.5 tax on dividend [21%* ($100-$50)].  This represents a tax rate of 10.5% ($10.5/$100).  Double tax is reduced but not eliminated.</a:t>
            </a:r>
          </a:p>
        </p:txBody>
      </p:sp>
    </p:spTree>
    <p:extLst>
      <p:ext uri="{BB962C8B-B14F-4D97-AF65-F5344CB8AC3E}">
        <p14:creationId xmlns:p14="http://schemas.microsoft.com/office/powerpoint/2010/main" val="76526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P spid="13" grpId="0"/>
      <p:bldP spid="14" grpId="0" animBg="1"/>
      <p:bldP spid="15" grpId="0" animBg="1"/>
      <p:bldP spid="17" grpId="0"/>
      <p:bldP spid="18" grpId="0"/>
      <p:bldP spid="19" grpId="0"/>
      <p:bldP spid="20" grpId="0"/>
      <p:bldP spid="21" grpId="0"/>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533400"/>
            <a:ext cx="3355398" cy="5812064"/>
          </a:xfrm>
        </p:spPr>
        <p:txBody>
          <a:bodyPr/>
          <a:lstStyle/>
          <a:p>
            <a:pPr algn="l"/>
            <a:r>
              <a:rPr lang="en-US" altLang="en-US" b="1" u="sng" dirty="0">
                <a:ea typeface="ＭＳ Ｐゴシック" charset="-128"/>
              </a:rPr>
              <a:t>Payor Corporation</a:t>
            </a:r>
          </a:p>
          <a:p>
            <a:pPr lvl="1" algn="l"/>
            <a:r>
              <a:rPr lang="en-US" altLang="en-US" dirty="0">
                <a:ea typeface="ＭＳ Ｐゴシック" charset="-128"/>
              </a:rPr>
              <a:t>Declaration Date</a:t>
            </a:r>
          </a:p>
          <a:p>
            <a:pPr lvl="1" algn="l"/>
            <a:r>
              <a:rPr lang="en-US" altLang="en-US" dirty="0">
                <a:ea typeface="ＭＳ Ｐゴシック" charset="-128"/>
              </a:rPr>
              <a:t>Record Date</a:t>
            </a:r>
          </a:p>
          <a:p>
            <a:pPr lvl="1" algn="l"/>
            <a:r>
              <a:rPr lang="en-US" altLang="en-US" dirty="0">
                <a:ea typeface="ＭＳ Ｐゴシック" charset="-128"/>
              </a:rPr>
              <a:t>Payment Date</a:t>
            </a:r>
          </a:p>
          <a:p>
            <a:pPr algn="l"/>
            <a:endParaRPr lang="en-US" altLang="en-US" u="sng" dirty="0">
              <a:ea typeface="ＭＳ Ｐゴシック" charset="-128"/>
            </a:endParaRPr>
          </a:p>
          <a:p>
            <a:pPr algn="l"/>
            <a:r>
              <a:rPr lang="en-US" altLang="en-US" b="1" u="sng" dirty="0">
                <a:ea typeface="ＭＳ Ｐゴシック" charset="-128"/>
              </a:rPr>
              <a:t>Trading Terminology</a:t>
            </a:r>
            <a:endParaRPr lang="en-US" altLang="en-US" dirty="0">
              <a:ea typeface="ＭＳ Ｐゴシック" charset="-128"/>
            </a:endParaRPr>
          </a:p>
          <a:p>
            <a:pPr lvl="1" algn="l"/>
            <a:r>
              <a:rPr lang="en-US" altLang="en-US" dirty="0">
                <a:ea typeface="ＭＳ Ｐゴシック" charset="-128"/>
              </a:rPr>
              <a:t>Ex-dividend</a:t>
            </a:r>
          </a:p>
          <a:p>
            <a:pPr lvl="1" algn="l"/>
            <a:r>
              <a:rPr lang="en-US" altLang="en-US" dirty="0">
                <a:ea typeface="ＭＳ Ｐゴシック" charset="-128"/>
              </a:rPr>
              <a:t>Cum-dividend</a:t>
            </a:r>
          </a:p>
          <a:p>
            <a:pPr lvl="1" algn="l"/>
            <a:r>
              <a:rPr lang="en-US" altLang="en-US" dirty="0">
                <a:ea typeface="ＭＳ Ｐゴシック" charset="-128"/>
              </a:rPr>
              <a:t>Record Date</a:t>
            </a:r>
          </a:p>
          <a:p>
            <a:pPr lvl="1" algn="l"/>
            <a:r>
              <a:rPr lang="en-US" altLang="en-US" dirty="0">
                <a:ea typeface="ＭＳ Ｐゴシック" charset="-128"/>
              </a:rPr>
              <a:t>Trade Date</a:t>
            </a:r>
          </a:p>
          <a:p>
            <a:pPr lvl="1" algn="l"/>
            <a:r>
              <a:rPr lang="en-US" altLang="en-US" dirty="0">
                <a:ea typeface="ＭＳ Ｐゴシック" charset="-128"/>
              </a:rPr>
              <a:t>Settlement Date</a:t>
            </a:r>
          </a:p>
          <a:p>
            <a:pPr lvl="1" algn="l"/>
            <a:r>
              <a:rPr lang="en-US" altLang="en-US" dirty="0">
                <a:ea typeface="ＭＳ Ｐゴシック" charset="-128"/>
              </a:rPr>
              <a:t>Payment Date</a:t>
            </a:r>
          </a:p>
          <a:p>
            <a:pPr algn="l"/>
            <a:endParaRPr lang="en-US" dirty="0"/>
          </a:p>
        </p:txBody>
      </p:sp>
      <p:sp>
        <p:nvSpPr>
          <p:cNvPr id="3" name="Title 2"/>
          <p:cNvSpPr>
            <a:spLocks noGrp="1"/>
          </p:cNvSpPr>
          <p:nvPr>
            <p:ph type="title"/>
          </p:nvPr>
        </p:nvSpPr>
        <p:spPr/>
        <p:txBody>
          <a:bodyPr/>
          <a:lstStyle/>
          <a:p>
            <a:r>
              <a:rPr lang="en-US"/>
              <a:t>Ordinary Distributions: Dividend Terminology</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p:cNvSpPr>
            <a:spLocks noGrp="1"/>
          </p:cNvSpPr>
          <p:nvPr>
            <p:ph type="ftr" sz="quarter" idx="11"/>
          </p:nvPr>
        </p:nvSpPr>
        <p:spPr/>
        <p:txBody>
          <a:bodyPr/>
          <a:lstStyle/>
          <a:p>
            <a:pPr>
              <a:defRPr/>
            </a:pPr>
            <a:r>
              <a:rPr lang="en-US"/>
              <a:t>Ordinary Distributions</a:t>
            </a:r>
          </a:p>
        </p:txBody>
      </p:sp>
      <p:pic>
        <p:nvPicPr>
          <p:cNvPr id="7" name="Picture 6" descr="A picture containing text&#10;&#10;Description automatically generated">
            <a:extLst>
              <a:ext uri="{FF2B5EF4-FFF2-40B4-BE49-F238E27FC236}">
                <a16:creationId xmlns:a16="http://schemas.microsoft.com/office/drawing/2014/main" id="{A0D330DF-63F9-A9EC-B67D-F76A7808FD2F}"/>
              </a:ext>
            </a:extLst>
          </p:cNvPr>
          <p:cNvPicPr>
            <a:picLocks noChangeAspect="1"/>
          </p:cNvPicPr>
          <p:nvPr/>
        </p:nvPicPr>
        <p:blipFill>
          <a:blip r:embed="rId2"/>
          <a:stretch>
            <a:fillRect/>
          </a:stretch>
        </p:blipFill>
        <p:spPr>
          <a:xfrm>
            <a:off x="3712464" y="3698444"/>
            <a:ext cx="7772400" cy="1619790"/>
          </a:xfrm>
          <a:prstGeom prst="rect">
            <a:avLst/>
          </a:prstGeom>
        </p:spPr>
      </p:pic>
      <p:sp>
        <p:nvSpPr>
          <p:cNvPr id="8" name="TextBox 7">
            <a:extLst>
              <a:ext uri="{FF2B5EF4-FFF2-40B4-BE49-F238E27FC236}">
                <a16:creationId xmlns:a16="http://schemas.microsoft.com/office/drawing/2014/main" id="{52A6365E-9BEA-9F8D-4FC4-743B29227295}"/>
              </a:ext>
            </a:extLst>
          </p:cNvPr>
          <p:cNvSpPr txBox="1"/>
          <p:nvPr/>
        </p:nvSpPr>
        <p:spPr>
          <a:xfrm>
            <a:off x="3867462" y="785335"/>
            <a:ext cx="7772400" cy="1477328"/>
          </a:xfrm>
          <a:prstGeom prst="rect">
            <a:avLst/>
          </a:prstGeom>
          <a:noFill/>
          <a:ln w="12700">
            <a:solidFill>
              <a:schemeClr val="accent1"/>
            </a:solidFill>
          </a:ln>
        </p:spPr>
        <p:txBody>
          <a:bodyPr wrap="square" rtlCol="0">
            <a:spAutoFit/>
          </a:bodyPr>
          <a:lstStyle/>
          <a:p>
            <a:pPr algn="l"/>
            <a:r>
              <a:rPr lang="en-US" b="0" i="0" dirty="0">
                <a:solidFill>
                  <a:srgbClr val="000000"/>
                </a:solidFill>
                <a:effectLst/>
                <a:latin typeface="GT-Pressura-Pro-Light"/>
              </a:rPr>
              <a:t>The Oshkosh Board of Directors </a:t>
            </a:r>
            <a:r>
              <a:rPr lang="en-US" b="1" i="0" dirty="0">
                <a:solidFill>
                  <a:srgbClr val="000000"/>
                </a:solidFill>
                <a:effectLst/>
                <a:latin typeface="GT-Pressura-Pro-Light"/>
              </a:rPr>
              <a:t>declared</a:t>
            </a:r>
            <a:r>
              <a:rPr lang="en-US" b="0" i="0" dirty="0">
                <a:solidFill>
                  <a:srgbClr val="000000"/>
                </a:solidFill>
                <a:effectLst/>
                <a:latin typeface="GT-Pressura-Pro-Light"/>
              </a:rPr>
              <a:t> on </a:t>
            </a:r>
            <a:r>
              <a:rPr lang="en-US" b="1" i="0" dirty="0">
                <a:solidFill>
                  <a:srgbClr val="000000"/>
                </a:solidFill>
                <a:effectLst/>
                <a:latin typeface="GT-Pressura-Pro-Light"/>
              </a:rPr>
              <a:t>Jan 31, 2023</a:t>
            </a:r>
            <a:r>
              <a:rPr lang="en-US" b="0" i="0" dirty="0">
                <a:solidFill>
                  <a:srgbClr val="000000"/>
                </a:solidFill>
                <a:effectLst/>
                <a:latin typeface="GT-Pressura-Pro-Light"/>
              </a:rPr>
              <a:t>, a quarterly cash dividend of $0.41 per share of Common Stock. The dividend represents an increase of 11 percent from the previous dividend and will be </a:t>
            </a:r>
            <a:r>
              <a:rPr lang="en-US" b="1" i="0" dirty="0">
                <a:solidFill>
                  <a:srgbClr val="000000"/>
                </a:solidFill>
                <a:effectLst/>
                <a:latin typeface="GT-Pressura-Pro-Light"/>
              </a:rPr>
              <a:t>payable</a:t>
            </a:r>
            <a:r>
              <a:rPr lang="en-US" b="0" i="0" dirty="0">
                <a:solidFill>
                  <a:srgbClr val="000000"/>
                </a:solidFill>
                <a:effectLst/>
                <a:latin typeface="GT-Pressura-Pro-Light"/>
              </a:rPr>
              <a:t> on </a:t>
            </a:r>
            <a:r>
              <a:rPr lang="en-US" b="1" i="0" dirty="0">
                <a:solidFill>
                  <a:srgbClr val="000000"/>
                </a:solidFill>
                <a:effectLst/>
                <a:latin typeface="GT-Pressura-Pro-Light"/>
              </a:rPr>
              <a:t>March 2, 2023</a:t>
            </a:r>
            <a:r>
              <a:rPr lang="en-US" b="0" i="0" dirty="0">
                <a:solidFill>
                  <a:srgbClr val="000000"/>
                </a:solidFill>
                <a:effectLst/>
                <a:latin typeface="GT-Pressura-Pro-Light"/>
              </a:rPr>
              <a:t> to shareholders of </a:t>
            </a:r>
            <a:r>
              <a:rPr lang="en-US" i="0" dirty="0">
                <a:solidFill>
                  <a:srgbClr val="000000"/>
                </a:solidFill>
                <a:effectLst/>
                <a:latin typeface="GT-Pressura-Pro-Light"/>
              </a:rPr>
              <a:t>record as of February 16, 2023</a:t>
            </a:r>
            <a:r>
              <a:rPr lang="en-US" b="0" i="0" dirty="0">
                <a:solidFill>
                  <a:srgbClr val="000000"/>
                </a:solidFill>
                <a:effectLst/>
                <a:latin typeface="GT-Pressura-Pro-Light"/>
              </a:rPr>
              <a:t>.</a:t>
            </a:r>
            <a:br>
              <a:rPr lang="en-US" dirty="0"/>
            </a:br>
            <a:endParaRPr lang="en-US" dirty="0"/>
          </a:p>
        </p:txBody>
      </p:sp>
      <p:sp>
        <p:nvSpPr>
          <p:cNvPr id="10" name="TextBox 9">
            <a:extLst>
              <a:ext uri="{FF2B5EF4-FFF2-40B4-BE49-F238E27FC236}">
                <a16:creationId xmlns:a16="http://schemas.microsoft.com/office/drawing/2014/main" id="{E319C0EA-6CEE-30D4-7B88-A3D40C2A0BDB}"/>
              </a:ext>
            </a:extLst>
          </p:cNvPr>
          <p:cNvSpPr txBox="1"/>
          <p:nvPr/>
        </p:nvSpPr>
        <p:spPr>
          <a:xfrm>
            <a:off x="4328655" y="3509237"/>
            <a:ext cx="938077" cy="261610"/>
          </a:xfrm>
          <a:prstGeom prst="rect">
            <a:avLst/>
          </a:prstGeom>
          <a:noFill/>
        </p:spPr>
        <p:txBody>
          <a:bodyPr wrap="none" rtlCol="0">
            <a:spAutoFit/>
          </a:bodyPr>
          <a:lstStyle/>
          <a:p>
            <a:r>
              <a:rPr lang="en-US" sz="1100" dirty="0"/>
              <a:t>Jan. 31, 2023</a:t>
            </a:r>
          </a:p>
        </p:txBody>
      </p:sp>
      <p:sp>
        <p:nvSpPr>
          <p:cNvPr id="11" name="TextBox 10">
            <a:extLst>
              <a:ext uri="{FF2B5EF4-FFF2-40B4-BE49-F238E27FC236}">
                <a16:creationId xmlns:a16="http://schemas.microsoft.com/office/drawing/2014/main" id="{14A697E5-1D31-8EC2-F0DD-78B4075C50F9}"/>
              </a:ext>
            </a:extLst>
          </p:cNvPr>
          <p:cNvSpPr txBox="1"/>
          <p:nvPr/>
        </p:nvSpPr>
        <p:spPr>
          <a:xfrm>
            <a:off x="6266398" y="3509237"/>
            <a:ext cx="960519" cy="261610"/>
          </a:xfrm>
          <a:prstGeom prst="rect">
            <a:avLst/>
          </a:prstGeom>
          <a:noFill/>
        </p:spPr>
        <p:txBody>
          <a:bodyPr wrap="none" rtlCol="0">
            <a:spAutoFit/>
          </a:bodyPr>
          <a:lstStyle/>
          <a:p>
            <a:r>
              <a:rPr lang="en-US" sz="1100" dirty="0"/>
              <a:t>Feb. 15, 2023</a:t>
            </a:r>
          </a:p>
        </p:txBody>
      </p:sp>
      <p:sp>
        <p:nvSpPr>
          <p:cNvPr id="12" name="TextBox 11">
            <a:extLst>
              <a:ext uri="{FF2B5EF4-FFF2-40B4-BE49-F238E27FC236}">
                <a16:creationId xmlns:a16="http://schemas.microsoft.com/office/drawing/2014/main" id="{E73D8293-07A9-350D-2DB5-65EF7DC537F1}"/>
              </a:ext>
            </a:extLst>
          </p:cNvPr>
          <p:cNvSpPr txBox="1"/>
          <p:nvPr/>
        </p:nvSpPr>
        <p:spPr>
          <a:xfrm>
            <a:off x="7982419" y="3509464"/>
            <a:ext cx="960519" cy="261610"/>
          </a:xfrm>
          <a:prstGeom prst="rect">
            <a:avLst/>
          </a:prstGeom>
          <a:noFill/>
        </p:spPr>
        <p:txBody>
          <a:bodyPr wrap="none" rtlCol="0">
            <a:spAutoFit/>
          </a:bodyPr>
          <a:lstStyle/>
          <a:p>
            <a:r>
              <a:rPr lang="en-US" sz="1100" dirty="0"/>
              <a:t>Feb. 16, 2023</a:t>
            </a:r>
          </a:p>
        </p:txBody>
      </p:sp>
      <p:sp>
        <p:nvSpPr>
          <p:cNvPr id="13" name="TextBox 12">
            <a:extLst>
              <a:ext uri="{FF2B5EF4-FFF2-40B4-BE49-F238E27FC236}">
                <a16:creationId xmlns:a16="http://schemas.microsoft.com/office/drawing/2014/main" id="{C344CC1E-B920-893D-FF83-8B97AA65F0D7}"/>
              </a:ext>
            </a:extLst>
          </p:cNvPr>
          <p:cNvSpPr txBox="1"/>
          <p:nvPr/>
        </p:nvSpPr>
        <p:spPr>
          <a:xfrm>
            <a:off x="9816006" y="3501838"/>
            <a:ext cx="917239" cy="261610"/>
          </a:xfrm>
          <a:prstGeom prst="rect">
            <a:avLst/>
          </a:prstGeom>
          <a:noFill/>
        </p:spPr>
        <p:txBody>
          <a:bodyPr wrap="none" rtlCol="0">
            <a:spAutoFit/>
          </a:bodyPr>
          <a:lstStyle/>
          <a:p>
            <a:r>
              <a:rPr lang="en-US" sz="1100" dirty="0"/>
              <a:t>Mar. 2, 2023</a:t>
            </a:r>
          </a:p>
        </p:txBody>
      </p:sp>
      <p:sp>
        <p:nvSpPr>
          <p:cNvPr id="14" name="TextBox 13">
            <a:extLst>
              <a:ext uri="{FF2B5EF4-FFF2-40B4-BE49-F238E27FC236}">
                <a16:creationId xmlns:a16="http://schemas.microsoft.com/office/drawing/2014/main" id="{1C469B69-EA32-2778-4D75-6A837E5DB624}"/>
              </a:ext>
            </a:extLst>
          </p:cNvPr>
          <p:cNvSpPr txBox="1"/>
          <p:nvPr/>
        </p:nvSpPr>
        <p:spPr>
          <a:xfrm>
            <a:off x="5592703" y="2732690"/>
            <a:ext cx="614271" cy="369332"/>
          </a:xfrm>
          <a:prstGeom prst="rect">
            <a:avLst/>
          </a:prstGeom>
          <a:noFill/>
        </p:spPr>
        <p:txBody>
          <a:bodyPr wrap="none" rtlCol="0">
            <a:spAutoFit/>
          </a:bodyPr>
          <a:lstStyle/>
          <a:p>
            <a:r>
              <a:rPr lang="en-US" dirty="0"/>
              <a:t>Cum</a:t>
            </a:r>
          </a:p>
        </p:txBody>
      </p:sp>
      <p:cxnSp>
        <p:nvCxnSpPr>
          <p:cNvPr id="16" name="Straight Arrow Connector 15">
            <a:extLst>
              <a:ext uri="{FF2B5EF4-FFF2-40B4-BE49-F238E27FC236}">
                <a16:creationId xmlns:a16="http://schemas.microsoft.com/office/drawing/2014/main" id="{9988441F-A5D3-CDF3-766D-D33AC826A446}"/>
              </a:ext>
            </a:extLst>
          </p:cNvPr>
          <p:cNvCxnSpPr>
            <a:cxnSpLocks/>
          </p:cNvCxnSpPr>
          <p:nvPr/>
        </p:nvCxnSpPr>
        <p:spPr>
          <a:xfrm>
            <a:off x="5311063" y="3075011"/>
            <a:ext cx="13184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9DB18F-D158-4B2B-C8D5-6A4E45D688E2}"/>
              </a:ext>
            </a:extLst>
          </p:cNvPr>
          <p:cNvCxnSpPr>
            <a:cxnSpLocks/>
          </p:cNvCxnSpPr>
          <p:nvPr/>
        </p:nvCxnSpPr>
        <p:spPr>
          <a:xfrm>
            <a:off x="6618067" y="2800352"/>
            <a:ext cx="0" cy="628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2E0FB60-0E43-CF62-0EAE-A2042825B2CA}"/>
              </a:ext>
            </a:extLst>
          </p:cNvPr>
          <p:cNvCxnSpPr>
            <a:cxnSpLocks/>
          </p:cNvCxnSpPr>
          <p:nvPr/>
        </p:nvCxnSpPr>
        <p:spPr>
          <a:xfrm flipH="1">
            <a:off x="6599298" y="3075011"/>
            <a:ext cx="13184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9237E88-6E8B-A3CC-D696-6CDEA246F5D9}"/>
              </a:ext>
            </a:extLst>
          </p:cNvPr>
          <p:cNvSpPr txBox="1"/>
          <p:nvPr/>
        </p:nvSpPr>
        <p:spPr>
          <a:xfrm>
            <a:off x="6968359" y="2785241"/>
            <a:ext cx="396262" cy="369332"/>
          </a:xfrm>
          <a:prstGeom prst="rect">
            <a:avLst/>
          </a:prstGeom>
          <a:noFill/>
        </p:spPr>
        <p:txBody>
          <a:bodyPr wrap="none" rtlCol="0">
            <a:spAutoFit/>
          </a:bodyPr>
          <a:lstStyle/>
          <a:p>
            <a:r>
              <a:rPr lang="en-US" dirty="0"/>
              <a:t>Ex</a:t>
            </a:r>
          </a:p>
        </p:txBody>
      </p:sp>
      <p:sp>
        <p:nvSpPr>
          <p:cNvPr id="24" name="TextBox 23">
            <a:extLst>
              <a:ext uri="{FF2B5EF4-FFF2-40B4-BE49-F238E27FC236}">
                <a16:creationId xmlns:a16="http://schemas.microsoft.com/office/drawing/2014/main" id="{B1F17BEE-1324-810C-1AA8-B8B50032607F}"/>
              </a:ext>
            </a:extLst>
          </p:cNvPr>
          <p:cNvSpPr txBox="1"/>
          <p:nvPr/>
        </p:nvSpPr>
        <p:spPr>
          <a:xfrm>
            <a:off x="4853386" y="5162838"/>
            <a:ext cx="1197764" cy="584775"/>
          </a:xfrm>
          <a:prstGeom prst="rect">
            <a:avLst/>
          </a:prstGeom>
          <a:noFill/>
        </p:spPr>
        <p:txBody>
          <a:bodyPr wrap="none" rtlCol="0">
            <a:spAutoFit/>
          </a:bodyPr>
          <a:lstStyle/>
          <a:p>
            <a:r>
              <a:rPr lang="en-US" sz="1600" dirty="0"/>
              <a:t>Trade Date: </a:t>
            </a:r>
          </a:p>
          <a:p>
            <a:r>
              <a:rPr lang="en-US" sz="1600" dirty="0"/>
              <a:t>Buy on 2/14</a:t>
            </a:r>
          </a:p>
        </p:txBody>
      </p:sp>
      <p:sp>
        <p:nvSpPr>
          <p:cNvPr id="25" name="TextBox 24">
            <a:extLst>
              <a:ext uri="{FF2B5EF4-FFF2-40B4-BE49-F238E27FC236}">
                <a16:creationId xmlns:a16="http://schemas.microsoft.com/office/drawing/2014/main" id="{8B890F38-47B7-1AA1-40C7-7A4250AA3F26}"/>
              </a:ext>
            </a:extLst>
          </p:cNvPr>
          <p:cNvSpPr txBox="1"/>
          <p:nvPr/>
        </p:nvSpPr>
        <p:spPr>
          <a:xfrm>
            <a:off x="7166490" y="5196873"/>
            <a:ext cx="1644617" cy="584775"/>
          </a:xfrm>
          <a:prstGeom prst="rect">
            <a:avLst/>
          </a:prstGeom>
          <a:noFill/>
        </p:spPr>
        <p:txBody>
          <a:bodyPr wrap="none" rtlCol="0">
            <a:spAutoFit/>
          </a:bodyPr>
          <a:lstStyle/>
          <a:p>
            <a:r>
              <a:rPr lang="en-US" sz="1600" dirty="0"/>
              <a:t>Settlement Date: </a:t>
            </a:r>
          </a:p>
          <a:p>
            <a:r>
              <a:rPr lang="en-US" sz="1600" dirty="0"/>
              <a:t>Receive on 2/16</a:t>
            </a:r>
          </a:p>
        </p:txBody>
      </p:sp>
      <p:sp>
        <p:nvSpPr>
          <p:cNvPr id="26" name="TextBox 25">
            <a:extLst>
              <a:ext uri="{FF2B5EF4-FFF2-40B4-BE49-F238E27FC236}">
                <a16:creationId xmlns:a16="http://schemas.microsoft.com/office/drawing/2014/main" id="{E056477E-643C-38B1-BDBB-557307C62EDF}"/>
              </a:ext>
            </a:extLst>
          </p:cNvPr>
          <p:cNvSpPr txBox="1"/>
          <p:nvPr/>
        </p:nvSpPr>
        <p:spPr>
          <a:xfrm>
            <a:off x="6311737" y="5272353"/>
            <a:ext cx="583814" cy="338554"/>
          </a:xfrm>
          <a:prstGeom prst="rect">
            <a:avLst/>
          </a:prstGeom>
          <a:noFill/>
        </p:spPr>
        <p:txBody>
          <a:bodyPr wrap="none" rtlCol="0">
            <a:spAutoFit/>
          </a:bodyPr>
          <a:lstStyle/>
          <a:p>
            <a:r>
              <a:rPr lang="en-US" sz="1600" dirty="0"/>
              <a:t>T + 2</a:t>
            </a:r>
          </a:p>
        </p:txBody>
      </p:sp>
      <p:cxnSp>
        <p:nvCxnSpPr>
          <p:cNvPr id="33" name="Straight Arrow Connector 32">
            <a:extLst>
              <a:ext uri="{FF2B5EF4-FFF2-40B4-BE49-F238E27FC236}">
                <a16:creationId xmlns:a16="http://schemas.microsoft.com/office/drawing/2014/main" id="{2628A1CC-D4B9-9471-D5E9-7FECE7102F23}"/>
              </a:ext>
            </a:extLst>
          </p:cNvPr>
          <p:cNvCxnSpPr>
            <a:cxnSpLocks/>
          </p:cNvCxnSpPr>
          <p:nvPr/>
        </p:nvCxnSpPr>
        <p:spPr>
          <a:xfrm>
            <a:off x="5939118" y="5441630"/>
            <a:ext cx="361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9AEBA46-6BF9-59D7-9D5E-F8EB1444571E}"/>
              </a:ext>
            </a:extLst>
          </p:cNvPr>
          <p:cNvCxnSpPr>
            <a:cxnSpLocks/>
          </p:cNvCxnSpPr>
          <p:nvPr/>
        </p:nvCxnSpPr>
        <p:spPr>
          <a:xfrm>
            <a:off x="6842313" y="5441630"/>
            <a:ext cx="361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99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P spid="12" grpId="0"/>
      <p:bldP spid="13" grpId="0"/>
      <p:bldP spid="14" grpId="0"/>
      <p:bldP spid="23" grpId="0"/>
      <p:bldP spid="24" grpId="0"/>
      <p:bldP spid="25" grpId="0"/>
      <p:bldP spid="26" grpId="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18728</TotalTime>
  <Words>3424</Words>
  <Application>Microsoft Macintosh PowerPoint</Application>
  <PresentationFormat>Widescreen</PresentationFormat>
  <Paragraphs>318</Paragraphs>
  <Slides>22</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2" baseType="lpstr">
      <vt:lpstr>NSimSun</vt:lpstr>
      <vt:lpstr>Arial</vt:lpstr>
      <vt:lpstr>Calibri</vt:lpstr>
      <vt:lpstr>Courier New</vt:lpstr>
      <vt:lpstr>GT-Pressura-Pro-Light</vt:lpstr>
      <vt:lpstr>Times New Roman</vt:lpstr>
      <vt:lpstr>Wingdings</vt:lpstr>
      <vt:lpstr>Wingdings 2</vt:lpstr>
      <vt:lpstr>CG Body - Standard</vt:lpstr>
      <vt:lpstr>Worksheet</vt:lpstr>
      <vt:lpstr>Ordinary Distributions</vt:lpstr>
      <vt:lpstr>Ordinary Distributions: Shareholder Consequences</vt:lpstr>
      <vt:lpstr>Ordinary Distributions: E&amp;Ps</vt:lpstr>
      <vt:lpstr>Ordinary Distributions: Rev. Rul. 74-164</vt:lpstr>
      <vt:lpstr>Ordinary Distributions: Additional Rules</vt:lpstr>
      <vt:lpstr>Ordinary Distributions to Individuals</vt:lpstr>
      <vt:lpstr>Ordinary Distributions: Liabilities and Different Blocks of Shares</vt:lpstr>
      <vt:lpstr>Ordinary Distributions: Corporate Shareholders</vt:lpstr>
      <vt:lpstr>Ordinary Distributions: Dividend Terminology</vt:lpstr>
      <vt:lpstr>Ordinary Distributions: Corporate Shareholders and Dividend Stripping</vt:lpstr>
      <vt:lpstr>Ordinary Distributions and Dividend Stripping: Corporate Shareholders and Limits on the DRD</vt:lpstr>
      <vt:lpstr>Ordinary Distributions: Special Rules for Corporate Shareholders </vt:lpstr>
      <vt:lpstr>Ordinary Distributions: Dividend Stripping and Extraordinary Dividends</vt:lpstr>
      <vt:lpstr>Ordinary Distributions: Dividend Stripping and Debt Financed Stock</vt:lpstr>
      <vt:lpstr>Ordinary Distributions: Dividend Stripping and Debt Financed Stock</vt:lpstr>
      <vt:lpstr>Ordinary Distributions: Dividend Stripping and Debt Financed Stock</vt:lpstr>
      <vt:lpstr>Ordinary Distributions: General Utilities Operating Co. v. Helvering (1935)</vt:lpstr>
      <vt:lpstr>Ordinary Distribution:  Corporate-Level Consequences</vt:lpstr>
      <vt:lpstr>Ordinary Distribution:  Corporate-Level Consequences</vt:lpstr>
      <vt:lpstr>Disguised Dividends and Dividend Strips </vt:lpstr>
      <vt:lpstr>S Corp Distributions</vt:lpstr>
      <vt:lpstr>S Corps with E&amp;Ps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254</cp:revision>
  <cp:lastPrinted>2023-01-25T20:40:12Z</cp:lastPrinted>
  <dcterms:created xsi:type="dcterms:W3CDTF">2016-08-01T04:04:31Z</dcterms:created>
  <dcterms:modified xsi:type="dcterms:W3CDTF">2023-02-22T22:46:47Z</dcterms:modified>
</cp:coreProperties>
</file>