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331" r:id="rId2"/>
    <p:sldId id="313" r:id="rId3"/>
    <p:sldId id="314" r:id="rId4"/>
    <p:sldId id="305" r:id="rId5"/>
    <p:sldId id="351" r:id="rId6"/>
    <p:sldId id="315" r:id="rId7"/>
    <p:sldId id="341" r:id="rId8"/>
    <p:sldId id="342" r:id="rId9"/>
    <p:sldId id="343" r:id="rId10"/>
    <p:sldId id="316" r:id="rId11"/>
    <p:sldId id="344" r:id="rId12"/>
    <p:sldId id="345" r:id="rId13"/>
    <p:sldId id="350" r:id="rId14"/>
    <p:sldId id="310" r:id="rId15"/>
    <p:sldId id="346" r:id="rId16"/>
    <p:sldId id="312" r:id="rId17"/>
    <p:sldId id="311" r:id="rId18"/>
    <p:sldId id="318" r:id="rId19"/>
    <p:sldId id="333" r:id="rId20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CAD69-0406-CE44-BEA4-2512761117EF}" v="5" dt="2023-03-18T15:45:09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/>
    <p:restoredTop sz="94626"/>
  </p:normalViewPr>
  <p:slideViewPr>
    <p:cSldViewPr snapToGrid="0" snapToObjects="1">
      <p:cViewPr>
        <p:scale>
          <a:sx n="135" d="100"/>
          <a:sy n="135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C76E1BF3-2D6D-F24E-B72E-9EA6D1CBC409}"/>
    <pc:docChg chg="custSel addSld modSld">
      <pc:chgData name="Jeffrey M. Colon" userId="615143b1-cdee-493d-9a9d-1565ce8666d9" providerId="ADAL" clId="{C76E1BF3-2D6D-F24E-B72E-9EA6D1CBC409}" dt="2022-03-17T21:47:36.892" v="60" actId="478"/>
      <pc:docMkLst>
        <pc:docMk/>
      </pc:docMkLst>
      <pc:sldChg chg="addSp delSp modSp add mod delAnim modAnim">
        <pc:chgData name="Jeffrey M. Colon" userId="615143b1-cdee-493d-9a9d-1565ce8666d9" providerId="ADAL" clId="{C76E1BF3-2D6D-F24E-B72E-9EA6D1CBC409}" dt="2022-03-17T21:47:36.892" v="60" actId="478"/>
        <pc:sldMkLst>
          <pc:docMk/>
          <pc:sldMk cId="3857630648" sldId="351"/>
        </pc:sldMkLst>
        <pc:spChg chg="mod">
          <ac:chgData name="Jeffrey M. Colon" userId="615143b1-cdee-493d-9a9d-1565ce8666d9" providerId="ADAL" clId="{C76E1BF3-2D6D-F24E-B72E-9EA6D1CBC409}" dt="2022-03-17T21:16:27.030" v="10" actId="20577"/>
          <ac:spMkLst>
            <pc:docMk/>
            <pc:sldMk cId="3857630648" sldId="351"/>
            <ac:spMk id="3" creationId="{00000000-0000-0000-0000-000000000000}"/>
          </ac:spMkLst>
        </pc:spChg>
        <pc:spChg chg="mod">
          <ac:chgData name="Jeffrey M. Colon" userId="615143b1-cdee-493d-9a9d-1565ce8666d9" providerId="ADAL" clId="{C76E1BF3-2D6D-F24E-B72E-9EA6D1CBC409}" dt="2022-03-17T21:16:23.171" v="6" actId="20577"/>
          <ac:spMkLst>
            <pc:docMk/>
            <pc:sldMk cId="3857630648" sldId="351"/>
            <ac:spMk id="10" creationId="{00000000-0000-0000-0000-000000000000}"/>
          </ac:spMkLst>
        </pc:spChg>
        <pc:spChg chg="del">
          <ac:chgData name="Jeffrey M. Colon" userId="615143b1-cdee-493d-9a9d-1565ce8666d9" providerId="ADAL" clId="{C76E1BF3-2D6D-F24E-B72E-9EA6D1CBC409}" dt="2022-03-17T21:16:34.259" v="11" actId="478"/>
          <ac:spMkLst>
            <pc:docMk/>
            <pc:sldMk cId="3857630648" sldId="351"/>
            <ac:spMk id="12" creationId="{00000000-0000-0000-0000-000000000000}"/>
          </ac:spMkLst>
        </pc:spChg>
        <pc:spChg chg="mod">
          <ac:chgData name="Jeffrey M. Colon" userId="615143b1-cdee-493d-9a9d-1565ce8666d9" providerId="ADAL" clId="{C76E1BF3-2D6D-F24E-B72E-9EA6D1CBC409}" dt="2022-03-17T21:16:54.920" v="16" actId="1076"/>
          <ac:spMkLst>
            <pc:docMk/>
            <pc:sldMk cId="3857630648" sldId="351"/>
            <ac:spMk id="13" creationId="{00000000-0000-0000-0000-000000000000}"/>
          </ac:spMkLst>
        </pc:spChg>
        <pc:spChg chg="mod">
          <ac:chgData name="Jeffrey M. Colon" userId="615143b1-cdee-493d-9a9d-1565ce8666d9" providerId="ADAL" clId="{C76E1BF3-2D6D-F24E-B72E-9EA6D1CBC409}" dt="2022-03-17T21:17:55.309" v="31" actId="14100"/>
          <ac:spMkLst>
            <pc:docMk/>
            <pc:sldMk cId="3857630648" sldId="351"/>
            <ac:spMk id="14" creationId="{00000000-0000-0000-0000-000000000000}"/>
          </ac:spMkLst>
        </pc:spChg>
        <pc:spChg chg="del">
          <ac:chgData name="Jeffrey M. Colon" userId="615143b1-cdee-493d-9a9d-1565ce8666d9" providerId="ADAL" clId="{C76E1BF3-2D6D-F24E-B72E-9EA6D1CBC409}" dt="2022-03-17T21:16:36.955" v="12" actId="478"/>
          <ac:spMkLst>
            <pc:docMk/>
            <pc:sldMk cId="3857630648" sldId="351"/>
            <ac:spMk id="15" creationId="{00000000-0000-0000-0000-000000000000}"/>
          </ac:spMkLst>
        </pc:spChg>
        <pc:spChg chg="mod">
          <ac:chgData name="Jeffrey M. Colon" userId="615143b1-cdee-493d-9a9d-1565ce8666d9" providerId="ADAL" clId="{C76E1BF3-2D6D-F24E-B72E-9EA6D1CBC409}" dt="2022-03-17T21:16:40.946" v="13" actId="1076"/>
          <ac:spMkLst>
            <pc:docMk/>
            <pc:sldMk cId="3857630648" sldId="351"/>
            <ac:spMk id="18" creationId="{00000000-0000-0000-0000-000000000000}"/>
          </ac:spMkLst>
        </pc:spChg>
        <pc:spChg chg="mod">
          <ac:chgData name="Jeffrey M. Colon" userId="615143b1-cdee-493d-9a9d-1565ce8666d9" providerId="ADAL" clId="{C76E1BF3-2D6D-F24E-B72E-9EA6D1CBC409}" dt="2022-03-17T21:16:44.973" v="14" actId="1076"/>
          <ac:spMkLst>
            <pc:docMk/>
            <pc:sldMk cId="3857630648" sldId="351"/>
            <ac:spMk id="19" creationId="{1D89D80A-BE55-4A41-84BA-0E380285EF6F}"/>
          </ac:spMkLst>
        </pc:spChg>
        <pc:spChg chg="mod">
          <ac:chgData name="Jeffrey M. Colon" userId="615143b1-cdee-493d-9a9d-1565ce8666d9" providerId="ADAL" clId="{C76E1BF3-2D6D-F24E-B72E-9EA6D1CBC409}" dt="2022-03-17T21:17:20.883" v="24" actId="1076"/>
          <ac:spMkLst>
            <pc:docMk/>
            <pc:sldMk cId="3857630648" sldId="351"/>
            <ac:spMk id="21" creationId="{7E086CE3-8647-D54F-9BEC-DDD881B3DC88}"/>
          </ac:spMkLst>
        </pc:spChg>
        <pc:spChg chg="add del mod">
          <ac:chgData name="Jeffrey M. Colon" userId="615143b1-cdee-493d-9a9d-1565ce8666d9" providerId="ADAL" clId="{C76E1BF3-2D6D-F24E-B72E-9EA6D1CBC409}" dt="2022-03-17T21:47:35.114" v="59" actId="478"/>
          <ac:spMkLst>
            <pc:docMk/>
            <pc:sldMk cId="3857630648" sldId="351"/>
            <ac:spMk id="26" creationId="{41D95098-3C43-D30D-51FA-6CDB8CDAEB2E}"/>
          </ac:spMkLst>
        </pc:spChg>
        <pc:cxnChg chg="mod">
          <ac:chgData name="Jeffrey M. Colon" userId="615143b1-cdee-493d-9a9d-1565ce8666d9" providerId="ADAL" clId="{C76E1BF3-2D6D-F24E-B72E-9EA6D1CBC409}" dt="2022-03-17T21:16:44.973" v="14" actId="1076"/>
          <ac:cxnSpMkLst>
            <pc:docMk/>
            <pc:sldMk cId="3857630648" sldId="351"/>
            <ac:cxnSpMk id="7" creationId="{1E7852DF-1728-CF47-BAE8-A2FDA6830343}"/>
          </ac:cxnSpMkLst>
        </pc:cxnChg>
        <pc:cxnChg chg="mod">
          <ac:chgData name="Jeffrey M. Colon" userId="615143b1-cdee-493d-9a9d-1565ce8666d9" providerId="ADAL" clId="{C76E1BF3-2D6D-F24E-B72E-9EA6D1CBC409}" dt="2022-03-17T21:17:17.780" v="23" actId="14100"/>
          <ac:cxnSpMkLst>
            <pc:docMk/>
            <pc:sldMk cId="3857630648" sldId="351"/>
            <ac:cxnSpMk id="16" creationId="{00000000-0000-0000-0000-000000000000}"/>
          </ac:cxnSpMkLst>
        </pc:cxnChg>
        <pc:cxnChg chg="add del mod">
          <ac:chgData name="Jeffrey M. Colon" userId="615143b1-cdee-493d-9a9d-1565ce8666d9" providerId="ADAL" clId="{C76E1BF3-2D6D-F24E-B72E-9EA6D1CBC409}" dt="2022-03-17T21:47:36.892" v="60" actId="478"/>
          <ac:cxnSpMkLst>
            <pc:docMk/>
            <pc:sldMk cId="3857630648" sldId="351"/>
            <ac:cxnSpMk id="22" creationId="{75441A24-8BAD-6C4C-EFE2-971BF9A0460B}"/>
          </ac:cxnSpMkLst>
        </pc:cxnChg>
      </pc:sldChg>
    </pc:docChg>
  </pc:docChgLst>
  <pc:docChgLst>
    <pc:chgData name="Jeffrey M. Colon" userId="615143b1-cdee-493d-9a9d-1565ce8666d9" providerId="ADAL" clId="{4EBCAD69-0406-CE44-BEA4-2512761117EF}"/>
    <pc:docChg chg="modSld">
      <pc:chgData name="Jeffrey M. Colon" userId="615143b1-cdee-493d-9a9d-1565ce8666d9" providerId="ADAL" clId="{4EBCAD69-0406-CE44-BEA4-2512761117EF}" dt="2023-03-18T15:45:09.077" v="4" actId="20577"/>
      <pc:docMkLst>
        <pc:docMk/>
      </pc:docMkLst>
      <pc:sldChg chg="modSp">
        <pc:chgData name="Jeffrey M. Colon" userId="615143b1-cdee-493d-9a9d-1565ce8666d9" providerId="ADAL" clId="{4EBCAD69-0406-CE44-BEA4-2512761117EF}" dt="2023-03-18T15:45:09.077" v="4" actId="20577"/>
        <pc:sldMkLst>
          <pc:docMk/>
          <pc:sldMk cId="2009893381" sldId="341"/>
        </pc:sldMkLst>
        <pc:spChg chg="mod">
          <ac:chgData name="Jeffrey M. Colon" userId="615143b1-cdee-493d-9a9d-1565ce8666d9" providerId="ADAL" clId="{4EBCAD69-0406-CE44-BEA4-2512761117EF}" dt="2023-03-18T15:45:09.077" v="4" actId="20577"/>
          <ac:spMkLst>
            <pc:docMk/>
            <pc:sldMk cId="2009893381" sldId="341"/>
            <ac:spMk id="2" creationId="{F4782CB8-35FE-F7D9-E057-D360AE435E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0024FF-F3BD-FE46-AA3D-5D319904FD4D}" type="datetimeFigureOut">
              <a:rPr lang="en-US" smtClean="0"/>
              <a:t>3/18/23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3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677CC9A-0057-2743-8872-8C9F0C89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17BDE9-CDFC-824B-B791-057AFA767550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9AE20D1-B201-344D-8AE6-58F4D0086236}" type="slidenum">
              <a:rPr lang="en-US" altLang="en-US" sz="1200">
                <a:latin typeface="Times" charset="0"/>
              </a:rPr>
              <a:pPr/>
              <a:t>16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32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2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1"/>
            <a:ext cx="5486400" cy="549109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Liquidations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03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6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Liquidations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Liquidations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_Liquid_22S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0303F-F3A7-0D49-835F-67421218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Corporate asset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</a:t>
            </a:r>
            <a:r>
              <a:rPr lang="en-US" sz="2800" dirty="0"/>
              <a:t> </a:t>
            </a:r>
            <a:r>
              <a:rPr lang="en-US" sz="2800" b="1" dirty="0"/>
              <a:t>assets</a:t>
            </a:r>
            <a:r>
              <a:rPr lang="en-US" sz="2800" dirty="0"/>
              <a:t> and Target may be liquidated </a:t>
            </a:r>
          </a:p>
          <a:p>
            <a:r>
              <a:rPr lang="en-US" sz="2800" b="1" dirty="0"/>
              <a:t>Corporate stock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 stock </a:t>
            </a:r>
            <a:r>
              <a:rPr lang="en-US" sz="2800" dirty="0"/>
              <a:t>and Target may be liquidated</a:t>
            </a:r>
          </a:p>
          <a:p>
            <a:r>
              <a:rPr lang="en-US" sz="2800" b="1" dirty="0"/>
              <a:t>Shareholder asset sale</a:t>
            </a:r>
            <a:r>
              <a:rPr lang="en-US" sz="2800" dirty="0"/>
              <a:t>: Target liquidates and Acquiring purchases former Target assets </a:t>
            </a:r>
          </a:p>
          <a:p>
            <a:endParaRPr lang="en-US" sz="2800" dirty="0"/>
          </a:p>
          <a:p>
            <a:r>
              <a:rPr lang="en-US" sz="2800" b="1" dirty="0"/>
              <a:t>Taxable acquisitions vs. Tax-free reorganizations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Liquidations (non-Parent SH – Subsidiary)</a:t>
            </a:r>
            <a:r>
              <a:rPr lang="en-US" sz="2800" dirty="0"/>
              <a:t>: </a:t>
            </a:r>
            <a:r>
              <a:rPr lang="en-US" altLang="en-US" sz="2800" dirty="0"/>
              <a:t>§§ 331 and 336</a:t>
            </a:r>
            <a:endParaRPr lang="en-US" sz="2800" dirty="0"/>
          </a:p>
          <a:p>
            <a:r>
              <a:rPr lang="en-US" sz="2800" b="1" dirty="0"/>
              <a:t>Liquidations (Parent – Subsidiary)</a:t>
            </a:r>
            <a:r>
              <a:rPr lang="en-US" sz="2800" dirty="0"/>
              <a:t>: </a:t>
            </a:r>
            <a:r>
              <a:rPr lang="en-US" altLang="en-US" sz="2800" dirty="0"/>
              <a:t>§§ 332 and 337</a:t>
            </a:r>
            <a:endParaRPr lang="en-US" sz="2800" dirty="0"/>
          </a:p>
          <a:p>
            <a:r>
              <a:rPr lang="en-US" sz="2800" b="1" dirty="0"/>
              <a:t>Assets acquisitions (allocations of purchase price)</a:t>
            </a:r>
            <a:r>
              <a:rPr lang="en-US" sz="2800" dirty="0"/>
              <a:t>: </a:t>
            </a:r>
            <a:r>
              <a:rPr lang="en-US" altLang="en-US" sz="2800" dirty="0"/>
              <a:t>§§ 1060, 197, and </a:t>
            </a:r>
            <a:r>
              <a:rPr lang="en-US" altLang="en-US" sz="2800" b="1" dirty="0"/>
              <a:t>new 168(k)</a:t>
            </a:r>
          </a:p>
          <a:p>
            <a:r>
              <a:rPr lang="en-US" sz="2800" b="1" dirty="0"/>
              <a:t>Stock acquisitions and dispositions</a:t>
            </a:r>
            <a:r>
              <a:rPr lang="en-US" sz="2800" dirty="0"/>
              <a:t>: </a:t>
            </a:r>
            <a:r>
              <a:rPr lang="en-US" altLang="en-US" sz="2800" dirty="0"/>
              <a:t>§§338(g) and (h)(10); and 336(e)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C46204-7C3B-AF44-B2F5-9A6E918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Asset Acquisitions: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3FD9E-DE70-4D44-963A-01BB77129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5072-A246-5946-8612-70808DB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09087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ea typeface="ＭＳ Ｐゴシック" charset="-128"/>
              </a:rPr>
              <a:t>If the AB &gt; FMV of property (BIL property) when it was acquired by a corporation, the AB is reduced to the FMV </a:t>
            </a:r>
            <a:r>
              <a:rPr lang="en-US" altLang="en-US" sz="2800" u="sng" dirty="0">
                <a:ea typeface="ＭＳ Ｐゴシック" charset="-128"/>
              </a:rPr>
              <a:t>at the time of acquisition </a:t>
            </a:r>
            <a:r>
              <a:rPr lang="en-US" altLang="en-US" sz="2800" dirty="0">
                <a:ea typeface="ＭＳ Ｐゴシック" charset="-128"/>
              </a:rPr>
              <a:t>in determining G/L upon a </a:t>
            </a:r>
            <a:r>
              <a:rPr lang="en-US" altLang="en-US" sz="2800" b="1" u="sng" dirty="0">
                <a:ea typeface="ＭＳ Ｐゴシック" charset="-128"/>
              </a:rPr>
              <a:t>distribution or sale</a:t>
            </a:r>
            <a:r>
              <a:rPr lang="en-US" altLang="en-US" sz="2800" u="sng" dirty="0">
                <a:ea typeface="ＭＳ Ｐゴシック" charset="-128"/>
              </a:rPr>
              <a:t> </a:t>
            </a:r>
            <a:r>
              <a:rPr lang="en-US" altLang="en-US" sz="2800" dirty="0">
                <a:ea typeface="ＭＳ Ｐゴシック" charset="-128"/>
              </a:rPr>
              <a:t>by the liquidating corporation of the property, if the property was acquired:</a:t>
            </a:r>
          </a:p>
          <a:p>
            <a:pPr lvl="1"/>
            <a:r>
              <a:rPr lang="en-US" altLang="en-US" sz="2600" dirty="0">
                <a:ea typeface="ＭＳ Ｐゴシック" charset="-128"/>
              </a:rPr>
              <a:t>In a</a:t>
            </a:r>
            <a:r>
              <a:rPr lang="en-US" altLang="en-US" sz="2800" dirty="0"/>
              <a:t> §</a:t>
            </a:r>
            <a:r>
              <a:rPr lang="en-US" altLang="en-US" sz="2600" dirty="0">
                <a:ea typeface="ＭＳ Ｐゴシック" charset="-128"/>
              </a:rPr>
              <a:t>351 transaction or capital contribution, and </a:t>
            </a:r>
          </a:p>
          <a:p>
            <a:pPr lvl="1"/>
            <a:r>
              <a:rPr lang="en-US" altLang="en-US" sz="2600" dirty="0">
                <a:ea typeface="ＭＳ Ｐゴシック" charset="-128"/>
              </a:rPr>
              <a:t>As part of a tax avoidance plan.  </a:t>
            </a:r>
            <a:r>
              <a:rPr lang="en-US" altLang="en-US" sz="2600" dirty="0"/>
              <a:t>§</a:t>
            </a:r>
            <a:r>
              <a:rPr lang="en-US" altLang="en-US" sz="2600" dirty="0">
                <a:ea typeface="ＭＳ Ｐゴシック" charset="-128"/>
              </a:rPr>
              <a:t>336(d)(2).</a:t>
            </a:r>
          </a:p>
          <a:p>
            <a:r>
              <a:rPr lang="en-US" altLang="en-US" sz="3000" dirty="0">
                <a:ea typeface="ＭＳ Ｐゴシック" charset="-128"/>
              </a:rPr>
              <a:t>Property acquired in a </a:t>
            </a:r>
            <a:r>
              <a:rPr lang="en-US" altLang="en-US" sz="3000" dirty="0"/>
              <a:t>§</a:t>
            </a:r>
            <a:r>
              <a:rPr lang="en-US" altLang="en-US" sz="3000" dirty="0">
                <a:ea typeface="ＭＳ Ｐゴシック" charset="-128"/>
              </a:rPr>
              <a:t>351 transaction or as a contribution to capital within 2-years from adoption of plan of liquidation is treated as acquired as part of tax avoidance plan. </a:t>
            </a:r>
            <a:r>
              <a:rPr lang="en-US" altLang="en-US" sz="3000" dirty="0"/>
              <a:t>§</a:t>
            </a:r>
            <a:r>
              <a:rPr lang="en-US" altLang="en-US" sz="3000" dirty="0">
                <a:ea typeface="ＭＳ Ｐゴシック" charset="-128"/>
              </a:rPr>
              <a:t>336(d)(2)(B)(ii).</a:t>
            </a:r>
          </a:p>
          <a:p>
            <a:r>
              <a:rPr lang="en-US" altLang="en-US" sz="3000" b="1" dirty="0">
                <a:ea typeface="ＭＳ Ｐゴシック" charset="-128"/>
              </a:rPr>
              <a:t>What’s the need for </a:t>
            </a:r>
            <a:r>
              <a:rPr lang="en-US" altLang="en-US" sz="3000" b="1" dirty="0"/>
              <a:t>§336(d)(2) with §</a:t>
            </a:r>
            <a:r>
              <a:rPr lang="en-US" altLang="en-US" sz="3000" b="1" dirty="0">
                <a:ea typeface="ＭＳ Ｐゴシック" charset="-128"/>
              </a:rPr>
              <a:t>362(e)(2)?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Corporate Liquidation (</a:t>
            </a:r>
            <a:r>
              <a:rPr lang="en-US" altLang="en-US" sz="2000" i="1" dirty="0">
                <a:ea typeface="ＭＳ Ｐゴシック" charset="-128"/>
              </a:rPr>
              <a:t>not Parent-Subsidiary</a:t>
            </a:r>
            <a:r>
              <a:rPr lang="en-US" altLang="en-US" sz="2000" dirty="0">
                <a:ea typeface="ＭＳ Ｐゴシック" charset="-128"/>
              </a:rPr>
              <a:t>): Corporate-Level Effects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3BA9-3107-0A47-81E7-77B2A135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8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090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ea typeface="ＭＳ Ｐゴシック" charset="-128"/>
              </a:rPr>
              <a:t>E&amp;Ps </a:t>
            </a:r>
            <a:r>
              <a:rPr lang="en-US" altLang="en-US" sz="2800" dirty="0">
                <a:ea typeface="ＭＳ Ｐゴシック" charset="-128"/>
              </a:rPr>
              <a:t>(and other tax attributes) </a:t>
            </a:r>
            <a:r>
              <a:rPr lang="en-US" altLang="en-US" sz="2800" b="1" dirty="0">
                <a:ea typeface="ＭＳ Ｐゴシック" charset="-128"/>
              </a:rPr>
              <a:t>don’t</a:t>
            </a:r>
            <a:r>
              <a:rPr lang="en-US" altLang="ja-JP" sz="2800" b="1" dirty="0">
                <a:ea typeface="ＭＳ Ｐゴシック" charset="-128"/>
              </a:rPr>
              <a:t> survive </a:t>
            </a:r>
            <a:r>
              <a:rPr lang="en-US" altLang="ja-JP" sz="2800" dirty="0">
                <a:ea typeface="ＭＳ Ｐゴシック" charset="-128"/>
              </a:rPr>
              <a:t>but may be relevant in the case of foreign liquidations. Also, E&amp;Ps increased (decreased) by G/(L) recognized by liquidating corporation.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ja-JP" sz="28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b="1" i="1" dirty="0">
                <a:ea typeface="ＭＳ Ｐゴシック" charset="-128"/>
              </a:rPr>
              <a:t>Deemed liquidation</a:t>
            </a:r>
            <a:r>
              <a:rPr lang="en-US" altLang="en-US" sz="2800" dirty="0">
                <a:ea typeface="ＭＳ Ｐゴシック" charset="-128"/>
              </a:rPr>
              <a:t>:  tax-free transfers of substantially all of a corporation’</a:t>
            </a:r>
            <a:r>
              <a:rPr lang="en-US" altLang="ja-JP" sz="2800" dirty="0">
                <a:ea typeface="ＭＳ Ｐゴシック" charset="-128"/>
              </a:rPr>
              <a:t>s assets to a tax-exempt entity treated as deemed sale. 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337(d); Reg.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1.337(d)-4.</a:t>
            </a:r>
          </a:p>
          <a:p>
            <a:pPr lvl="1">
              <a:lnSpc>
                <a:spcPct val="90000"/>
              </a:lnSpc>
            </a:pPr>
            <a:r>
              <a:rPr lang="en-US" altLang="en-US" sz="2600" b="1" dirty="0">
                <a:ea typeface="ＭＳ Ｐゴシック" charset="-128"/>
              </a:rPr>
              <a:t>Why?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Corporate Liquidation (</a:t>
            </a:r>
            <a:r>
              <a:rPr lang="en-US" altLang="en-US" sz="2000" i="1" dirty="0">
                <a:ea typeface="ＭＳ Ｐゴシック" charset="-128"/>
              </a:rPr>
              <a:t>not Parent-Subsidiary</a:t>
            </a:r>
            <a:r>
              <a:rPr lang="en-US" altLang="en-US" sz="2000" dirty="0">
                <a:ea typeface="ＭＳ Ｐゴシック" charset="-128"/>
              </a:rPr>
              <a:t>): Corporate-Level Effects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3BA9-3107-0A47-81E7-77B2A135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8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9"/>
          </p:nvPr>
        </p:nvSpPr>
        <p:spPr>
          <a:xfrm>
            <a:off x="3363613" y="821951"/>
            <a:ext cx="5386917" cy="389592"/>
          </a:xfrm>
        </p:spPr>
        <p:txBody>
          <a:bodyPr/>
          <a:lstStyle/>
          <a:p>
            <a:r>
              <a:rPr lang="en-US" dirty="0"/>
              <a:t>Parent-Subsidiary Liquidations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Liquidation to Parent Corporation (Parent-Sub Liquidation)</a:t>
            </a:r>
            <a:endParaRPr lang="en-US" sz="20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159202" y="2865367"/>
            <a:ext cx="994179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 dirty="0"/>
              <a:t> Parent </a:t>
            </a:r>
            <a:endParaRPr lang="en-US" altLang="en-US" sz="1800" dirty="0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5080231" y="1709415"/>
            <a:ext cx="11430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A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H="1" flipV="1">
            <a:off x="5613631" y="224281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613630" y="3805670"/>
            <a:ext cx="1" cy="6954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7"/>
          <p:cNvCxnSpPr>
            <a:cxnSpLocks noChangeShapeType="1"/>
            <a:stCxn id="19" idx="6"/>
            <a:endCxn id="12" idx="3"/>
          </p:cNvCxnSpPr>
          <p:nvPr/>
        </p:nvCxnSpPr>
        <p:spPr bwMode="auto">
          <a:xfrm flipH="1" flipV="1">
            <a:off x="6153381" y="3322567"/>
            <a:ext cx="165953" cy="2505070"/>
          </a:xfrm>
          <a:prstGeom prst="bentConnector3">
            <a:avLst>
              <a:gd name="adj1" fmla="val -137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159202" y="4402319"/>
            <a:ext cx="994179" cy="9144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 Subsidiary</a:t>
            </a:r>
            <a:endParaRPr lang="en-US" altLang="en-US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89D80A-BE55-4A41-84BA-0E380285EF6F}"/>
              </a:ext>
            </a:extLst>
          </p:cNvPr>
          <p:cNvSpPr/>
          <p:nvPr/>
        </p:nvSpPr>
        <p:spPr>
          <a:xfrm>
            <a:off x="5007498" y="5677126"/>
            <a:ext cx="131183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 Assets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852DF-1728-CF47-BAE8-A2FDA683034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656292" y="5316719"/>
            <a:ext cx="7124" cy="36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8">
            <a:extLst>
              <a:ext uri="{FF2B5EF4-FFF2-40B4-BE49-F238E27FC236}">
                <a16:creationId xmlns:a16="http://schemas.microsoft.com/office/drawing/2014/main" id="{7E086CE3-8647-D54F-9BEC-DDD881B3D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3131" y="3974937"/>
            <a:ext cx="1771810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Distribution 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Of Assets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In Complete 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Liquidation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E833-2011-BF45-A6D1-051A7212D19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7991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19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672A72-5F85-D9CA-89E7-B79929F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90000"/>
              </a:lnSpc>
              <a:buFont typeface="Wingdings 2" pitchFamily="18" charset="2"/>
              <a:buChar char=""/>
            </a:pPr>
            <a:r>
              <a:rPr lang="en-US" altLang="en-US" sz="2800" b="1" i="1" dirty="0">
                <a:ea typeface="ＭＳ Ｐゴシック" charset="-128"/>
              </a:rPr>
              <a:t>Corporate Parent shareholder</a:t>
            </a:r>
            <a:r>
              <a:rPr lang="en-US" altLang="en-US" sz="2800" dirty="0">
                <a:ea typeface="ＭＳ Ｐゴシック" charset="-128"/>
              </a:rPr>
              <a:t> does </a:t>
            </a:r>
            <a:r>
              <a:rPr lang="en-US" altLang="en-US" sz="2800" i="1" dirty="0">
                <a:ea typeface="ＭＳ Ｐゴシック" charset="-128"/>
              </a:rPr>
              <a:t>no</a:t>
            </a:r>
            <a:r>
              <a:rPr lang="en-US" altLang="en-US" sz="2800" dirty="0">
                <a:ea typeface="ＭＳ Ｐゴシック" charset="-128"/>
              </a:rPr>
              <a:t>t recognize gain or loss in a P-S liquidation (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332 liquidation).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332(a).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 owns = or &gt; 80% vote </a:t>
            </a:r>
            <a:r>
              <a:rPr lang="en-US" altLang="en-US" sz="2800" b="1" dirty="0">
                <a:ea typeface="ＭＳ Ｐゴシック" charset="-128"/>
              </a:rPr>
              <a:t>and</a:t>
            </a:r>
            <a:r>
              <a:rPr lang="en-US" altLang="en-US" sz="2800" dirty="0">
                <a:ea typeface="ＭＳ Ｐゴシック" charset="-128"/>
              </a:rPr>
              <a:t> value (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1504(a)(2)) and </a:t>
            </a:r>
            <a:r>
              <a:rPr lang="en-US" altLang="en-US" sz="2800" b="1" dirty="0">
                <a:ea typeface="ＭＳ Ｐゴシック" charset="-128"/>
              </a:rPr>
              <a:t>either</a:t>
            </a:r>
            <a:r>
              <a:rPr lang="en-US" altLang="en-US" sz="2800" dirty="0">
                <a:ea typeface="ＭＳ Ｐゴシック" charset="-128"/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There is a complete redemption or cancellation of all of S’</a:t>
            </a:r>
            <a:r>
              <a:rPr lang="en-US" altLang="ja-JP" sz="2800" dirty="0">
                <a:ea typeface="ＭＳ Ｐゴシック" charset="-128"/>
              </a:rPr>
              <a:t>s stock, and S transfers </a:t>
            </a:r>
            <a:r>
              <a:rPr lang="en-US" altLang="ja-JP" sz="2800" b="1" i="1" dirty="0">
                <a:ea typeface="ＭＳ Ｐゴシック" charset="-128"/>
              </a:rPr>
              <a:t>all property within the taxable year,</a:t>
            </a:r>
            <a:r>
              <a:rPr lang="en-US" altLang="ja-JP" sz="2800" dirty="0">
                <a:ea typeface="ＭＳ Ｐゴシック" charset="-128"/>
              </a:rPr>
              <a:t> </a:t>
            </a:r>
            <a:r>
              <a:rPr lang="en-US" altLang="ja-JP" sz="2800" b="1" dirty="0">
                <a:ea typeface="ＭＳ Ｐゴシック" charset="-128"/>
              </a:rPr>
              <a:t>or</a:t>
            </a:r>
            <a:r>
              <a:rPr lang="en-US" altLang="ja-JP" sz="2800" dirty="0">
                <a:ea typeface="ＭＳ Ｐゴシック" charset="-128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The distribution is one of a </a:t>
            </a:r>
            <a:r>
              <a:rPr lang="en-US" altLang="en-US" sz="2800" b="1" i="1" dirty="0">
                <a:ea typeface="ＭＳ Ｐゴシック" charset="-128"/>
              </a:rPr>
              <a:t>series of distributions </a:t>
            </a:r>
            <a:r>
              <a:rPr lang="en-US" altLang="en-US" sz="2800" dirty="0">
                <a:ea typeface="ＭＳ Ｐゴシック" charset="-128"/>
              </a:rPr>
              <a:t>in accordance with a plan of liquidation </a:t>
            </a:r>
            <a:r>
              <a:rPr lang="en-US" altLang="en-US" sz="2800" b="1" i="1" dirty="0">
                <a:ea typeface="ＭＳ Ｐゴシック" charset="-128"/>
              </a:rPr>
              <a:t>completed within 3 years</a:t>
            </a:r>
            <a:r>
              <a:rPr lang="en-US" altLang="en-US" sz="2800" dirty="0">
                <a:ea typeface="ＭＳ Ｐゴシック" charset="-128"/>
              </a:rPr>
              <a:t>.</a:t>
            </a:r>
            <a:r>
              <a:rPr lang="en-US" altLang="en-US" sz="2800" dirty="0"/>
              <a:t> §</a:t>
            </a:r>
            <a:r>
              <a:rPr lang="en-US" altLang="en-US" sz="2800" dirty="0">
                <a:ea typeface="ＭＳ Ｐゴシック" charset="-128"/>
              </a:rPr>
              <a:t>332(b).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If P doesn’</a:t>
            </a:r>
            <a:r>
              <a:rPr lang="en-US" altLang="ja-JP" sz="2800" dirty="0">
                <a:ea typeface="ＭＳ Ｐゴシック" charset="-128"/>
              </a:rPr>
              <a:t>t receive any property, </a:t>
            </a:r>
            <a:r>
              <a:rPr lang="en-US" altLang="ja-JP" sz="2800" i="1" dirty="0">
                <a:ea typeface="ＭＳ Ｐゴシック" charset="-128"/>
              </a:rPr>
              <a:t>i.e.,</a:t>
            </a:r>
            <a:r>
              <a:rPr lang="en-US" altLang="ja-JP" sz="2800" dirty="0">
                <a:ea typeface="ＭＳ Ｐゴシック" charset="-128"/>
              </a:rPr>
              <a:t> S is insolvent,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332 doesn’t apply, but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165(g) may.  Reg.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1.332-2(b).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Rev. Rul. 2003-125 (in election to treat C as a DRE where C’</a:t>
            </a:r>
            <a:r>
              <a:rPr lang="en-US" altLang="ja-JP" sz="2800" dirty="0">
                <a:ea typeface="ＭＳ Ｐゴシック" charset="-128"/>
              </a:rPr>
              <a:t>s liabilities exceed the FMV of its assets, including intangible assets, SH entitled to worthless security deduction under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165(g)(3);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332 doesn’t apply).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Why were </a:t>
            </a:r>
            <a:r>
              <a:rPr lang="en-US" altLang="en-US" sz="2800" dirty="0"/>
              <a:t>§3</a:t>
            </a:r>
            <a:r>
              <a:rPr lang="en-US" altLang="en-US" sz="2800" dirty="0">
                <a:ea typeface="ＭＳ Ｐゴシック" charset="-128"/>
              </a:rPr>
              <a:t>32(c) and (d) enacted?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DCAB1C-ADBD-50C6-FF67-CDE73E10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Liquidation to Parent Corporation (Parent-Sub Liquidation): Parent (SH)-level Effects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1B6A9-4E02-35B7-5A52-4F25E5393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362B5-DBAC-AF89-FA7C-0574CCE1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8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charset="-128"/>
              </a:rPr>
              <a:t>No G/L generally recognized by Parent under </a:t>
            </a:r>
            <a:r>
              <a:rPr lang="en-US" altLang="en-US" sz="3600" dirty="0"/>
              <a:t>§</a:t>
            </a:r>
            <a:r>
              <a:rPr lang="en-US" altLang="en-US" sz="3600" dirty="0">
                <a:ea typeface="ＭＳ Ｐゴシック" charset="-128"/>
              </a:rPr>
              <a:t>332. </a:t>
            </a:r>
          </a:p>
          <a:p>
            <a:pPr lvl="1"/>
            <a:r>
              <a:rPr lang="en-US" altLang="en-US" sz="3200" dirty="0">
                <a:ea typeface="ＭＳ Ｐゴシック" charset="-128"/>
              </a:rPr>
              <a:t>But P can recognize  G/L on the satisfaction of sub Debt (</a:t>
            </a:r>
            <a:r>
              <a:rPr lang="en-US" altLang="en-US" sz="3200" i="1" dirty="0">
                <a:ea typeface="ＭＳ Ｐゴシック" charset="-128"/>
              </a:rPr>
              <a:t>e.g., </a:t>
            </a:r>
            <a:r>
              <a:rPr lang="en-US" altLang="en-US" sz="3200" dirty="0">
                <a:ea typeface="ＭＳ Ｐゴシック" charset="-128"/>
              </a:rPr>
              <a:t>P buys S bonds for 80 and receives 100 [face] upon liquidation of S).  Reg. </a:t>
            </a:r>
            <a:r>
              <a:rPr lang="en-US" altLang="en-US" sz="3200" dirty="0"/>
              <a:t>§</a:t>
            </a:r>
            <a:r>
              <a:rPr lang="en-US" altLang="en-US" sz="3200" dirty="0">
                <a:ea typeface="ＭＳ Ｐゴシック" charset="-128"/>
              </a:rPr>
              <a:t>1.332-7.</a:t>
            </a:r>
          </a:p>
          <a:p>
            <a:r>
              <a:rPr lang="en-US" altLang="en-US" sz="3600" dirty="0">
                <a:ea typeface="ＭＳ Ｐゴシック" charset="-128"/>
              </a:rPr>
              <a:t>P generally gets a </a:t>
            </a:r>
            <a:r>
              <a:rPr lang="en-US" altLang="en-US" sz="3600" b="1" dirty="0">
                <a:ea typeface="ＭＳ Ｐゴシック" charset="-128"/>
              </a:rPr>
              <a:t>carryover basis (COB) </a:t>
            </a:r>
            <a:r>
              <a:rPr lang="en-US" altLang="en-US" sz="3600" dirty="0">
                <a:ea typeface="ＭＳ Ｐゴシック" charset="-128"/>
              </a:rPr>
              <a:t>in the property received. </a:t>
            </a:r>
            <a:r>
              <a:rPr lang="en-US" altLang="en-US" sz="3600" dirty="0"/>
              <a:t>§</a:t>
            </a:r>
            <a:r>
              <a:rPr lang="en-US" altLang="en-US" sz="3600" dirty="0">
                <a:ea typeface="ＭＳ Ｐゴシック" charset="-128"/>
              </a:rPr>
              <a:t>334(b).</a:t>
            </a:r>
          </a:p>
          <a:p>
            <a:pPr lvl="1"/>
            <a:r>
              <a:rPr lang="en-US" altLang="en-US" sz="3600" i="1" dirty="0">
                <a:ea typeface="ＭＳ Ｐゴシック" charset="-128"/>
              </a:rPr>
              <a:t>But see </a:t>
            </a:r>
            <a:r>
              <a:rPr lang="en-US" altLang="en-US" sz="3600" dirty="0"/>
              <a:t>§</a:t>
            </a:r>
            <a:r>
              <a:rPr lang="en-US" altLang="en-US" sz="3600" dirty="0">
                <a:ea typeface="ＭＳ Ｐゴシック" charset="-128"/>
              </a:rPr>
              <a:t>334(b)(1)(B)</a:t>
            </a:r>
          </a:p>
          <a:p>
            <a:pPr lvl="1"/>
            <a:r>
              <a:rPr lang="en-US" altLang="en-US" sz="3600" dirty="0">
                <a:ea typeface="ＭＳ Ｐゴシック" charset="-128"/>
              </a:rPr>
              <a:t>What’s the purpose of this provision?</a:t>
            </a:r>
            <a:endParaRPr lang="en-US" altLang="en-US" sz="3400" dirty="0">
              <a:ea typeface="ＭＳ Ｐゴシック" charset="-128"/>
            </a:endParaRPr>
          </a:p>
          <a:p>
            <a:r>
              <a:rPr lang="en-US" altLang="en-US" sz="3400" b="1" dirty="0">
                <a:ea typeface="ＭＳ Ｐゴシック" charset="-128"/>
              </a:rPr>
              <a:t>P inherits Sub’</a:t>
            </a:r>
            <a:r>
              <a:rPr lang="en-US" altLang="ja-JP" sz="3400" b="1" dirty="0">
                <a:ea typeface="ＭＳ Ｐゴシック" charset="-128"/>
              </a:rPr>
              <a:t>s </a:t>
            </a:r>
            <a:r>
              <a:rPr lang="en-US" altLang="ja-JP" sz="3400" b="1" dirty="0" err="1">
                <a:ea typeface="ＭＳ Ｐゴシック" charset="-128"/>
              </a:rPr>
              <a:t>E&amp;Ps</a:t>
            </a:r>
            <a:r>
              <a:rPr lang="en-US" altLang="ja-JP" sz="3400" b="1" dirty="0">
                <a:ea typeface="ＭＳ Ｐゴシック" charset="-128"/>
              </a:rPr>
              <a:t> and other tax attributes (</a:t>
            </a:r>
            <a:r>
              <a:rPr lang="en-US" altLang="ja-JP" sz="3400" b="1" dirty="0" err="1">
                <a:ea typeface="ＭＳ Ｐゴシック" charset="-128"/>
              </a:rPr>
              <a:t>NOLs</a:t>
            </a:r>
            <a:r>
              <a:rPr lang="en-US" altLang="ja-JP" sz="3400" b="1" dirty="0">
                <a:ea typeface="ＭＳ Ｐゴシック" charset="-128"/>
              </a:rPr>
              <a:t>, </a:t>
            </a:r>
            <a:r>
              <a:rPr lang="en-US" altLang="ja-JP" sz="3400" b="1" dirty="0" err="1">
                <a:ea typeface="ＭＳ Ｐゴシック" charset="-128"/>
              </a:rPr>
              <a:t>CLCOs</a:t>
            </a:r>
            <a:r>
              <a:rPr lang="en-US" altLang="ja-JP" sz="3400" b="1" dirty="0">
                <a:ea typeface="ＭＳ Ｐゴシック" charset="-128"/>
              </a:rPr>
              <a:t>, FTCs). </a:t>
            </a:r>
            <a:r>
              <a:rPr lang="en-US" altLang="en-US" sz="3400" b="1" dirty="0"/>
              <a:t>§</a:t>
            </a:r>
            <a:r>
              <a:rPr lang="en-US" altLang="ja-JP" sz="3400" b="1" dirty="0">
                <a:ea typeface="ＭＳ Ｐゴシック" charset="-128"/>
              </a:rPr>
              <a:t>381.  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Liquidation to Parent Corporation (Parent-Sub Liquidation): Parent (SH)-level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CB9-B765-B947-98CE-5F0B030B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4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ea typeface="ＭＳ Ｐゴシック" charset="-128"/>
              </a:rPr>
              <a:t>Parent’s basis (and any BIL or BIG) in subsidiary stock </a:t>
            </a:r>
            <a:r>
              <a:rPr lang="en-US" altLang="en-US" sz="3600" i="1" dirty="0">
                <a:ea typeface="ＭＳ Ｐゴシック" charset="-128"/>
              </a:rPr>
              <a:t>disappears.</a:t>
            </a:r>
          </a:p>
          <a:p>
            <a:pPr lvl="1"/>
            <a:r>
              <a:rPr lang="en-US" altLang="en-US" sz="3200" i="1" dirty="0">
                <a:ea typeface="ＭＳ Ｐゴシック" charset="-128"/>
              </a:rPr>
              <a:t>Inside BIG/BIL is retained; </a:t>
            </a:r>
            <a:r>
              <a:rPr lang="en-US" altLang="en-US" sz="3200" b="1" i="1" dirty="0">
                <a:ea typeface="ＭＳ Ｐゴシック" charset="-128"/>
              </a:rPr>
              <a:t>Outside BIG/BIL disappears</a:t>
            </a:r>
          </a:p>
          <a:p>
            <a:pPr lvl="1"/>
            <a:r>
              <a:rPr lang="en-US" altLang="en-US" sz="3200" b="1" i="1" dirty="0">
                <a:ea typeface="ＭＳ Ｐゴシック" charset="-128"/>
              </a:rPr>
              <a:t>When is this beneficial?</a:t>
            </a:r>
          </a:p>
          <a:p>
            <a:pPr lvl="1"/>
            <a:endParaRPr lang="en-US" altLang="en-US" sz="3200" b="1" i="1" dirty="0">
              <a:ea typeface="ＭＳ Ｐゴシック" charset="-128"/>
            </a:endParaRPr>
          </a:p>
          <a:p>
            <a:r>
              <a:rPr lang="en-US" altLang="en-US" sz="3600" i="1" dirty="0">
                <a:ea typeface="ＭＳ Ｐゴシック" charset="-128"/>
              </a:rPr>
              <a:t>Minority SHs: </a:t>
            </a:r>
          </a:p>
          <a:p>
            <a:pPr lvl="1"/>
            <a:r>
              <a:rPr lang="en-US" altLang="en-US" sz="3400" dirty="0"/>
              <a:t>§</a:t>
            </a:r>
            <a:r>
              <a:rPr lang="en-US" altLang="en-US" sz="3400" dirty="0">
                <a:ea typeface="ＭＳ Ｐゴシック" charset="-128"/>
              </a:rPr>
              <a:t>332 doesn’</a:t>
            </a:r>
            <a:r>
              <a:rPr lang="en-US" altLang="ja-JP" sz="3400" dirty="0">
                <a:ea typeface="ＭＳ Ｐゴシック" charset="-128"/>
              </a:rPr>
              <a:t>t apply; </a:t>
            </a:r>
            <a:r>
              <a:rPr lang="en-US" altLang="en-US" sz="3600" dirty="0"/>
              <a:t>§§</a:t>
            </a:r>
            <a:r>
              <a:rPr lang="en-US" altLang="ja-JP" sz="3400" dirty="0">
                <a:ea typeface="ＭＳ Ｐゴシック" charset="-128"/>
              </a:rPr>
              <a:t>331 and 1001(c) apply.</a:t>
            </a:r>
          </a:p>
          <a:p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Asset sale followed by Liquidation to Parent Corporation (Parent-Sub. Liquid.): Parent-level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CB9-B765-B947-98CE-5F0B030B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6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(12/27):  Approval of sale of </a:t>
            </a:r>
            <a:r>
              <a:rPr lang="en-US" altLang="en-US" sz="2400" dirty="0" err="1">
                <a:ea typeface="ＭＳ Ｐゴシック" charset="-128"/>
              </a:rPr>
              <a:t>SET</a:t>
            </a:r>
            <a:r>
              <a:rPr lang="en-US" altLang="en-US" dirty="0" err="1">
                <a:ea typeface="ＭＳ Ｐゴシック" charset="-128"/>
              </a:rPr>
              <a:t>’</a:t>
            </a:r>
            <a:r>
              <a:rPr lang="en-US" altLang="ja-JP" sz="2400" dirty="0" err="1">
                <a:ea typeface="ＭＳ Ｐゴシック" charset="-128"/>
              </a:rPr>
              <a:t>s</a:t>
            </a:r>
            <a:r>
              <a:rPr lang="en-US" altLang="ja-JP" sz="2400" dirty="0">
                <a:ea typeface="ＭＳ Ｐゴシック" charset="-128"/>
              </a:rPr>
              <a:t> assets to Johnson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(4/17): BOD authorized tender offer by R-Y for shares of </a:t>
            </a:r>
            <a:r>
              <a:rPr lang="en-US" altLang="en-US" sz="2400" dirty="0" err="1">
                <a:ea typeface="ＭＳ Ｐゴシック" charset="-128"/>
              </a:rPr>
              <a:t>SHs</a:t>
            </a:r>
            <a:endParaRPr lang="en-US" altLang="en-US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(4/26): TO by R-Y;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if offer accepted…Directors will </a:t>
            </a:r>
            <a:r>
              <a:rPr lang="en-US" altLang="ja-JP" sz="2400" i="1" dirty="0">
                <a:ea typeface="ＭＳ Ｐゴシック" charset="-128"/>
              </a:rPr>
              <a:t>consider</a:t>
            </a:r>
            <a:r>
              <a:rPr lang="en-US" altLang="ja-JP" sz="2400" dirty="0">
                <a:ea typeface="ＭＳ Ｐゴシック" charset="-128"/>
              </a:rPr>
              <a:t> liquidation…</a:t>
            </a:r>
            <a:r>
              <a:rPr lang="ja-JP" altLang="en-US" sz="2400" dirty="0">
                <a:ea typeface="ＭＳ Ｐゴシック" charset="-128"/>
              </a:rPr>
              <a:t>”</a:t>
            </a:r>
            <a:endParaRPr lang="en-US" altLang="ja-JP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(5/9):  </a:t>
            </a:r>
            <a:r>
              <a:rPr lang="en-US" altLang="en-US" sz="2400" b="1" dirty="0">
                <a:ea typeface="ＭＳ Ｐゴシック" charset="-128"/>
              </a:rPr>
              <a:t>Redemption by R-Y of enough </a:t>
            </a:r>
            <a:r>
              <a:rPr lang="en-US" altLang="en-US" sz="2400" b="1" dirty="0" err="1">
                <a:ea typeface="ＭＳ Ｐゴシック" charset="-128"/>
              </a:rPr>
              <a:t>SHs</a:t>
            </a:r>
            <a:r>
              <a:rPr lang="en-US" altLang="en-US" sz="2400" b="1" dirty="0">
                <a:ea typeface="ＭＳ Ｐゴシック" charset="-128"/>
              </a:rPr>
              <a:t> of R-Y to push </a:t>
            </a:r>
            <a:r>
              <a:rPr lang="en-US" altLang="en-US" sz="2400" b="1" dirty="0" err="1">
                <a:ea typeface="ＭＳ Ｐゴシック" charset="-128"/>
              </a:rPr>
              <a:t>GLR</a:t>
            </a:r>
            <a:r>
              <a:rPr lang="en-US" altLang="en-US" sz="2400" b="1" dirty="0">
                <a:ea typeface="ＭＳ Ｐゴシック" charset="-128"/>
              </a:rPr>
              <a:t> ownership over 80%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(6/20) R-Y BOD votes to adopt plan of liquidation</a:t>
            </a:r>
          </a:p>
        </p:txBody>
      </p:sp>
      <p:sp>
        <p:nvSpPr>
          <p:cNvPr id="4506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i="1" dirty="0">
                <a:ea typeface="ＭＳ Ｐゴシック" charset="-128"/>
              </a:rPr>
              <a:t>George L. Riggs, Inc. v. CIR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6248400" y="685800"/>
            <a:ext cx="41529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</a:pPr>
            <a:r>
              <a:rPr lang="en-US" altLang="en-US">
                <a:latin typeface="Verdana" charset="0"/>
              </a:rPr>
              <a:t> </a:t>
            </a: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2834655" y="2855914"/>
            <a:ext cx="1066800" cy="59921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b="1" dirty="0" err="1"/>
              <a:t>GLR</a:t>
            </a:r>
            <a:r>
              <a:rPr lang="en-US" altLang="en-US" sz="2000" b="1" dirty="0"/>
              <a:t>, </a:t>
            </a:r>
          </a:p>
          <a:p>
            <a:pPr algn="ctr"/>
            <a:r>
              <a:rPr lang="en-US" altLang="en-US" sz="2000" b="1" dirty="0"/>
              <a:t>Inc.</a:t>
            </a:r>
            <a:endParaRPr lang="en-US" altLang="en-US" sz="2000" dirty="0"/>
          </a:p>
        </p:txBody>
      </p:sp>
      <p:sp>
        <p:nvSpPr>
          <p:cNvPr id="45061" name="Rectangle 13"/>
          <p:cNvSpPr>
            <a:spLocks noChangeArrowheads="1"/>
          </p:cNvSpPr>
          <p:nvPr/>
        </p:nvSpPr>
        <p:spPr bwMode="auto">
          <a:xfrm>
            <a:off x="3603005" y="4284616"/>
            <a:ext cx="1212850" cy="107550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 dirty="0"/>
              <a:t>Standard</a:t>
            </a:r>
          </a:p>
          <a:p>
            <a:pPr algn="ctr"/>
            <a:r>
              <a:rPr lang="en-US" altLang="en-US" sz="1600" b="1" dirty="0"/>
              <a:t>Electric </a:t>
            </a:r>
          </a:p>
          <a:p>
            <a:pPr algn="ctr"/>
            <a:r>
              <a:rPr lang="en-US" altLang="en-US" sz="1600" b="1" dirty="0"/>
              <a:t>Time</a:t>
            </a:r>
          </a:p>
          <a:p>
            <a:pPr algn="ctr"/>
            <a:r>
              <a:rPr lang="en-US" altLang="en-US" sz="1600" b="1" dirty="0"/>
              <a:t>(R-Y)</a:t>
            </a:r>
            <a:endParaRPr lang="en-US" altLang="en-US" sz="2000" dirty="0"/>
          </a:p>
        </p:txBody>
      </p:sp>
      <p:sp>
        <p:nvSpPr>
          <p:cNvPr id="45062" name="Rectangle 14"/>
          <p:cNvSpPr>
            <a:spLocks noChangeArrowheads="1"/>
          </p:cNvSpPr>
          <p:nvPr/>
        </p:nvSpPr>
        <p:spPr bwMode="auto">
          <a:xfrm>
            <a:off x="3606800" y="21082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45063" name="Rectangle 16"/>
          <p:cNvSpPr>
            <a:spLocks noChangeArrowheads="1"/>
          </p:cNvSpPr>
          <p:nvPr/>
        </p:nvSpPr>
        <p:spPr bwMode="auto">
          <a:xfrm>
            <a:off x="1828800" y="914400"/>
            <a:ext cx="495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</a:pPr>
            <a:r>
              <a:rPr lang="en-US" altLang="en-US">
                <a:latin typeface="Verdana" charset="0"/>
              </a:rPr>
              <a:t> </a:t>
            </a:r>
          </a:p>
        </p:txBody>
      </p:sp>
      <p:cxnSp>
        <p:nvCxnSpPr>
          <p:cNvPr id="45067" name="AutoShape 22"/>
          <p:cNvCxnSpPr>
            <a:cxnSpLocks noChangeShapeType="1"/>
          </p:cNvCxnSpPr>
          <p:nvPr/>
        </p:nvCxnSpPr>
        <p:spPr bwMode="auto">
          <a:xfrm>
            <a:off x="6096000" y="33147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23"/>
          <p:cNvCxnSpPr>
            <a:cxnSpLocks noChangeShapeType="1"/>
          </p:cNvCxnSpPr>
          <p:nvPr/>
        </p:nvCxnSpPr>
        <p:spPr bwMode="auto">
          <a:xfrm>
            <a:off x="6096000" y="33147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9" name="Rectangle 26"/>
          <p:cNvSpPr>
            <a:spLocks noChangeArrowheads="1"/>
          </p:cNvSpPr>
          <p:nvPr/>
        </p:nvSpPr>
        <p:spPr bwMode="auto">
          <a:xfrm>
            <a:off x="4348767" y="2855913"/>
            <a:ext cx="914400" cy="656655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b="1" dirty="0" err="1"/>
              <a:t>SHs</a:t>
            </a:r>
            <a:r>
              <a:rPr lang="en-US" altLang="en-US" b="1" dirty="0"/>
              <a:t> </a:t>
            </a:r>
            <a:endParaRPr lang="en-US" altLang="en-US" sz="2800" dirty="0"/>
          </a:p>
        </p:txBody>
      </p:sp>
      <p:sp>
        <p:nvSpPr>
          <p:cNvPr id="45070" name="Rectangle 27"/>
          <p:cNvSpPr>
            <a:spLocks noChangeArrowheads="1"/>
          </p:cNvSpPr>
          <p:nvPr/>
        </p:nvSpPr>
        <p:spPr bwMode="auto">
          <a:xfrm>
            <a:off x="7607300" y="122872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45071" name="Rectangle 28"/>
          <p:cNvSpPr>
            <a:spLocks noChangeArrowheads="1"/>
          </p:cNvSpPr>
          <p:nvPr/>
        </p:nvSpPr>
        <p:spPr bwMode="auto">
          <a:xfrm>
            <a:off x="2582687" y="3639043"/>
            <a:ext cx="96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72.13%</a:t>
            </a:r>
            <a:endParaRPr lang="en-US" altLang="en-US" sz="1800"/>
          </a:p>
        </p:txBody>
      </p:sp>
      <p:sp>
        <p:nvSpPr>
          <p:cNvPr id="45073" name="Line 31"/>
          <p:cNvSpPr>
            <a:spLocks noChangeShapeType="1"/>
          </p:cNvSpPr>
          <p:nvPr/>
        </p:nvSpPr>
        <p:spPr bwMode="auto">
          <a:xfrm>
            <a:off x="4206255" y="53601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4" name="AutoShape 32"/>
          <p:cNvCxnSpPr>
            <a:cxnSpLocks noChangeShapeType="1"/>
            <a:stCxn id="45069" idx="2"/>
            <a:endCxn id="45061" idx="0"/>
          </p:cNvCxnSpPr>
          <p:nvPr/>
        </p:nvCxnSpPr>
        <p:spPr bwMode="auto">
          <a:xfrm flipH="1">
            <a:off x="4209430" y="3512568"/>
            <a:ext cx="596537" cy="7720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Rectangle 35"/>
          <p:cNvSpPr>
            <a:spLocks noChangeArrowheads="1"/>
          </p:cNvSpPr>
          <p:nvPr/>
        </p:nvSpPr>
        <p:spPr bwMode="auto">
          <a:xfrm>
            <a:off x="12306300" y="52054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800"/>
          </a:p>
        </p:txBody>
      </p:sp>
      <p:cxnSp>
        <p:nvCxnSpPr>
          <p:cNvPr id="45076" name="AutoShape 37"/>
          <p:cNvCxnSpPr>
            <a:cxnSpLocks noChangeShapeType="1"/>
            <a:stCxn id="45060" idx="2"/>
            <a:endCxn id="45061" idx="0"/>
          </p:cNvCxnSpPr>
          <p:nvPr/>
        </p:nvCxnSpPr>
        <p:spPr bwMode="auto">
          <a:xfrm>
            <a:off x="3368055" y="3455124"/>
            <a:ext cx="841375" cy="8294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7" name="Oval 38"/>
          <p:cNvSpPr>
            <a:spLocks noChangeArrowheads="1"/>
          </p:cNvSpPr>
          <p:nvPr/>
        </p:nvSpPr>
        <p:spPr bwMode="auto">
          <a:xfrm>
            <a:off x="3444255" y="5893524"/>
            <a:ext cx="1447800" cy="3810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Assets</a:t>
            </a:r>
          </a:p>
        </p:txBody>
      </p:sp>
      <p:sp>
        <p:nvSpPr>
          <p:cNvPr id="45078" name="Line 39"/>
          <p:cNvSpPr>
            <a:spLocks noChangeShapeType="1"/>
          </p:cNvSpPr>
          <p:nvPr/>
        </p:nvSpPr>
        <p:spPr bwMode="auto">
          <a:xfrm>
            <a:off x="4282455" y="558872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Rectangle 40"/>
          <p:cNvSpPr>
            <a:spLocks noChangeArrowheads="1"/>
          </p:cNvSpPr>
          <p:nvPr/>
        </p:nvSpPr>
        <p:spPr bwMode="auto">
          <a:xfrm>
            <a:off x="5196855" y="5131524"/>
            <a:ext cx="1136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Sale to </a:t>
            </a:r>
          </a:p>
          <a:p>
            <a:pPr algn="ctr"/>
            <a:r>
              <a:rPr lang="en-US" altLang="en-US" sz="1800" b="1"/>
              <a:t>Johnson</a:t>
            </a:r>
          </a:p>
          <a:p>
            <a:pPr algn="ctr"/>
            <a:r>
              <a:rPr lang="en-US" altLang="en-US" sz="1800" b="1"/>
              <a:t>Service</a:t>
            </a:r>
            <a:endParaRPr lang="en-US" alt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8CACE-3E56-A845-9CC6-BBEBAA1B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9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charset="-128"/>
              </a:rPr>
              <a:t>No G/L recognized on property distributed to 80% Corporate </a:t>
            </a:r>
            <a:r>
              <a:rPr lang="en-US" altLang="en-US" sz="3200" dirty="0" err="1">
                <a:ea typeface="ＭＳ Ｐゴシック" charset="-128"/>
              </a:rPr>
              <a:t>distributee</a:t>
            </a:r>
            <a:r>
              <a:rPr lang="en-US" altLang="en-US" sz="3200" dirty="0">
                <a:ea typeface="ＭＳ Ｐゴシック" charset="-128"/>
              </a:rPr>
              <a:t>. </a:t>
            </a:r>
            <a:r>
              <a:rPr lang="en-US" altLang="en-US" sz="3200" dirty="0"/>
              <a:t>§</a:t>
            </a:r>
            <a:r>
              <a:rPr lang="en-US" altLang="en-US" sz="3200" dirty="0">
                <a:ea typeface="ＭＳ Ｐゴシック" charset="-128"/>
              </a:rPr>
              <a:t>337(a).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Doesn’</a:t>
            </a:r>
            <a:r>
              <a:rPr lang="en-US" altLang="ja-JP" sz="2800" dirty="0">
                <a:ea typeface="ＭＳ Ｐゴシック" charset="-128"/>
              </a:rPr>
              <a:t>t apply if P tax-exempt, </a:t>
            </a:r>
            <a:r>
              <a:rPr lang="en-US" altLang="ja-JP" sz="2800" i="1" dirty="0">
                <a:ea typeface="ＭＳ Ｐゴシック" charset="-128"/>
              </a:rPr>
              <a:t>e.g.</a:t>
            </a:r>
            <a:r>
              <a:rPr lang="en-US" altLang="ja-JP" sz="2800" dirty="0">
                <a:ea typeface="ＭＳ Ｐゴシック" charset="-128"/>
              </a:rPr>
              <a:t>, foreign parent.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337(b)(2).</a:t>
            </a:r>
          </a:p>
          <a:p>
            <a:pPr lvl="1"/>
            <a:r>
              <a:rPr lang="en-US" altLang="ja-JP" sz="2800" dirty="0">
                <a:ea typeface="ＭＳ Ｐゴシック" charset="-128"/>
              </a:rPr>
              <a:t>Why?</a:t>
            </a:r>
          </a:p>
          <a:p>
            <a:r>
              <a:rPr lang="en-US" altLang="en-US" sz="3200" dirty="0">
                <a:ea typeface="ＭＳ Ｐゴシック" charset="-128"/>
              </a:rPr>
              <a:t>Sub Debt to Parent:  no G/L on distribution of property to P in satisfaction of indebtedness. </a:t>
            </a:r>
            <a:r>
              <a:rPr lang="en-US" altLang="en-US" sz="3200" dirty="0"/>
              <a:t>§</a:t>
            </a:r>
            <a:r>
              <a:rPr lang="en-US" altLang="en-US" sz="3200" dirty="0">
                <a:ea typeface="ＭＳ Ｐゴシック" charset="-128"/>
              </a:rPr>
              <a:t>337(b)(1).</a:t>
            </a:r>
          </a:p>
          <a:p>
            <a:pPr eaLnBrk="1" hangingPunct="1"/>
            <a:r>
              <a:rPr lang="en-US" altLang="en-US" sz="3200" dirty="0">
                <a:ea typeface="ＭＳ Ｐゴシック" charset="-128"/>
              </a:rPr>
              <a:t>Distributions to Minority </a:t>
            </a:r>
            <a:r>
              <a:rPr lang="en-US" altLang="en-US" sz="3200" dirty="0" err="1">
                <a:ea typeface="ＭＳ Ｐゴシック" charset="-128"/>
              </a:rPr>
              <a:t>SHs</a:t>
            </a:r>
            <a:r>
              <a:rPr lang="en-US" altLang="en-US" sz="3200" dirty="0">
                <a:ea typeface="ＭＳ Ｐゴシック" charset="-128"/>
              </a:rPr>
              <a:t>: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Gains recognized. </a:t>
            </a:r>
            <a:r>
              <a:rPr lang="en-US" altLang="en-US" sz="2800" dirty="0"/>
              <a:t>§3</a:t>
            </a:r>
            <a:r>
              <a:rPr lang="en-US" altLang="en-US" sz="2800" dirty="0">
                <a:ea typeface="ＭＳ Ｐゴシック" charset="-128"/>
              </a:rPr>
              <a:t>36.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Losses </a:t>
            </a:r>
            <a:r>
              <a:rPr lang="en-US" altLang="en-US" sz="2800" b="1" dirty="0">
                <a:ea typeface="ＭＳ Ｐゴシック" charset="-128"/>
              </a:rPr>
              <a:t>not</a:t>
            </a:r>
            <a:r>
              <a:rPr lang="en-US" altLang="en-US" sz="2800" dirty="0">
                <a:ea typeface="ＭＳ Ｐゴシック" charset="-128"/>
              </a:rPr>
              <a:t> recognized. 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336(d)(3). </a:t>
            </a: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95288" algn="l"/>
                <a:tab pos="1770063" algn="l"/>
              </a:tabLst>
            </a:pPr>
            <a:r>
              <a:rPr lang="en-US" altLang="en-US" sz="2000" dirty="0">
                <a:ea typeface="ＭＳ Ｐゴシック" charset="-128"/>
              </a:rPr>
              <a:t>Asset sale and Liquidation to Parent (Parent-Sub. Liquidation): Subsidiary-level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60330-ACE3-2D49-9185-2D03CC13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29496"/>
              </p:ext>
            </p:extLst>
          </p:nvPr>
        </p:nvGraphicFramePr>
        <p:xfrm>
          <a:off x="512064" y="964475"/>
          <a:ext cx="1127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763" y="0"/>
            <a:ext cx="11277600" cy="365127"/>
          </a:xfrm>
        </p:spPr>
        <p:txBody>
          <a:bodyPr/>
          <a:lstStyle/>
          <a:p>
            <a:r>
              <a:rPr lang="en-US" dirty="0"/>
              <a:t>History of Taxation of Corporate Distributions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224"/>
              </p:ext>
            </p:extLst>
          </p:nvPr>
        </p:nvGraphicFramePr>
        <p:xfrm>
          <a:off x="486339" y="535339"/>
          <a:ext cx="11329050" cy="578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Pre--’54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‘54-’86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 ‘86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82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Corp</a:t>
                      </a:r>
                      <a:r>
                        <a:rPr lang="en-US" sz="1600" dirty="0"/>
                        <a:t> didn’t</a:t>
                      </a:r>
                      <a:r>
                        <a:rPr lang="en-US" sz="1600" baseline="0" dirty="0"/>
                        <a:t> recognized BIG/</a:t>
                      </a:r>
                      <a:r>
                        <a:rPr lang="en-US" sz="1600" baseline="0" dirty="0" err="1"/>
                        <a:t>BIL</a:t>
                      </a:r>
                      <a:r>
                        <a:rPr lang="en-US" sz="1600" baseline="0" dirty="0"/>
                        <a:t> in ordinary distribution.  </a:t>
                      </a:r>
                      <a:r>
                        <a:rPr lang="en-US" sz="1600" b="1" i="1" baseline="0" dirty="0"/>
                        <a:t>General Utilities </a:t>
                      </a:r>
                      <a:r>
                        <a:rPr lang="en-US" sz="1600" b="1" i="0" baseline="0" dirty="0"/>
                        <a:t>(‘35)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baseline="0" dirty="0"/>
                        <a:t>General Utilities </a:t>
                      </a:r>
                      <a:r>
                        <a:rPr lang="en-US" sz="1600" b="1" i="0" baseline="0" dirty="0"/>
                        <a:t>(‘35)</a:t>
                      </a:r>
                      <a:endParaRPr lang="en-US" sz="1600" b="1" dirty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baseline="0" dirty="0"/>
                        <a:t>General Utilities </a:t>
                      </a:r>
                      <a:r>
                        <a:rPr lang="en-US" sz="1600" b="0" i="0" baseline="0" dirty="0"/>
                        <a:t>repealed. </a:t>
                      </a:r>
                      <a:r>
                        <a:rPr lang="en-US" altLang="en-US" sz="1600" dirty="0"/>
                        <a:t>§311(b) (gain but not loss recognized on distribution of BIG property).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Assets</a:t>
                      </a:r>
                      <a:r>
                        <a:rPr lang="en-US" sz="1600" b="0" baseline="0" dirty="0"/>
                        <a:t> have </a:t>
                      </a:r>
                      <a:r>
                        <a:rPr lang="en-US" sz="1600" b="0" baseline="0" dirty="0" err="1"/>
                        <a:t>FMV</a:t>
                      </a:r>
                      <a:r>
                        <a:rPr lang="en-US" sz="1600" b="0" baseline="0" dirty="0"/>
                        <a:t> in hands of </a:t>
                      </a:r>
                      <a:r>
                        <a:rPr lang="en-US" sz="1600" b="0" baseline="0" dirty="0" err="1"/>
                        <a:t>SHs</a:t>
                      </a:r>
                      <a:r>
                        <a:rPr lang="en-US" sz="1600" b="0" baseline="0" dirty="0"/>
                        <a:t>. 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42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Gain from sale</a:t>
                      </a:r>
                      <a:r>
                        <a:rPr lang="en-US" sz="1600" baseline="0" dirty="0"/>
                        <a:t> of assets distributed in l</a:t>
                      </a:r>
                      <a:r>
                        <a:rPr lang="en-US" sz="1600" dirty="0"/>
                        <a:t>iquidation attributed to corporation.  </a:t>
                      </a:r>
                      <a:r>
                        <a:rPr lang="en-US" sz="1600" b="1" i="1" dirty="0"/>
                        <a:t>Court Holding</a:t>
                      </a:r>
                      <a:r>
                        <a:rPr lang="en-US" sz="1600" b="1" i="1" baseline="0" dirty="0"/>
                        <a:t> </a:t>
                      </a:r>
                      <a:r>
                        <a:rPr lang="en-US" sz="1600" b="1" i="0" baseline="0" dirty="0"/>
                        <a:t>(‘45)</a:t>
                      </a:r>
                      <a:r>
                        <a:rPr lang="en-US" sz="1600" b="0" i="0" baseline="0" dirty="0"/>
                        <a:t>.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/>
                        <a:t>No</a:t>
                      </a:r>
                      <a:r>
                        <a:rPr lang="en-US" sz="1600" i="0" baseline="0" dirty="0"/>
                        <a:t> gain/loss for asset sales by corporation w/in 1 year of liquidation.</a:t>
                      </a:r>
                      <a:r>
                        <a:rPr lang="en-US" sz="1600" i="1" dirty="0"/>
                        <a:t> </a:t>
                      </a:r>
                      <a:r>
                        <a:rPr lang="en-US" sz="1600" b="1" i="1" dirty="0"/>
                        <a:t>Old section 337</a:t>
                      </a:r>
                      <a:r>
                        <a:rPr lang="en-US" sz="1600" i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G/L recognized to </a:t>
                      </a:r>
                      <a:r>
                        <a:rPr lang="en-US" sz="1600" dirty="0" err="1"/>
                        <a:t>SH</a:t>
                      </a:r>
                      <a:r>
                        <a:rPr lang="en-US" sz="1600" dirty="0"/>
                        <a:t> in non-P-S liquidations.  </a:t>
                      </a:r>
                      <a:r>
                        <a:rPr lang="en-US" sz="1600" b="1" dirty="0"/>
                        <a:t>Sections 331</a:t>
                      </a:r>
                      <a:r>
                        <a:rPr lang="en-US" sz="1600" b="1" baseline="0" dirty="0"/>
                        <a:t>.  </a:t>
                      </a:r>
                    </a:p>
                    <a:p>
                      <a:pPr algn="l"/>
                      <a:r>
                        <a:rPr lang="en-US" sz="1600" b="0" baseline="0" dirty="0"/>
                        <a:t>Assets have </a:t>
                      </a:r>
                      <a:r>
                        <a:rPr lang="en-US" sz="1600" b="0" baseline="0" dirty="0" err="1"/>
                        <a:t>FMV</a:t>
                      </a:r>
                      <a:r>
                        <a:rPr lang="en-US" sz="1600" b="0" baseline="0" dirty="0"/>
                        <a:t> in hands of </a:t>
                      </a:r>
                      <a:r>
                        <a:rPr lang="en-US" sz="1600" b="0" baseline="0" dirty="0" err="1"/>
                        <a:t>SHs</a:t>
                      </a:r>
                      <a:r>
                        <a:rPr lang="en-US" sz="1600" b="0" baseline="0" dirty="0"/>
                        <a:t>.  </a:t>
                      </a:r>
                      <a:r>
                        <a:rPr lang="en-US" sz="1600" b="1" baseline="0" dirty="0"/>
                        <a:t>Section 334(a).</a:t>
                      </a:r>
                    </a:p>
                    <a:p>
                      <a:pPr algn="l"/>
                      <a:r>
                        <a:rPr lang="en-US" sz="1600" b="0" baseline="0" dirty="0"/>
                        <a:t>G/L recognized by liquidating corp. </a:t>
                      </a:r>
                      <a:r>
                        <a:rPr lang="en-US" sz="1600" b="1" baseline="0" dirty="0"/>
                        <a:t>Section 336.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44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Gain from sale</a:t>
                      </a:r>
                      <a:r>
                        <a:rPr lang="en-US" sz="1600" baseline="0" dirty="0"/>
                        <a:t> of assets distributed in l</a:t>
                      </a:r>
                      <a:r>
                        <a:rPr lang="en-US" sz="1600" dirty="0"/>
                        <a:t>iquidation </a:t>
                      </a:r>
                      <a:r>
                        <a:rPr lang="en-US" sz="1600" b="1" i="1" dirty="0"/>
                        <a:t>not </a:t>
                      </a:r>
                      <a:r>
                        <a:rPr lang="en-US" sz="1600" dirty="0"/>
                        <a:t>attributed to corporation; tax-free under </a:t>
                      </a:r>
                      <a:r>
                        <a:rPr lang="en-US" sz="1600" i="1" dirty="0"/>
                        <a:t>General Utilities</a:t>
                      </a:r>
                      <a:r>
                        <a:rPr lang="en-US" sz="1600" dirty="0"/>
                        <a:t>.  </a:t>
                      </a:r>
                      <a:r>
                        <a:rPr lang="en-US" sz="1600" b="1" i="1" dirty="0"/>
                        <a:t>Cumberland</a:t>
                      </a:r>
                      <a:r>
                        <a:rPr lang="en-US" sz="1600" b="1" i="1" baseline="0" dirty="0"/>
                        <a:t> Public </a:t>
                      </a:r>
                      <a:r>
                        <a:rPr lang="en-US" sz="1600" b="1" i="0" baseline="0" dirty="0"/>
                        <a:t>(‘50)</a:t>
                      </a:r>
                      <a:r>
                        <a:rPr lang="en-US" sz="1600" b="0" i="0" baseline="0" dirty="0"/>
                        <a:t>.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No</a:t>
                      </a:r>
                      <a:r>
                        <a:rPr lang="en-US" sz="1600" i="0" baseline="0" dirty="0"/>
                        <a:t> gain/loss for </a:t>
                      </a:r>
                      <a:r>
                        <a:rPr lang="en-US" sz="1600" b="1" i="0" baseline="0" dirty="0"/>
                        <a:t>corporate liquidations (both P-S and non P-S)</a:t>
                      </a:r>
                      <a:r>
                        <a:rPr lang="en-US" sz="1600" i="0" baseline="0" dirty="0"/>
                        <a:t>. </a:t>
                      </a:r>
                      <a:r>
                        <a:rPr lang="en-US" sz="1600" b="1" i="1" dirty="0"/>
                        <a:t>Old section 336</a:t>
                      </a:r>
                      <a:r>
                        <a:rPr lang="en-US" sz="1600" i="1" dirty="0"/>
                        <a:t> 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No</a:t>
                      </a:r>
                      <a:r>
                        <a:rPr lang="en-US" sz="1600" i="0" baseline="0" dirty="0"/>
                        <a:t> gain/loss for </a:t>
                      </a:r>
                      <a:r>
                        <a:rPr lang="en-US" sz="1600" b="1" i="0" baseline="0" dirty="0"/>
                        <a:t>P-S liquidations</a:t>
                      </a:r>
                      <a:r>
                        <a:rPr lang="en-US" sz="1600" b="0" i="0" baseline="0" dirty="0"/>
                        <a:t> at either the corporate or SH level.</a:t>
                      </a:r>
                      <a:r>
                        <a:rPr lang="en-US" sz="1600" i="0" baseline="0" dirty="0"/>
                        <a:t> </a:t>
                      </a:r>
                      <a:r>
                        <a:rPr lang="en-US" sz="1600" b="1" i="1" dirty="0"/>
                        <a:t>Sections 332 and 337.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/>
                        <a:t>Carryover</a:t>
                      </a:r>
                      <a:r>
                        <a:rPr lang="en-US" sz="1600" b="1" i="0" baseline="0" dirty="0"/>
                        <a:t> basis in assets.  Section 334(b).</a:t>
                      </a:r>
                      <a:r>
                        <a:rPr lang="en-US" sz="1600" i="1" dirty="0"/>
                        <a:t> 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Sale of of 80% of T</a:t>
                      </a:r>
                      <a:r>
                        <a:rPr lang="en-US" sz="1600" baseline="0" dirty="0"/>
                        <a:t> shares to P followed by liquidation of T by P treated as asset purchase.  </a:t>
                      </a:r>
                      <a:r>
                        <a:rPr lang="en-US" sz="1600" b="1" i="1" baseline="0" dirty="0"/>
                        <a:t>Old section 334(b)(2).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Post ‘82</a:t>
                      </a:r>
                      <a:r>
                        <a:rPr lang="en-US" sz="1600" dirty="0"/>
                        <a:t>:</a:t>
                      </a:r>
                      <a:r>
                        <a:rPr lang="en-US" sz="1600" baseline="0" dirty="0"/>
                        <a:t> Qualified stock purchases treated as asset acquisition.  </a:t>
                      </a:r>
                      <a:r>
                        <a:rPr lang="en-US" sz="1600" b="1" baseline="0" dirty="0"/>
                        <a:t>Section 338.  </a:t>
                      </a:r>
                      <a:r>
                        <a:rPr lang="en-US" sz="1600" baseline="0" dirty="0"/>
                        <a:t>Both selling </a:t>
                      </a:r>
                      <a:r>
                        <a:rPr lang="en-US" sz="1600" baseline="0" dirty="0" err="1"/>
                        <a:t>SH</a:t>
                      </a:r>
                      <a:r>
                        <a:rPr lang="en-US" sz="1600" baseline="0" dirty="0"/>
                        <a:t> and T generally recognize G/L.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D3C674-EDB2-3F42-81BF-B419F816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73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4694970" y="225063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4745815" y="144343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4517331" y="310262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6188257" y="225063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5496085" y="199596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3844784" y="237389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5172224" y="276441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5800447" y="142144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5126001" y="191202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6289136" y="146069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6722769" y="188202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5811708" y="16160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4128096" y="231956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5613081" y="187198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5515814" y="466036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5616693" y="387042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6050326" y="429175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5467753" y="551237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6049447" y="517416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SH Asset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4336752" y="355834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747C07-30FF-CC4B-9073-C16598A1EE6B}"/>
              </a:ext>
            </a:extLst>
          </p:cNvPr>
          <p:cNvSpPr/>
          <p:nvPr/>
        </p:nvSpPr>
        <p:spPr>
          <a:xfrm>
            <a:off x="8874309" y="2022711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163580-71A5-4546-8BA4-97080E8F2989}"/>
              </a:ext>
            </a:extLst>
          </p:cNvPr>
          <p:cNvSpPr/>
          <p:nvPr/>
        </p:nvSpPr>
        <p:spPr>
          <a:xfrm>
            <a:off x="8925154" y="12155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DCC335-4CD6-F14B-A839-E9F0927532C6}"/>
              </a:ext>
            </a:extLst>
          </p:cNvPr>
          <p:cNvSpPr/>
          <p:nvPr/>
        </p:nvSpPr>
        <p:spPr>
          <a:xfrm>
            <a:off x="8843874" y="2875211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0252B1-9B25-1146-9183-D63EAE53B65F}"/>
              </a:ext>
            </a:extLst>
          </p:cNvPr>
          <p:cNvSpPr/>
          <p:nvPr/>
        </p:nvSpPr>
        <p:spPr>
          <a:xfrm>
            <a:off x="10367596" y="202271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A3956B-91B1-6F47-AEE1-F1B2EBFE6F47}"/>
              </a:ext>
            </a:extLst>
          </p:cNvPr>
          <p:cNvCxnSpPr/>
          <p:nvPr/>
        </p:nvCxnSpPr>
        <p:spPr>
          <a:xfrm>
            <a:off x="9622791" y="1646037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8147F8-A7F0-794C-9968-B693C1034B58}"/>
              </a:ext>
            </a:extLst>
          </p:cNvPr>
          <p:cNvCxnSpPr/>
          <p:nvPr/>
        </p:nvCxnSpPr>
        <p:spPr>
          <a:xfrm flipH="1" flipV="1">
            <a:off x="9889808" y="1443432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7E5D2A0-817E-1F46-861D-F449E69A1F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32859" y="5185351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2860864-245F-8E42-B62B-DAA47563C9B6}"/>
              </a:ext>
            </a:extLst>
          </p:cNvPr>
          <p:cNvSpPr/>
          <p:nvPr/>
        </p:nvSpPr>
        <p:spPr>
          <a:xfrm>
            <a:off x="9920176" y="1704236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6ABE95-6B18-BC4D-89C3-110779D506DA}"/>
              </a:ext>
            </a:extLst>
          </p:cNvPr>
          <p:cNvSpPr/>
          <p:nvPr/>
        </p:nvSpPr>
        <p:spPr>
          <a:xfrm>
            <a:off x="8002073" y="4511783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2C6E46B-4C7A-C244-9511-054CF7BA7024}"/>
              </a:ext>
            </a:extLst>
          </p:cNvPr>
          <p:cNvSpPr/>
          <p:nvPr/>
        </p:nvSpPr>
        <p:spPr>
          <a:xfrm>
            <a:off x="10468475" y="123276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C7AC59A-DB52-7D4A-956C-FCCCCCCFD0C1}"/>
              </a:ext>
            </a:extLst>
          </p:cNvPr>
          <p:cNvCxnSpPr/>
          <p:nvPr/>
        </p:nvCxnSpPr>
        <p:spPr>
          <a:xfrm>
            <a:off x="10902108" y="165410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BE2817-61FE-6544-AA32-97CA33CFCD74}"/>
              </a:ext>
            </a:extLst>
          </p:cNvPr>
          <p:cNvSpPr txBox="1"/>
          <p:nvPr/>
        </p:nvSpPr>
        <p:spPr>
          <a:xfrm>
            <a:off x="10194610" y="14490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F66F9D-CAC9-B64A-90C3-AA7B9CD81C4C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9353102" y="2536491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DE59813-C107-D148-978E-8556F6327CC9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9353102" y="1636842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C2C907-01F2-1E42-91A5-4A44907FC1B2}"/>
              </a:ext>
            </a:extLst>
          </p:cNvPr>
          <p:cNvSpPr/>
          <p:nvPr/>
        </p:nvSpPr>
        <p:spPr>
          <a:xfrm>
            <a:off x="8505768" y="4234506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BE530C6-2416-DF46-B8E7-36150DEEFABC}"/>
              </a:ext>
            </a:extLst>
          </p:cNvPr>
          <p:cNvSpPr/>
          <p:nvPr/>
        </p:nvSpPr>
        <p:spPr>
          <a:xfrm>
            <a:off x="8616899" y="34863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0508BC-D234-0B4D-AB95-281E88FB98AA}"/>
              </a:ext>
            </a:extLst>
          </p:cNvPr>
          <p:cNvCxnSpPr>
            <a:stCxn id="108" idx="4"/>
            <a:endCxn id="107" idx="0"/>
          </p:cNvCxnSpPr>
          <p:nvPr/>
        </p:nvCxnSpPr>
        <p:spPr>
          <a:xfrm flipH="1">
            <a:off x="9040281" y="3907684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2F4771F-8DC9-0B44-B6E0-AF7B04A22348}"/>
              </a:ext>
            </a:extLst>
          </p:cNvPr>
          <p:cNvSpPr/>
          <p:nvPr/>
        </p:nvSpPr>
        <p:spPr>
          <a:xfrm>
            <a:off x="8497495" y="5018158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3CA79C0-433E-604E-ADB2-165BECBDE8C5}"/>
              </a:ext>
            </a:extLst>
          </p:cNvPr>
          <p:cNvSpPr/>
          <p:nvPr/>
        </p:nvSpPr>
        <p:spPr>
          <a:xfrm>
            <a:off x="8542014" y="5733445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463A05-E966-404E-84F0-F2496CF2EB92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9042766" y="5531938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5C74E7-3784-6C43-A93D-629F0476E512}"/>
              </a:ext>
            </a:extLst>
          </p:cNvPr>
          <p:cNvCxnSpPr>
            <a:stCxn id="107" idx="2"/>
            <a:endCxn id="110" idx="0"/>
          </p:cNvCxnSpPr>
          <p:nvPr/>
        </p:nvCxnSpPr>
        <p:spPr>
          <a:xfrm>
            <a:off x="9040281" y="4803299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BD9B465-BEC7-FE44-86C7-6DE82FDEEC97}"/>
              </a:ext>
            </a:extLst>
          </p:cNvPr>
          <p:cNvSpPr/>
          <p:nvPr/>
        </p:nvSpPr>
        <p:spPr>
          <a:xfrm>
            <a:off x="10320872" y="4234507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5FA6EB-7263-2A41-B333-454D7DBF0C71}"/>
              </a:ext>
            </a:extLst>
          </p:cNvPr>
          <p:cNvSpPr/>
          <p:nvPr/>
        </p:nvSpPr>
        <p:spPr>
          <a:xfrm>
            <a:off x="10420728" y="3491338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EA34E14-2DB8-E54E-BBDD-BDEDC0CB3B08}"/>
              </a:ext>
            </a:extLst>
          </p:cNvPr>
          <p:cNvCxnSpPr>
            <a:endCxn id="114" idx="0"/>
          </p:cNvCxnSpPr>
          <p:nvPr/>
        </p:nvCxnSpPr>
        <p:spPr>
          <a:xfrm>
            <a:off x="10855384" y="3927231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171B75B7-D32D-9D43-BC49-D70248F87EA1}"/>
              </a:ext>
            </a:extLst>
          </p:cNvPr>
          <p:cNvSpPr/>
          <p:nvPr/>
        </p:nvSpPr>
        <p:spPr>
          <a:xfrm>
            <a:off x="10421015" y="5147843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9B736D-6A1A-DA42-91B9-7A41307827F3}"/>
              </a:ext>
            </a:extLst>
          </p:cNvPr>
          <p:cNvCxnSpPr/>
          <p:nvPr/>
        </p:nvCxnSpPr>
        <p:spPr>
          <a:xfrm flipH="1">
            <a:off x="10854505" y="480963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C0E3A8-6317-AE44-8B90-B4D5F86BC4A2}"/>
              </a:ext>
            </a:extLst>
          </p:cNvPr>
          <p:cNvCxnSpPr/>
          <p:nvPr/>
        </p:nvCxnSpPr>
        <p:spPr>
          <a:xfrm>
            <a:off x="8481464" y="333182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757" grpId="0" animBg="1"/>
      <p:bldP spid="758" grpId="0" animBg="1"/>
      <p:bldP spid="760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0" grpId="0" animBg="1"/>
      <p:bldP spid="81" grpId="0" animBg="1"/>
      <p:bldP spid="82" grpId="0" animBg="1"/>
      <p:bldP spid="91" grpId="0" animBg="1"/>
      <p:bldP spid="100" grpId="0" animBg="1"/>
      <p:bldP spid="101" grpId="0" animBg="1"/>
      <p:bldP spid="102" grpId="0" animBg="1"/>
      <p:bldP spid="104" grpId="0"/>
      <p:bldP spid="107" grpId="0" animBg="1"/>
      <p:bldP spid="108" grpId="0" animBg="1"/>
      <p:bldP spid="110" grpId="0" animBg="1"/>
      <p:bldP spid="111" grpId="0" animBg="1"/>
      <p:bldP spid="114" grpId="0" animBg="1"/>
      <p:bldP spid="115" grpId="0" animBg="1"/>
      <p:bldP spid="1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4844809" y="226481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5" name="Oval 84"/>
          <p:cNvSpPr/>
          <p:nvPr/>
        </p:nvSpPr>
        <p:spPr>
          <a:xfrm>
            <a:off x="4895654" y="14576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814374" y="3117319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38096" y="226481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593291" y="1888145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860308" y="1685540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</p:cNvCxnSpPr>
          <p:nvPr/>
        </p:nvCxnSpPr>
        <p:spPr>
          <a:xfrm rot="16200000" flipV="1">
            <a:off x="3803359" y="5427459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890676" y="194634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972573" y="4753891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438975" y="147487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872608" y="189620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65110" y="16911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747" name="Straight Connector 746"/>
          <p:cNvCxnSpPr>
            <a:cxnSpLocks/>
            <a:stCxn id="84" idx="2"/>
            <a:endCxn id="86" idx="0"/>
          </p:cNvCxnSpPr>
          <p:nvPr/>
        </p:nvCxnSpPr>
        <p:spPr>
          <a:xfrm>
            <a:off x="5323602" y="2778599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>
            <a:stCxn id="85" idx="4"/>
            <a:endCxn id="84" idx="0"/>
          </p:cNvCxnSpPr>
          <p:nvPr/>
        </p:nvCxnSpPr>
        <p:spPr>
          <a:xfrm flipH="1">
            <a:off x="5323602" y="187895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4476268" y="4476614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63" name="Oval 762"/>
          <p:cNvSpPr/>
          <p:nvPr/>
        </p:nvSpPr>
        <p:spPr>
          <a:xfrm>
            <a:off x="4587399" y="372845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4" name="Straight Connector 763"/>
          <p:cNvCxnSpPr>
            <a:stCxn id="763" idx="4"/>
            <a:endCxn id="762" idx="0"/>
          </p:cNvCxnSpPr>
          <p:nvPr/>
        </p:nvCxnSpPr>
        <p:spPr>
          <a:xfrm flipH="1">
            <a:off x="5010781" y="4149792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4467995" y="5260266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66" name="Oval 765"/>
          <p:cNvSpPr/>
          <p:nvPr/>
        </p:nvSpPr>
        <p:spPr>
          <a:xfrm>
            <a:off x="4512514" y="5975553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767" name="Straight Connector 766"/>
          <p:cNvCxnSpPr>
            <a:cxnSpLocks/>
            <a:stCxn id="765" idx="2"/>
            <a:endCxn id="766" idx="0"/>
          </p:cNvCxnSpPr>
          <p:nvPr/>
        </p:nvCxnSpPr>
        <p:spPr>
          <a:xfrm>
            <a:off x="5013266" y="5774046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762" idx="2"/>
            <a:endCxn id="765" idx="0"/>
          </p:cNvCxnSpPr>
          <p:nvPr/>
        </p:nvCxnSpPr>
        <p:spPr>
          <a:xfrm>
            <a:off x="5010781" y="5045407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8795636" y="234989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8846481" y="154269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8617997" y="320188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10288923" y="234989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9596751" y="209522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7945450" y="247315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9272890" y="286367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9901113" y="152070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9226667" y="201128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10389802" y="155995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10823435" y="198128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9912374" y="171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8228762" y="241882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9713747" y="197124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9616480" y="475962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9717359" y="396968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10150992" y="439101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9568419" y="561163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10150113" y="527342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SH</a:t>
            </a:r>
            <a:r>
              <a:rPr lang="en-US" b="1" u="sng" dirty="0"/>
              <a:t> Asset Sale</a:t>
            </a:r>
          </a:p>
        </p:txBody>
      </p:sp>
      <p:sp>
        <p:nvSpPr>
          <p:cNvPr id="821" name="Rectangle 820"/>
          <p:cNvSpPr/>
          <p:nvPr/>
        </p:nvSpPr>
        <p:spPr>
          <a:xfrm>
            <a:off x="6291372" y="4476615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22" name="Oval 821"/>
          <p:cNvSpPr/>
          <p:nvPr/>
        </p:nvSpPr>
        <p:spPr>
          <a:xfrm>
            <a:off x="6391228" y="37334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3" name="Straight Connector 822"/>
          <p:cNvCxnSpPr>
            <a:endCxn id="821" idx="0"/>
          </p:cNvCxnSpPr>
          <p:nvPr/>
        </p:nvCxnSpPr>
        <p:spPr>
          <a:xfrm>
            <a:off x="6825884" y="4169339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Oval 823"/>
          <p:cNvSpPr/>
          <p:nvPr/>
        </p:nvSpPr>
        <p:spPr>
          <a:xfrm>
            <a:off x="6391515" y="5389951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25" name="Straight Connector 824"/>
          <p:cNvCxnSpPr/>
          <p:nvPr/>
        </p:nvCxnSpPr>
        <p:spPr>
          <a:xfrm flipH="1">
            <a:off x="6825005" y="505174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4451964" y="3573929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8437418" y="365760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84" grpId="0" animBg="1"/>
      <p:bldP spid="85" grpId="0" animBg="1"/>
      <p:bldP spid="86" grpId="0" animBg="1"/>
      <p:bldP spid="87" grpId="0" animBg="1"/>
      <p:bldP spid="92" grpId="0" animBg="1"/>
      <p:bldP spid="93" grpId="0" animBg="1"/>
      <p:bldP spid="95" grpId="0" animBg="1"/>
      <p:bldP spid="97" grpId="0"/>
      <p:bldP spid="757" grpId="0" animBg="1"/>
      <p:bldP spid="758" grpId="0" animBg="1"/>
      <p:bldP spid="760" grpId="0" animBg="1"/>
      <p:bldP spid="762" grpId="0" animBg="1"/>
      <p:bldP spid="763" grpId="0" animBg="1"/>
      <p:bldP spid="765" grpId="0" animBg="1"/>
      <p:bldP spid="766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21" grpId="0" animBg="1"/>
      <p:bldP spid="822" grpId="0" animBg="1"/>
      <p:bldP spid="8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Acquisitions: Rev. </a:t>
            </a:r>
            <a:r>
              <a:rPr lang="en-US" dirty="0" err="1"/>
              <a:t>Ruls</a:t>
            </a:r>
            <a:r>
              <a:rPr lang="en-US" dirty="0"/>
              <a:t>. 69-6 and 73-427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177676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" name="Oval 6"/>
          <p:cNvSpPr/>
          <p:nvPr/>
        </p:nvSpPr>
        <p:spPr>
          <a:xfrm>
            <a:off x="612917" y="97921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0902" y="2501822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2583" y="177676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427130" y="1408150"/>
            <a:ext cx="840136" cy="286012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09946" y="2821540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7141305" y="1999310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888283" y="2572850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17422" y="137307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3462" y="9868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97095" y="140815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083" y="1250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062583" y="2516880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Assets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1559342" y="1965099"/>
            <a:ext cx="470779" cy="17594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7" idx="4"/>
            <a:endCxn id="6" idx="0"/>
          </p:cNvCxnSpPr>
          <p:nvPr/>
        </p:nvCxnSpPr>
        <p:spPr>
          <a:xfrm>
            <a:off x="1046550" y="1400557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2595054" y="2290540"/>
            <a:ext cx="2041" cy="22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2"/>
            <a:endCxn id="8" idx="0"/>
          </p:cNvCxnSpPr>
          <p:nvPr/>
        </p:nvCxnSpPr>
        <p:spPr>
          <a:xfrm flipH="1">
            <a:off x="1046550" y="2290540"/>
            <a:ext cx="1539" cy="21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953021" y="1644173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27" name="Oval 226"/>
          <p:cNvSpPr/>
          <p:nvPr/>
        </p:nvSpPr>
        <p:spPr>
          <a:xfrm>
            <a:off x="5052877" y="9010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5487533" y="1336897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5053164" y="2557508"/>
            <a:ext cx="866979" cy="393510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(T &amp; A) Assets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5486654" y="2219305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7998656" y="1909658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32" name="Oval 231"/>
          <p:cNvSpPr/>
          <p:nvPr/>
        </p:nvSpPr>
        <p:spPr>
          <a:xfrm>
            <a:off x="8042277" y="1112117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491943" y="190965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234" name="Straight Connector 233"/>
          <p:cNvCxnSpPr/>
          <p:nvPr/>
        </p:nvCxnSpPr>
        <p:spPr>
          <a:xfrm flipH="1" flipV="1">
            <a:off x="8930267" y="2564052"/>
            <a:ext cx="849949" cy="1176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9592822" y="1119710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10026455" y="1541048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150670" y="2298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38" name="Oval 237"/>
          <p:cNvSpPr/>
          <p:nvPr/>
        </p:nvSpPr>
        <p:spPr>
          <a:xfrm>
            <a:off x="7923759" y="2642528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40" name="Straight Connector 239"/>
          <p:cNvCxnSpPr>
            <a:stCxn id="236" idx="4"/>
            <a:endCxn id="235" idx="0"/>
          </p:cNvCxnSpPr>
          <p:nvPr/>
        </p:nvCxnSpPr>
        <p:spPr>
          <a:xfrm>
            <a:off x="8475910" y="1533455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966592" y="590568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665924" y="63539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538173" y="1746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48" name="Rectangle 247"/>
          <p:cNvSpPr/>
          <p:nvPr/>
        </p:nvSpPr>
        <p:spPr>
          <a:xfrm>
            <a:off x="704356" y="467287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49" name="Oval 248"/>
          <p:cNvSpPr/>
          <p:nvPr/>
        </p:nvSpPr>
        <p:spPr>
          <a:xfrm>
            <a:off x="807277" y="398216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endCxn id="248" idx="0"/>
          </p:cNvCxnSpPr>
          <p:nvPr/>
        </p:nvCxnSpPr>
        <p:spPr>
          <a:xfrm flipH="1">
            <a:off x="1238869" y="4421573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8" idx="2"/>
            <a:endCxn id="254" idx="0"/>
          </p:cNvCxnSpPr>
          <p:nvPr/>
        </p:nvCxnSpPr>
        <p:spPr>
          <a:xfrm>
            <a:off x="1238869" y="5186654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04356" y="5351865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MergeCo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258247" y="4706126"/>
            <a:ext cx="97290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59" name="Oval 258"/>
          <p:cNvSpPr/>
          <p:nvPr/>
        </p:nvSpPr>
        <p:spPr>
          <a:xfrm>
            <a:off x="2301868" y="390858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2249050" y="545824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61" name="Straight Connector 260"/>
          <p:cNvCxnSpPr/>
          <p:nvPr/>
        </p:nvCxnSpPr>
        <p:spPr>
          <a:xfrm>
            <a:off x="2735501" y="4329923"/>
            <a:ext cx="0" cy="36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8" idx="2"/>
            <a:endCxn id="260" idx="0"/>
          </p:cNvCxnSpPr>
          <p:nvPr/>
        </p:nvCxnSpPr>
        <p:spPr>
          <a:xfrm>
            <a:off x="2744698" y="521990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>
            <a:cxnSpLocks/>
          </p:cNvCxnSpPr>
          <p:nvPr/>
        </p:nvCxnSpPr>
        <p:spPr>
          <a:xfrm rot="16200000" flipH="1">
            <a:off x="65947" y="5060645"/>
            <a:ext cx="938393" cy="283843"/>
          </a:xfrm>
          <a:prstGeom prst="bentConnector3">
            <a:avLst>
              <a:gd name="adj1" fmla="val 100671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01810" y="45262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81" name="Oval 280"/>
          <p:cNvSpPr/>
          <p:nvPr/>
        </p:nvSpPr>
        <p:spPr>
          <a:xfrm>
            <a:off x="65597" y="4429727"/>
            <a:ext cx="283216" cy="268364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Left-Right Arrow 281"/>
          <p:cNvSpPr/>
          <p:nvPr/>
        </p:nvSpPr>
        <p:spPr>
          <a:xfrm rot="19230423">
            <a:off x="1726085" y="5288576"/>
            <a:ext cx="478381" cy="17412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051859" y="440926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84" name="Oval 283"/>
          <p:cNvSpPr/>
          <p:nvPr/>
        </p:nvSpPr>
        <p:spPr>
          <a:xfrm>
            <a:off x="5154780" y="371855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H="1">
            <a:off x="5586372" y="4157967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586372" y="4923048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5051859" y="508825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88" name="Oval 287"/>
          <p:cNvSpPr/>
          <p:nvPr/>
        </p:nvSpPr>
        <p:spPr>
          <a:xfrm>
            <a:off x="5090724" y="5846395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89" name="Straight Connector 288"/>
          <p:cNvCxnSpPr/>
          <p:nvPr/>
        </p:nvCxnSpPr>
        <p:spPr>
          <a:xfrm>
            <a:off x="5586372" y="5608057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952293" y="3355827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8475910" y="336382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cxnSp>
        <p:nvCxnSpPr>
          <p:cNvPr id="292" name="Straight Connector 291"/>
          <p:cNvCxnSpPr>
            <a:endCxn id="300" idx="3"/>
          </p:cNvCxnSpPr>
          <p:nvPr/>
        </p:nvCxnSpPr>
        <p:spPr>
          <a:xfrm flipV="1">
            <a:off x="8756914" y="4311110"/>
            <a:ext cx="862036" cy="378695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7822880" y="4741424"/>
            <a:ext cx="1103928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Acquiring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7941397" y="394388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SHs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9391063" y="474142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299" name="Straight Connector 298"/>
          <p:cNvCxnSpPr/>
          <p:nvPr/>
        </p:nvCxnSpPr>
        <p:spPr>
          <a:xfrm flipH="1">
            <a:off x="8936004" y="4442916"/>
            <a:ext cx="844212" cy="36184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9491942" y="395147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SHs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925575" y="4372814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8375030" y="4365221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9067137" y="4135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310" name="Oval 309"/>
          <p:cNvSpPr/>
          <p:nvPr/>
        </p:nvSpPr>
        <p:spPr>
          <a:xfrm>
            <a:off x="9429927" y="547429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311" name="Straight Connector 310"/>
          <p:cNvCxnSpPr/>
          <p:nvPr/>
        </p:nvCxnSpPr>
        <p:spPr>
          <a:xfrm>
            <a:off x="9925575" y="523595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/>
          <p:cNvSpPr/>
          <p:nvPr/>
        </p:nvSpPr>
        <p:spPr>
          <a:xfrm>
            <a:off x="1945224" y="495594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1624981" y="4346034"/>
            <a:ext cx="955956" cy="975969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2014191" y="4443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318" name="Straight Connector 317"/>
          <p:cNvCxnSpPr/>
          <p:nvPr/>
        </p:nvCxnSpPr>
        <p:spPr>
          <a:xfrm flipV="1">
            <a:off x="161616" y="3193446"/>
            <a:ext cx="11460728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2A381A-4539-8C4F-9919-24BE0E06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C8640F-DDD7-724A-B39F-4743877094AE}"/>
              </a:ext>
            </a:extLst>
          </p:cNvPr>
          <p:cNvCxnSpPr/>
          <p:nvPr/>
        </p:nvCxnSpPr>
        <p:spPr>
          <a:xfrm>
            <a:off x="4096598" y="1041802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312C34-61E3-E94E-B939-78B59DCAD13B}"/>
              </a:ext>
            </a:extLst>
          </p:cNvPr>
          <p:cNvCxnSpPr/>
          <p:nvPr/>
        </p:nvCxnSpPr>
        <p:spPr>
          <a:xfrm>
            <a:off x="7097389" y="1008881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9A7F5-8BDE-6948-8FF0-6C1C13AAF1CA}"/>
              </a:ext>
            </a:extLst>
          </p:cNvPr>
          <p:cNvSpPr txBox="1"/>
          <p:nvPr/>
        </p:nvSpPr>
        <p:spPr>
          <a:xfrm>
            <a:off x="3657600" y="6137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9" grpId="0"/>
      <p:bldP spid="20" grpId="0" animBg="1"/>
      <p:bldP spid="21" grpId="0" animBg="1"/>
      <p:bldP spid="226" grpId="0" animBg="1"/>
      <p:bldP spid="227" grpId="0" animBg="1"/>
      <p:bldP spid="229" grpId="0" animBg="1"/>
      <p:bldP spid="231" grpId="0" animBg="1"/>
      <p:bldP spid="232" grpId="0" animBg="1"/>
      <p:bldP spid="233" grpId="0" animBg="1"/>
      <p:bldP spid="235" grpId="0" animBg="1"/>
      <p:bldP spid="237" grpId="0"/>
      <p:bldP spid="238" grpId="0" animBg="1"/>
      <p:bldP spid="244" grpId="0"/>
      <p:bldP spid="246" grpId="0"/>
      <p:bldP spid="248" grpId="0" animBg="1"/>
      <p:bldP spid="249" grpId="0" animBg="1"/>
      <p:bldP spid="254" grpId="0" animBg="1"/>
      <p:bldP spid="258" grpId="0" animBg="1"/>
      <p:bldP spid="259" grpId="0" animBg="1"/>
      <p:bldP spid="260" grpId="0" animBg="1"/>
      <p:bldP spid="280" grpId="0"/>
      <p:bldP spid="281" grpId="0" animBg="1"/>
      <p:bldP spid="282" grpId="0" animBg="1"/>
      <p:bldP spid="283" grpId="0" animBg="1"/>
      <p:bldP spid="284" grpId="0" animBg="1"/>
      <p:bldP spid="287" grpId="0" animBg="1"/>
      <p:bldP spid="288" grpId="0" animBg="1"/>
      <p:bldP spid="291" grpId="0"/>
      <p:bldP spid="296" grpId="0" animBg="1"/>
      <p:bldP spid="297" grpId="0" animBg="1"/>
      <p:bldP spid="298" grpId="0" animBg="1"/>
      <p:bldP spid="300" grpId="0" animBg="1"/>
      <p:bldP spid="307" grpId="0"/>
      <p:bldP spid="310" grpId="0" animBg="1"/>
      <p:bldP spid="312" grpId="0" animBg="1"/>
      <p:bldP spid="3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Stock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G/L (Amount realized </a:t>
            </a:r>
            <a:r>
              <a:rPr lang="mr-IN" altLang="en-US" sz="2400" dirty="0">
                <a:ea typeface="ＭＳ Ｐゴシック" charset="-128"/>
              </a:rPr>
              <a:t>–</a:t>
            </a:r>
            <a:r>
              <a:rPr lang="en-US" altLang="en-US" sz="2400" dirty="0">
                <a:ea typeface="ＭＳ Ｐゴシック" charset="-128"/>
              </a:rPr>
              <a:t> adjusted basis). </a:t>
            </a:r>
            <a:r>
              <a:rPr lang="en-US" altLang="en-US" sz="2400" dirty="0"/>
              <a:t>§1001.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Asset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-level effects, </a:t>
            </a:r>
            <a:r>
              <a:rPr lang="en-US" altLang="en-US" sz="2400" i="1" dirty="0"/>
              <a:t>unless</a:t>
            </a:r>
            <a:r>
              <a:rPr lang="en-US" altLang="en-US" sz="2400" dirty="0"/>
              <a:t> asset sale followed by liquidation of (or redemption or dividend from) Target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>
                <a:ea typeface="ＭＳ Ｐゴシック" charset="-128"/>
              </a:rPr>
              <a:t>Taxable Acquisition: Shareholder-level Effects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F2B59-9781-2F4D-B9F0-93736623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9"/>
          </p:nvPr>
        </p:nvSpPr>
        <p:spPr>
          <a:xfrm>
            <a:off x="3363613" y="821951"/>
            <a:ext cx="5386917" cy="389592"/>
          </a:xfrm>
        </p:spPr>
        <p:txBody>
          <a:bodyPr/>
          <a:lstStyle/>
          <a:p>
            <a:r>
              <a:rPr lang="en-US" dirty="0"/>
              <a:t>Non-Parent-Subsidiary Liquidations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Liquidation to Parent Corporation (Non-Parent-Sub Liquidation)</a:t>
            </a:r>
            <a:endParaRPr lang="en-US" sz="2000" dirty="0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5072498" y="1949994"/>
            <a:ext cx="11430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A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H="1" flipV="1">
            <a:off x="5643998" y="2483394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7"/>
          <p:cNvCxnSpPr>
            <a:cxnSpLocks noChangeShapeType="1"/>
            <a:stCxn id="19" idx="6"/>
            <a:endCxn id="13" idx="6"/>
          </p:cNvCxnSpPr>
          <p:nvPr/>
        </p:nvCxnSpPr>
        <p:spPr bwMode="auto">
          <a:xfrm flipH="1" flipV="1">
            <a:off x="6215498" y="2216694"/>
            <a:ext cx="103836" cy="2423114"/>
          </a:xfrm>
          <a:prstGeom prst="bentConnector3">
            <a:avLst>
              <a:gd name="adj1" fmla="val -22015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166326" y="3131094"/>
            <a:ext cx="994179" cy="9144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 Subsidiary</a:t>
            </a:r>
            <a:endParaRPr lang="en-US" altLang="en-US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89D80A-BE55-4A41-84BA-0E380285EF6F}"/>
              </a:ext>
            </a:extLst>
          </p:cNvPr>
          <p:cNvSpPr/>
          <p:nvPr/>
        </p:nvSpPr>
        <p:spPr>
          <a:xfrm>
            <a:off x="5007498" y="4489297"/>
            <a:ext cx="131183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 Assets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852DF-1728-CF47-BAE8-A2FDA683034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663416" y="4045494"/>
            <a:ext cx="0" cy="4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8">
            <a:extLst>
              <a:ext uri="{FF2B5EF4-FFF2-40B4-BE49-F238E27FC236}">
                <a16:creationId xmlns:a16="http://schemas.microsoft.com/office/drawing/2014/main" id="{7E086CE3-8647-D54F-9BEC-DDD881B3D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833" y="2988129"/>
            <a:ext cx="1771810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Distribution 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Of Assets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In Complete 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Liquidation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E833-2011-BF45-A6D1-051A7212D19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385763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3" grpId="0" animBg="1"/>
      <p:bldP spid="14" grpId="0" animBg="1"/>
      <p:bldP spid="18" grpId="0" animBg="1"/>
      <p:bldP spid="19" grpId="0" animBg="1"/>
      <p:bldP spid="19" grpId="1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ea typeface="ＭＳ Ｐゴシック" charset="-128"/>
              </a:rPr>
              <a:t>Formal plan of liquidation </a:t>
            </a:r>
            <a:r>
              <a:rPr lang="en-US" altLang="en-US" sz="2600" b="1" dirty="0">
                <a:ea typeface="ＭＳ Ｐゴシック" charset="-128"/>
              </a:rPr>
              <a:t>not</a:t>
            </a:r>
            <a:r>
              <a:rPr lang="en-US" altLang="en-US" sz="2600" dirty="0">
                <a:ea typeface="ＭＳ Ｐゴシック" charset="-128"/>
              </a:rPr>
              <a:t> essential: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Legal Dissolution under state law not essential; and 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Filing of Form 966 not a condition of liquidation, but m</a:t>
            </a:r>
            <a:r>
              <a:rPr lang="en-US" altLang="ja-JP" sz="2400" dirty="0">
                <a:ea typeface="ＭＳ Ｐゴシック" charset="-128"/>
              </a:rPr>
              <a:t>ust demonstrate a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manifest intention to liquidate</a:t>
            </a:r>
            <a:r>
              <a:rPr lang="ja-JP" altLang="en-US" sz="2400">
                <a:ea typeface="ＭＳ Ｐゴシック" charset="-128"/>
              </a:rPr>
              <a:t>”</a:t>
            </a:r>
            <a:endParaRPr lang="en-US" altLang="ja-JP" sz="2400" dirty="0">
              <a:ea typeface="ＭＳ Ｐゴシック" charset="-128"/>
            </a:endParaRPr>
          </a:p>
          <a:p>
            <a:pPr lvl="1"/>
            <a:endParaRPr lang="en-US" altLang="en-US" b="1" u="sng" dirty="0">
              <a:ea typeface="ＭＳ Ｐゴシック" charset="-128"/>
            </a:endParaRPr>
          </a:p>
          <a:p>
            <a:r>
              <a:rPr lang="en-US" altLang="en-US" sz="2600" dirty="0">
                <a:ea typeface="ＭＳ Ｐゴシック" charset="-128"/>
              </a:rPr>
              <a:t>Shareholder(s) recognize </a:t>
            </a:r>
            <a:r>
              <a:rPr lang="en-US" altLang="en-US" sz="2600" b="1" dirty="0">
                <a:ea typeface="ＭＳ Ｐゴシック" charset="-128"/>
              </a:rPr>
              <a:t>CG/L</a:t>
            </a:r>
            <a:r>
              <a:rPr lang="en-US" altLang="en-US" sz="2600" dirty="0">
                <a:ea typeface="ＭＳ Ｐゴシック" charset="-128"/>
              </a:rPr>
              <a:t> equal to the difference between AR and AB in Target stock.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600" dirty="0"/>
              <a:t>§331(a).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AR= </a:t>
            </a:r>
            <a:r>
              <a:rPr lang="en-US" altLang="en-US" dirty="0" err="1">
                <a:ea typeface="ＭＳ Ｐゴシック" charset="-128"/>
              </a:rPr>
              <a:t>FMV</a:t>
            </a:r>
            <a:r>
              <a:rPr lang="en-US" altLang="en-US" dirty="0">
                <a:ea typeface="ＭＳ Ｐゴシック" charset="-128"/>
              </a:rPr>
              <a:t> of property </a:t>
            </a:r>
            <a:r>
              <a:rPr lang="en-US" altLang="en-US" b="1" i="1" dirty="0">
                <a:ea typeface="ＭＳ Ｐゴシック" charset="-128"/>
              </a:rPr>
              <a:t>minus</a:t>
            </a:r>
            <a:r>
              <a:rPr lang="en-US" altLang="en-US" dirty="0">
                <a:ea typeface="ＭＳ Ｐゴシック" charset="-128"/>
              </a:rPr>
              <a:t> share of liabilities (</a:t>
            </a:r>
            <a:r>
              <a:rPr lang="en-US" altLang="en-US" i="1" dirty="0">
                <a:ea typeface="ＭＳ Ｐゴシック" charset="-128"/>
              </a:rPr>
              <a:t>including</a:t>
            </a:r>
            <a:r>
              <a:rPr lang="en-US" altLang="en-US" dirty="0">
                <a:ea typeface="ＭＳ Ｐゴシック" charset="-128"/>
              </a:rPr>
              <a:t> corporate tax)</a:t>
            </a:r>
          </a:p>
          <a:p>
            <a:pPr lvl="1"/>
            <a:r>
              <a:rPr lang="en-US" altLang="en-US" dirty="0"/>
              <a:t>Section 301 (ordinary distribution rules) does </a:t>
            </a:r>
            <a:r>
              <a:rPr lang="en-US" altLang="en-US" b="1" dirty="0"/>
              <a:t>not </a:t>
            </a:r>
            <a:r>
              <a:rPr lang="en-US" altLang="en-US" dirty="0"/>
              <a:t>apply to liquidating distributions. §331(b).</a:t>
            </a:r>
          </a:p>
          <a:p>
            <a:pPr lvl="2"/>
            <a:r>
              <a:rPr lang="en-US" altLang="en-US" dirty="0"/>
              <a:t>E&amp;Ps are irrelevant; compare ordinary distributions</a:t>
            </a:r>
          </a:p>
          <a:p>
            <a:pPr lvl="1"/>
            <a:endParaRPr lang="en-US" altLang="en-US" dirty="0"/>
          </a:p>
          <a:p>
            <a:r>
              <a:rPr lang="en-US" altLang="en-US" sz="2600" dirty="0"/>
              <a:t>Shareholder(s) take a FMV basis (</a:t>
            </a:r>
            <a:r>
              <a:rPr lang="en-US" altLang="en-US" sz="2600" b="1" dirty="0"/>
              <a:t>SUB</a:t>
            </a:r>
            <a:r>
              <a:rPr lang="en-US" altLang="en-US" sz="2600" dirty="0"/>
              <a:t>) (</a:t>
            </a:r>
            <a:r>
              <a:rPr lang="en-US" altLang="en-US" sz="2600" b="1" dirty="0"/>
              <a:t>not</a:t>
            </a:r>
            <a:r>
              <a:rPr lang="en-US" altLang="en-US" sz="2600" dirty="0"/>
              <a:t> reduced by any liabilities) in any property received. §</a:t>
            </a:r>
            <a:r>
              <a:rPr lang="en-US" altLang="en-US" sz="2600" dirty="0">
                <a:ea typeface="ＭＳ Ｐゴシック" charset="-128"/>
              </a:rPr>
              <a:t>334(a).</a:t>
            </a:r>
            <a:r>
              <a:rPr lang="en-US" altLang="en-US" sz="2600" dirty="0"/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Asset sale followed by Corporate Liquidation (</a:t>
            </a:r>
            <a:r>
              <a:rPr lang="en-US" altLang="en-US" b="0" dirty="0">
                <a:ea typeface="ＭＳ Ｐゴシック" charset="-128"/>
              </a:rPr>
              <a:t>not</a:t>
            </a:r>
            <a:r>
              <a:rPr lang="en-US" altLang="en-US" dirty="0">
                <a:ea typeface="ＭＳ Ｐゴシック" charset="-128"/>
              </a:rPr>
              <a:t> Parent-Subsidiary): Shareholder-level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5055E-447C-AD4E-B012-A23BD761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782CB8-35FE-F7D9-E057-D360AE43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ea typeface="ＭＳ Ｐゴシック" charset="-128"/>
              </a:rPr>
              <a:t>G/L computed on a share-by-share basis (not aggregate basis). Reg. </a:t>
            </a:r>
            <a:r>
              <a:rPr lang="en-US" altLang="en-US" sz="2600" dirty="0"/>
              <a:t>§1</a:t>
            </a:r>
            <a:r>
              <a:rPr lang="en-US" altLang="en-US" sz="2600" dirty="0">
                <a:ea typeface="ＭＳ Ｐゴシック" charset="-128"/>
              </a:rPr>
              <a:t>.331-1(e).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Example:  SH has 2 blocks of shares consisting of 10 and 20 shares.  Each distribution is allocated 1/3 and 2/3 to each block. 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r>
              <a:rPr lang="en-US" altLang="en-US" sz="2600" dirty="0">
                <a:ea typeface="ＭＳ Ｐゴシック" charset="-128"/>
              </a:rPr>
              <a:t>If series of distributions, basis recovered first before any gain recognized (Rev. Rul. 85-48), but </a:t>
            </a:r>
            <a:r>
              <a:rPr lang="en-US" altLang="en-US" sz="2600" b="1" dirty="0">
                <a:ea typeface="ＭＳ Ｐゴシック" charset="-128"/>
              </a:rPr>
              <a:t>no loss </a:t>
            </a:r>
            <a:r>
              <a:rPr lang="en-US" altLang="en-US" sz="2600" dirty="0">
                <a:ea typeface="ＭＳ Ｐゴシック" charset="-128"/>
              </a:rPr>
              <a:t>is recognized until the </a:t>
            </a:r>
            <a:r>
              <a:rPr lang="en-US" altLang="en-US" sz="2600" b="1" dirty="0">
                <a:ea typeface="ＭＳ Ｐゴシック" charset="-128"/>
              </a:rPr>
              <a:t>final distribution </a:t>
            </a:r>
            <a:r>
              <a:rPr lang="en-US" altLang="en-US" sz="2600" dirty="0">
                <a:ea typeface="ＭＳ Ｐゴシック" charset="-128"/>
              </a:rPr>
              <a:t>made.  </a:t>
            </a:r>
            <a:r>
              <a:rPr lang="en-US" altLang="en-US" sz="2600" i="1" dirty="0">
                <a:ea typeface="ＭＳ Ｐゴシック" charset="-128"/>
              </a:rPr>
              <a:t>Ethel M. Schmidt v. CIR.</a:t>
            </a:r>
          </a:p>
          <a:p>
            <a:endParaRPr lang="en-US" altLang="en-US" sz="2600" i="1" dirty="0">
              <a:ea typeface="ＭＳ Ｐゴシック" charset="-128"/>
            </a:endParaRPr>
          </a:p>
          <a:p>
            <a:r>
              <a:rPr lang="en-US" altLang="en-US" sz="2600" dirty="0">
                <a:ea typeface="ＭＳ Ｐゴシック" charset="-128"/>
              </a:rPr>
              <a:t>Section 267 does </a:t>
            </a:r>
            <a:r>
              <a:rPr lang="en-US" altLang="en-US" sz="2600" b="1" dirty="0">
                <a:ea typeface="ＭＳ Ｐゴシック" charset="-128"/>
              </a:rPr>
              <a:t>not </a:t>
            </a:r>
            <a:r>
              <a:rPr lang="en-US" altLang="en-US" sz="2600" dirty="0">
                <a:ea typeface="ＭＳ Ｐゴシック" charset="-128"/>
              </a:rPr>
              <a:t>apply to losses </a:t>
            </a:r>
            <a:r>
              <a:rPr lang="en-US" altLang="en-US" sz="2600">
                <a:ea typeface="ＭＳ Ｐゴシック" charset="-128"/>
              </a:rPr>
              <a:t>realized in corporate liquidations. </a:t>
            </a:r>
            <a:r>
              <a:rPr lang="en-US" altLang="en-US" sz="2600" dirty="0"/>
              <a:t>§267(a)(1).</a:t>
            </a:r>
            <a:r>
              <a:rPr lang="en-US" altLang="en-US" sz="2600" dirty="0">
                <a:ea typeface="ＭＳ Ｐゴシック" charset="-128"/>
              </a:rPr>
              <a:t> </a:t>
            </a:r>
          </a:p>
          <a:p>
            <a:endParaRPr lang="en-US" altLang="en-US" sz="2600" dirty="0">
              <a:ea typeface="ＭＳ Ｐゴシック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C1C441-8BEC-9726-82C7-14175E95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Asset sale followed by Corporate Liquidation (</a:t>
            </a:r>
            <a:r>
              <a:rPr lang="en-US" altLang="en-US" b="0" dirty="0">
                <a:ea typeface="ＭＳ Ｐゴシック" charset="-128"/>
              </a:rPr>
              <a:t>not</a:t>
            </a:r>
            <a:r>
              <a:rPr lang="en-US" altLang="en-US" dirty="0">
                <a:ea typeface="ＭＳ Ｐゴシック" charset="-128"/>
              </a:rPr>
              <a:t> Parent-Subsidiary): Shareholder-level Effects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902A-2FAD-1ECF-A33F-814666C33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9F16F-195C-86B0-618C-EBF67507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8AF42D-AB4C-3D9D-6F87-86CB1303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90000"/>
              </a:lnSpc>
              <a:buFont typeface="Wingdings 2" pitchFamily="18" charset="2"/>
              <a:buChar char=""/>
            </a:pPr>
            <a:r>
              <a:rPr lang="en-US" altLang="en-US" sz="2800" b="1" dirty="0">
                <a:ea typeface="ＭＳ Ｐゴシック" charset="-128"/>
              </a:rPr>
              <a:t>Corporation generally recognizes </a:t>
            </a:r>
            <a:r>
              <a:rPr lang="en-US" altLang="en-US" sz="2800" b="1" u="sng" dirty="0">
                <a:ea typeface="ＭＳ Ｐゴシック" charset="-128"/>
              </a:rPr>
              <a:t>G/L</a:t>
            </a:r>
            <a:r>
              <a:rPr lang="en-US" altLang="en-US" sz="2800" dirty="0">
                <a:ea typeface="ＭＳ Ｐゴシック" charset="-128"/>
              </a:rPr>
              <a:t> as if property sold to </a:t>
            </a:r>
            <a:r>
              <a:rPr lang="en-US" altLang="en-US" sz="2800" dirty="0" err="1">
                <a:ea typeface="ＭＳ Ｐゴシック" charset="-128"/>
              </a:rPr>
              <a:t>distributee</a:t>
            </a:r>
            <a:r>
              <a:rPr lang="en-US" altLang="en-US" sz="2800" dirty="0">
                <a:ea typeface="ＭＳ Ｐゴシック" charset="-128"/>
              </a:rPr>
              <a:t> at its FMV. </a:t>
            </a:r>
            <a:r>
              <a:rPr lang="en-US" altLang="en-US" sz="2800" dirty="0"/>
              <a:t>§336(a).  </a:t>
            </a:r>
          </a:p>
          <a:p>
            <a:pPr marL="457200" lvl="2">
              <a:lnSpc>
                <a:spcPct val="90000"/>
              </a:lnSpc>
              <a:buFont typeface="Wingdings 2" pitchFamily="18" charset="2"/>
              <a:buChar char=""/>
            </a:pPr>
            <a:r>
              <a:rPr lang="en-US" altLang="en-US" sz="2800" dirty="0">
                <a:ea typeface="ＭＳ Ｐゴシック" charset="-128"/>
              </a:rPr>
              <a:t>How does this compare to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311(b)?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Potential OI and CL mismatch: How?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F549E9-58E0-B610-6A44-4EEE03E3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Corporate Liquidation (</a:t>
            </a:r>
            <a:r>
              <a:rPr lang="en-US" altLang="en-US" sz="2400" i="1" dirty="0">
                <a:ea typeface="ＭＳ Ｐゴシック" charset="-128"/>
              </a:rPr>
              <a:t>not Parent-Subsidiary</a:t>
            </a:r>
            <a:r>
              <a:rPr lang="en-US" altLang="en-US" sz="2400" dirty="0">
                <a:ea typeface="ＭＳ Ｐゴシック" charset="-128"/>
              </a:rPr>
              <a:t>): Corporate-Level Effects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5C7E5-14A8-DE51-6D58-731C294FBE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C0F0-B4A2-8C71-413C-CF9D00AD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09087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ea typeface="ＭＳ Ｐゴシック" charset="-128"/>
              </a:rPr>
              <a:t>No </a:t>
            </a:r>
            <a:r>
              <a:rPr lang="en-US" altLang="en-US" sz="2800" b="1" dirty="0">
                <a:ea typeface="ＭＳ Ｐゴシック" charset="-128"/>
              </a:rPr>
              <a:t>loss</a:t>
            </a:r>
            <a:r>
              <a:rPr lang="en-US" altLang="en-US" sz="2800" dirty="0">
                <a:ea typeface="ＭＳ Ｐゴシック" charset="-128"/>
              </a:rPr>
              <a:t> recognized if the property is </a:t>
            </a:r>
            <a:r>
              <a:rPr lang="en-US" altLang="en-US" sz="2800" b="1" i="1" dirty="0">
                <a:ea typeface="ＭＳ Ｐゴシック" charset="-128"/>
              </a:rPr>
              <a:t>distributed </a:t>
            </a:r>
            <a:r>
              <a:rPr lang="en-US" altLang="en-US" sz="2800" b="1" dirty="0">
                <a:ea typeface="ＭＳ Ｐゴシック" charset="-128"/>
              </a:rPr>
              <a:t>to:</a:t>
            </a:r>
          </a:p>
          <a:p>
            <a:pPr lvl="1"/>
            <a:r>
              <a:rPr lang="en-US" altLang="en-US" sz="2800" b="1" dirty="0">
                <a:ea typeface="ＭＳ Ｐゴシック" charset="-128"/>
              </a:rPr>
              <a:t>a related person </a:t>
            </a:r>
            <a:r>
              <a:rPr lang="en-US" altLang="en-US" sz="2800" dirty="0">
                <a:ea typeface="ＭＳ Ｐゴシック" charset="-128"/>
              </a:rPr>
              <a:t>(</a:t>
            </a:r>
            <a:r>
              <a:rPr lang="en-US" altLang="en-US" sz="2800" i="1" dirty="0">
                <a:ea typeface="ＭＳ Ｐゴシック" charset="-128"/>
              </a:rPr>
              <a:t>see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267) </a:t>
            </a:r>
            <a:r>
              <a:rPr lang="en-US" altLang="en-US" sz="2800" b="1" i="1" dirty="0">
                <a:ea typeface="ＭＳ Ｐゴシック" charset="-128"/>
              </a:rPr>
              <a:t>and</a:t>
            </a:r>
            <a:r>
              <a:rPr lang="en-US" altLang="en-US" sz="2800" i="1" dirty="0">
                <a:ea typeface="ＭＳ Ｐゴシック" charset="-128"/>
              </a:rPr>
              <a:t> </a:t>
            </a:r>
            <a:r>
              <a:rPr lang="en-US" altLang="en-US" sz="2800" u="sng" dirty="0">
                <a:ea typeface="ＭＳ Ｐゴシック" charset="-128"/>
              </a:rPr>
              <a:t>either</a:t>
            </a:r>
            <a:r>
              <a:rPr lang="en-US" altLang="en-US" sz="2800" dirty="0">
                <a:ea typeface="ＭＳ Ｐゴシック" charset="-128"/>
              </a:rPr>
              <a:t>: </a:t>
            </a:r>
          </a:p>
          <a:p>
            <a:pPr lvl="2"/>
            <a:r>
              <a:rPr lang="en-US" altLang="en-US" sz="2800" dirty="0">
                <a:ea typeface="ＭＳ Ｐゴシック" charset="-128"/>
              </a:rPr>
              <a:t>Distribution is </a:t>
            </a:r>
            <a:r>
              <a:rPr lang="en-US" altLang="en-US" sz="2800" b="1" i="1" dirty="0">
                <a:ea typeface="ＭＳ Ｐゴシック" charset="-128"/>
              </a:rPr>
              <a:t>not pro rata</a:t>
            </a:r>
            <a:r>
              <a:rPr lang="en-US" altLang="en-US" sz="2800" dirty="0">
                <a:ea typeface="ＭＳ Ｐゴシック" charset="-128"/>
              </a:rPr>
              <a:t> (based on stock ownership), </a:t>
            </a:r>
            <a:r>
              <a:rPr lang="en-US" altLang="en-US" sz="2800" b="1" dirty="0">
                <a:ea typeface="ＭＳ Ｐゴシック" charset="-128"/>
              </a:rPr>
              <a:t>or</a:t>
            </a:r>
            <a:endParaRPr lang="en-US" altLang="en-US" sz="2800" dirty="0">
              <a:ea typeface="ＭＳ Ｐゴシック" charset="-128"/>
            </a:endParaRPr>
          </a:p>
          <a:p>
            <a:pPr lvl="2"/>
            <a:r>
              <a:rPr lang="en-US" altLang="en-US" sz="2800" dirty="0">
                <a:ea typeface="ＭＳ Ｐゴシック" charset="-128"/>
              </a:rPr>
              <a:t>Property is </a:t>
            </a:r>
            <a:r>
              <a:rPr lang="en-US" altLang="en-US" sz="2800" b="1" i="1" dirty="0">
                <a:ea typeface="ＭＳ Ｐゴシック" charset="-128"/>
              </a:rPr>
              <a:t>disqualified property</a:t>
            </a:r>
            <a:r>
              <a:rPr lang="en-US" altLang="en-US" sz="2800" dirty="0">
                <a:ea typeface="ＭＳ Ｐゴシック" charset="-128"/>
              </a:rPr>
              <a:t>. </a:t>
            </a:r>
          </a:p>
          <a:p>
            <a:pPr lvl="3"/>
            <a:r>
              <a:rPr lang="en-US" altLang="en-US" sz="2800" i="1" dirty="0">
                <a:ea typeface="ＭＳ Ｐゴシック" charset="-128"/>
              </a:rPr>
              <a:t>Disqualified Property</a:t>
            </a:r>
            <a:r>
              <a:rPr lang="en-US" altLang="en-US" sz="2800" dirty="0">
                <a:ea typeface="ＭＳ Ｐゴシック" charset="-128"/>
              </a:rPr>
              <a:t>:  Property acquired by liquidating corporation w/in last 5 years in a 351 transaction or contribution to capital.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336(d)(1). </a:t>
            </a:r>
            <a:r>
              <a:rPr lang="en-US" altLang="en-US" sz="2800" b="1" dirty="0">
                <a:ea typeface="ＭＳ Ｐゴシック" charset="-128"/>
              </a:rPr>
              <a:t> </a:t>
            </a:r>
          </a:p>
          <a:p>
            <a:pPr lvl="3"/>
            <a:r>
              <a:rPr lang="en-US" altLang="en-US" sz="2800" b="1" dirty="0">
                <a:ea typeface="ＭＳ Ｐゴシック" charset="-128"/>
              </a:rPr>
              <a:t>What’s the rationale behind this?  </a:t>
            </a:r>
            <a:r>
              <a:rPr lang="en-US" altLang="en-US" sz="2800" b="1" i="1" dirty="0">
                <a:ea typeface="ＭＳ Ｐゴシック" charset="-128"/>
              </a:rPr>
              <a:t>See also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362(e)(2). </a:t>
            </a:r>
            <a:endParaRPr lang="en-US" altLang="en-US" sz="2800" b="1" i="1" dirty="0">
              <a:ea typeface="ＭＳ Ｐゴシック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Corporate Liquidation (</a:t>
            </a:r>
            <a:r>
              <a:rPr lang="en-US" altLang="en-US" sz="2000" i="1" dirty="0">
                <a:ea typeface="ＭＳ Ｐゴシック" charset="-128"/>
              </a:rPr>
              <a:t>not Parent-Subsidiary</a:t>
            </a:r>
            <a:r>
              <a:rPr lang="en-US" altLang="en-US" sz="2000" dirty="0">
                <a:ea typeface="ＭＳ Ｐゴシック" charset="-128"/>
              </a:rPr>
              <a:t>): Corporate-Level Effects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3BA9-3107-0A47-81E7-77B2A135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26469</TotalTime>
  <Words>1925</Words>
  <Application>Microsoft Macintosh PowerPoint</Application>
  <PresentationFormat>Widescreen</PresentationFormat>
  <Paragraphs>326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NSimSun</vt:lpstr>
      <vt:lpstr>Arial</vt:lpstr>
      <vt:lpstr>Calibri</vt:lpstr>
      <vt:lpstr>Courier New</vt:lpstr>
      <vt:lpstr>Times</vt:lpstr>
      <vt:lpstr>Times New Roman</vt:lpstr>
      <vt:lpstr>Verdana</vt:lpstr>
      <vt:lpstr>Wingdings</vt:lpstr>
      <vt:lpstr>Wingdings 2</vt:lpstr>
      <vt:lpstr>CG Body - Standard</vt:lpstr>
      <vt:lpstr>Taxable Asset Acquisitions: Overview</vt:lpstr>
      <vt:lpstr>Taxable Corporate Acquisitions</vt:lpstr>
      <vt:lpstr>Taxable Acquisitions: Rev. Ruls. 69-6 and 73-427 </vt:lpstr>
      <vt:lpstr>Taxable Acquisition: Shareholder-level Effects</vt:lpstr>
      <vt:lpstr>Liquidation to Parent Corporation (Non-Parent-Sub Liquidation)</vt:lpstr>
      <vt:lpstr>Asset sale followed by Corporate Liquidation (not Parent-Subsidiary): Shareholder-level Effects</vt:lpstr>
      <vt:lpstr>Asset sale followed by Corporate Liquidation (not Parent-Subsidiary): Shareholder-level Effects</vt:lpstr>
      <vt:lpstr>Corporate Liquidation (not Parent-Subsidiary): Corporate-Level Effects</vt:lpstr>
      <vt:lpstr>Corporate Liquidation (not Parent-Subsidiary): Corporate-Level Effects</vt:lpstr>
      <vt:lpstr>Corporate Liquidation (not Parent-Subsidiary): Corporate-Level Effects</vt:lpstr>
      <vt:lpstr>Corporate Liquidation (not Parent-Subsidiary): Corporate-Level Effects</vt:lpstr>
      <vt:lpstr>Liquidation to Parent Corporation (Parent-Sub Liquidation)</vt:lpstr>
      <vt:lpstr>Liquidation to Parent Corporation (Parent-Sub Liquidation): Parent (SH)-level Effects</vt:lpstr>
      <vt:lpstr>Liquidation to Parent Corporation (Parent-Sub Liquidation): Parent (SH)-level Effects</vt:lpstr>
      <vt:lpstr>Asset sale followed by Liquidation to Parent Corporation (Parent-Sub. Liquid.): Parent-level Effects</vt:lpstr>
      <vt:lpstr>George L. Riggs, Inc. v. CIR</vt:lpstr>
      <vt:lpstr>Asset sale and Liquidation to Parent (Parent-Sub. Liquidation): Subsidiary-level Effects</vt:lpstr>
      <vt:lpstr>History of Taxation of Corporate Distributions  </vt:lpstr>
      <vt:lpstr>Taxable Corporate Acquisitions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Corporations:  Commissioner v. Bollinger</dc:title>
  <dc:creator>J Colon</dc:creator>
  <cp:lastModifiedBy>Jeffrey M. Colon</cp:lastModifiedBy>
  <cp:revision>425</cp:revision>
  <cp:lastPrinted>2021-03-14T13:14:55Z</cp:lastPrinted>
  <dcterms:created xsi:type="dcterms:W3CDTF">2016-08-01T04:04:31Z</dcterms:created>
  <dcterms:modified xsi:type="dcterms:W3CDTF">2023-03-18T15:45:11Z</dcterms:modified>
</cp:coreProperties>
</file>