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256" r:id="rId5"/>
    <p:sldId id="257" r:id="rId6"/>
    <p:sldId id="298" r:id="rId7"/>
    <p:sldId id="299" r:id="rId8"/>
    <p:sldId id="276" r:id="rId9"/>
    <p:sldId id="278" r:id="rId10"/>
    <p:sldId id="258" r:id="rId11"/>
    <p:sldId id="279" r:id="rId12"/>
    <p:sldId id="282" r:id="rId13"/>
    <p:sldId id="283" r:id="rId14"/>
    <p:sldId id="284" r:id="rId15"/>
    <p:sldId id="285" r:id="rId16"/>
    <p:sldId id="287" r:id="rId17"/>
    <p:sldId id="286" r:id="rId18"/>
    <p:sldId id="289" r:id="rId19"/>
    <p:sldId id="288" r:id="rId20"/>
    <p:sldId id="290" r:id="rId21"/>
    <p:sldId id="291" r:id="rId22"/>
    <p:sldId id="292" r:id="rId23"/>
    <p:sldId id="293" r:id="rId24"/>
    <p:sldId id="295" r:id="rId25"/>
    <p:sldId id="296" r:id="rId26"/>
    <p:sldId id="297" r:id="rId2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2DB31-4E3F-5348-B79B-760BBB6D69D0}" v="750" dt="2025-03-12T15:15:23.1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0"/>
    <p:restoredTop sz="94631"/>
  </p:normalViewPr>
  <p:slideViewPr>
    <p:cSldViewPr snapToGrid="0">
      <p:cViewPr varScale="1">
        <p:scale>
          <a:sx n="65" d="100"/>
          <a:sy n="65" d="100"/>
        </p:scale>
        <p:origin x="240" y="1912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Capital Gains and Losses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Gains and Losses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Gains and Losses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Capital Gains and Losses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FIT_CapitalGainsLosses_2025S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xnotes.com/lr/resolve/7rjgq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Capital Gains and Losses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Gains and Losses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F3F0C-849E-2526-4720-9AC3C624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Section 179 allows a TP to elect to immediately expense </a:t>
            </a:r>
            <a:r>
              <a:rPr lang="en-US" sz="3200" i="1" dirty="0"/>
              <a:t>§179 property </a:t>
            </a:r>
            <a:r>
              <a:rPr lang="en-US" sz="3200" dirty="0"/>
              <a:t>placed in service. §179(a).</a:t>
            </a:r>
          </a:p>
          <a:p>
            <a:r>
              <a:rPr lang="en-US" sz="3200" dirty="0"/>
              <a:t>Limits:</a:t>
            </a:r>
          </a:p>
          <a:p>
            <a:pPr lvl="1"/>
            <a:r>
              <a:rPr lang="en-US" sz="2800" dirty="0"/>
              <a:t>For 2025, the total cost that can be expensed under §179 is 1.25MM</a:t>
            </a:r>
          </a:p>
          <a:p>
            <a:pPr lvl="1"/>
            <a:r>
              <a:rPr lang="en-US" sz="2800" dirty="0"/>
              <a:t>The 1.25MM limit is reduced by the excess of §179 property placed into service over 3.13MM.</a:t>
            </a:r>
          </a:p>
          <a:p>
            <a:pPr lvl="1"/>
            <a:r>
              <a:rPr lang="en-US" sz="2800" dirty="0"/>
              <a:t>The §179 deduction is limited to the taxable income of the TP’s trade or business. §179(b)(1), (2) and (3).</a:t>
            </a:r>
          </a:p>
          <a:p>
            <a:r>
              <a:rPr lang="en-US" sz="3200" dirty="0"/>
              <a:t>§179 property:</a:t>
            </a:r>
          </a:p>
          <a:p>
            <a:pPr lvl="1"/>
            <a:r>
              <a:rPr lang="en-US" sz="2800" dirty="0"/>
              <a:t>Tangible property, computer software, section 1245 property (personal property), and certain improvements to nonresidential real property, such as roofs, AC, heating, and ventilation. §179(d)(1) and (e).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760400-6877-ED87-A995-4C3A734E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Assets: Section 179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77D2-096D-6DEA-1DC3-8D101D4D2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4360-9FE3-AB45-49E8-A5DB190F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46C6D-4352-D6F4-0D28-4E53CADD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the extent that a TP either does not elect §179 or has additional remaining basis of purchased property after the application of §179, the remaining basis (capital expenditure) can be depreciated under §168.</a:t>
            </a:r>
          </a:p>
          <a:p>
            <a:r>
              <a:rPr lang="en-US" sz="2800" dirty="0"/>
              <a:t>The first step is to determine the property’s </a:t>
            </a:r>
            <a:r>
              <a:rPr lang="en-US" sz="2800" i="1" dirty="0"/>
              <a:t>classification </a:t>
            </a:r>
            <a:r>
              <a:rPr lang="en-US" sz="2800" dirty="0"/>
              <a:t>under §168(e), such as 3-year property, 20-year property, residential rental property or nonresidential property, etc.</a:t>
            </a:r>
          </a:p>
          <a:p>
            <a:pPr lvl="1"/>
            <a:r>
              <a:rPr lang="en-US" sz="2400" dirty="0"/>
              <a:t>Certain property is classified under the statute, but for property that’s not listed, the IRS provides class life classification.</a:t>
            </a:r>
          </a:p>
          <a:p>
            <a:pPr lvl="1"/>
            <a:r>
              <a:rPr lang="en-US" sz="2400" dirty="0"/>
              <a:t>Residential rental property 27.5 years; Nonresidential rental property: 39 years</a:t>
            </a:r>
          </a:p>
          <a:p>
            <a:pPr lvl="1"/>
            <a:r>
              <a:rPr lang="en-US" sz="2400" dirty="0"/>
              <a:t>If a property doesn’t have a class life, it is treated as 7-year property. §168(e)(3)(C)(v).</a:t>
            </a:r>
          </a:p>
          <a:p>
            <a:r>
              <a:rPr lang="en-US" sz="2800" dirty="0"/>
              <a:t>Once the property’s classification (class life) is determined, then the TP must determine its </a:t>
            </a:r>
            <a:r>
              <a:rPr lang="en-US" sz="2800" i="1" dirty="0"/>
              <a:t>recovery period</a:t>
            </a:r>
            <a:r>
              <a:rPr lang="en-US" sz="2800" dirty="0"/>
              <a:t> under §168(c).  For example, 5-year property is depreciable over 5 years.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7CB56-AC4D-77DD-5CBE-1130AE6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 Depreciation: Recovery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A70B-F9D3-D032-A372-D2565BDE3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FB08-26E9-D41B-6A41-114DC55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B2E405-7E6C-C899-0878-B748A61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depreciable property has a </a:t>
            </a:r>
            <a:r>
              <a:rPr lang="en-US" sz="2800" b="1" dirty="0"/>
              <a:t>recovery period of 20 years or less</a:t>
            </a:r>
            <a:r>
              <a:rPr lang="en-US" sz="2800" dirty="0"/>
              <a:t>, is computer software, water utility property, qualified firm or television production, or qualified live theatrical production, additional </a:t>
            </a:r>
            <a:r>
              <a:rPr lang="en-US" sz="2800" b="1" dirty="0"/>
              <a:t>bonus depreciation</a:t>
            </a:r>
            <a:r>
              <a:rPr lang="en-US" sz="2800" dirty="0"/>
              <a:t> can be taken in the year in which the property is placed into service. §168(k)(1) and (2).</a:t>
            </a:r>
          </a:p>
          <a:p>
            <a:endParaRPr lang="en-US" sz="2800" dirty="0"/>
          </a:p>
          <a:p>
            <a:r>
              <a:rPr lang="en-US" sz="2800" dirty="0"/>
              <a:t>The property’s basis reduced by the bonus depreciation before computing any allowable depreciation. §168(g)(1)(B).</a:t>
            </a:r>
          </a:p>
          <a:p>
            <a:endParaRPr lang="en-US" sz="2800" dirty="0"/>
          </a:p>
          <a:p>
            <a:r>
              <a:rPr lang="en-US" sz="2800" dirty="0"/>
              <a:t>Bonus depreciation for 2025 is 40% (from 2017 through 2022, it was 100%!). §168(k)(6).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D8AA9-4049-089D-D969-A5C8ACC7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168(k): Bonus Depreciation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5D74-F238-A1A4-1E60-ABCC3AA68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5CAE-B81C-1AE0-A104-C4351B2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F70AD-4F77-73D3-4B41-41764C12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President Trump meant to call for 100 percent bonus depreciation when discussing a return to “100 percent expensing” during a speech to Congress, a White House official has told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__Open_Sans_22d393"/>
              </a:rPr>
              <a:t>Tax Notes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The official, speaking on the condition of anonymity, said Trump’s allusion to cutting taxes on “domestic production and all manufacturing” in his March 4 </a:t>
            </a:r>
            <a:r>
              <a:rPr lang="en-US" sz="2800" b="0" i="0" u="none" strike="noStrike" dirty="0">
                <a:solidFill>
                  <a:srgbClr val="0071B8"/>
                </a:solidFill>
                <a:effectLst/>
                <a:latin typeface="__Open_Sans_22d393"/>
                <a:hlinkClick r:id="rId2"/>
              </a:rPr>
              <a:t>address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 to a joint session of Congress was an indication he was referring to bonus depreciation on property rather than expensing on investments in areas such as research and development.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“I interpreted the statement in the address last night to be 100 percent bonus depreciation . . . the focus was on equipment cost recovery,” the official said.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53ACA-89AE-5C6E-7B68-BEEF25CB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Depreciation is Coming Back!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DED7-AD1F-09FF-E21D-5F20DC91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7142-776E-8359-B995-9FF4309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21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3CEE-406E-4A99-B2CB-5EC49B46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200% declining balance method</a:t>
            </a:r>
          </a:p>
          <a:p>
            <a:pPr lvl="1"/>
            <a:r>
              <a:rPr lang="en-US" sz="2800" dirty="0"/>
              <a:t>generally applies to 3, 5, 7, 10-year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150% declining balance method</a:t>
            </a:r>
          </a:p>
          <a:p>
            <a:pPr lvl="1"/>
            <a:r>
              <a:rPr lang="en-US" sz="2800" dirty="0"/>
              <a:t>generally applies to 15, 20-year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Straight-line method</a:t>
            </a:r>
          </a:p>
          <a:p>
            <a:pPr lvl="1"/>
            <a:r>
              <a:rPr lang="en-US" sz="2800" dirty="0"/>
              <a:t>generally applies to nonresidential real property and residential rental property</a:t>
            </a:r>
          </a:p>
          <a:p>
            <a:pPr lvl="1"/>
            <a:endParaRPr lang="en-US" sz="2800" dirty="0"/>
          </a:p>
          <a:p>
            <a:r>
              <a:rPr lang="en-US" sz="3200" dirty="0"/>
              <a:t>Under both the 200% and 150% DBMs, the TP switches to SL when it is greater than the accelerated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1369A-D741-017A-04F7-321DAB8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Methods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1DD8-3176-B397-8B97-6D136C84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0CED-7B9A-D98F-6AB4-7D5C51F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A2AF4-2B38-BF6C-A505-A0F42F86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applicable convention </a:t>
            </a:r>
            <a:r>
              <a:rPr lang="en-US" sz="2800" dirty="0"/>
              <a:t>ignores the exact date the property is placed into service and treats property as being played into service:</a:t>
            </a:r>
          </a:p>
          <a:p>
            <a:pPr lvl="1"/>
            <a:r>
              <a:rPr lang="en-US" sz="2400" dirty="0"/>
              <a:t>At the mid-point of the year (half-year convention)</a:t>
            </a:r>
          </a:p>
          <a:p>
            <a:pPr lvl="1"/>
            <a:r>
              <a:rPr lang="en-US" sz="2400" dirty="0"/>
              <a:t>At the mid-point of the month (mid-month convention)</a:t>
            </a:r>
          </a:p>
          <a:p>
            <a:pPr lvl="1"/>
            <a:r>
              <a:rPr lang="en-US" sz="2400" dirty="0"/>
              <a:t>At the mid-point of the quarter (mid-quarter convention). §168(d)(1)-(4)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800" dirty="0"/>
              <a:t>The applicable convention for most property is the half-year convention, but nonresidential RP and residential rental property is mid-month. §168(d)(1) and (2). </a:t>
            </a:r>
          </a:p>
          <a:p>
            <a:endParaRPr lang="en-US" sz="2800" dirty="0"/>
          </a:p>
          <a:p>
            <a:r>
              <a:rPr lang="en-US" sz="2800" dirty="0"/>
              <a:t>For example: For half-year convention property, the TP’s depreciation deduction for Y1 is ½ of the year’s depreciation.  Note, this rule also applies for the year of sale or disposition.</a:t>
            </a:r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B6093-7D26-DE0A-5397-98C3B13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Applicable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FA63-70F8-2949-078F-26A84FA33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2D96-E64A-6DBC-C6BB-4A1BFBC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228DAB0B-2220-4AEF-E81A-3BD26CAB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858186"/>
            <a:ext cx="10801929" cy="49967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AA94E6-88C1-B22B-BAA2-4D265686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BCE0-E2C8-CD19-5320-3DC73FE84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E647-46E7-FDD8-3C25-E3EB7186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1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8D5FE9-ADC2-3779-80B5-A437C0CA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Section 179 is elective, but §168 is not</a:t>
            </a:r>
          </a:p>
          <a:p>
            <a:endParaRPr lang="en-US" sz="2800" dirty="0"/>
          </a:p>
          <a:p>
            <a:r>
              <a:rPr lang="en-US" sz="2800" dirty="0"/>
              <a:t>TP is presumed to take bonus depreciation, unless TP elects out. §168(k)(7)</a:t>
            </a:r>
          </a:p>
          <a:p>
            <a:endParaRPr lang="en-US" sz="2800" dirty="0"/>
          </a:p>
          <a:p>
            <a:r>
              <a:rPr lang="en-US" sz="2800" dirty="0"/>
              <a:t>§1016(a)(2) requires a TP to reduce to the basis of property by depreciation </a:t>
            </a:r>
            <a:r>
              <a:rPr lang="en-US" sz="2800" b="1" i="1" dirty="0"/>
              <a:t>allowed…but not less than the depreciation allowable.1</a:t>
            </a:r>
          </a:p>
          <a:p>
            <a:pPr lvl="1"/>
            <a:r>
              <a:rPr lang="en-US" sz="2400" dirty="0"/>
              <a:t>Allowed:  depreciation actually taken</a:t>
            </a:r>
          </a:p>
          <a:p>
            <a:pPr lvl="1"/>
            <a:r>
              <a:rPr lang="en-US" sz="2400" dirty="0"/>
              <a:t>Allowable:  deprecation that could have been taken but wasn’t</a:t>
            </a:r>
          </a:p>
          <a:p>
            <a:pPr lvl="1"/>
            <a:r>
              <a:rPr lang="en-US" sz="2400" dirty="0"/>
              <a:t>Why would a TP want to delay a depreciation deduction?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E30B1-D1A8-44C2-7880-37E0A342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and Basis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8C23-9C7B-CF87-46D8-98AA10ABF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7286-6551-F6CE-E55E-55EBC671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6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49519-AE81-5FDE-D84C-437912CB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RE is not eligible for §179 (not §1245 property) or bonus depreciation under §168(k) (recovery period exceeds 20 years)</a:t>
            </a:r>
          </a:p>
          <a:p>
            <a:r>
              <a:rPr lang="en-US" sz="2800" dirty="0"/>
              <a:t> </a:t>
            </a:r>
            <a:r>
              <a:rPr lang="en-US" sz="2800" i="1" dirty="0"/>
              <a:t>Residential real property</a:t>
            </a:r>
            <a:r>
              <a:rPr lang="en-US" sz="2800" dirty="0"/>
              <a:t>: building structure if 80% or more of gross rental income is rental income from dwelling units. §168(e)(2)(A).  Doesn’t include a hotel, motel, or Holiday Inn</a:t>
            </a:r>
          </a:p>
          <a:p>
            <a:pPr lvl="1"/>
            <a:r>
              <a:rPr lang="en-US" sz="2400" dirty="0"/>
              <a:t>Recovery period is 27.5 years with a mid-month convention</a:t>
            </a:r>
          </a:p>
          <a:p>
            <a:r>
              <a:rPr lang="en-US" sz="2800" i="1" dirty="0"/>
              <a:t>Nonresidential real property</a:t>
            </a:r>
            <a:r>
              <a:rPr lang="en-US" sz="2800" dirty="0"/>
              <a:t>: RP that is not residential RP or property w/ a class life less than 27.5 years.</a:t>
            </a:r>
          </a:p>
          <a:p>
            <a:pPr lvl="1"/>
            <a:r>
              <a:rPr lang="en-US" sz="2400" dirty="0"/>
              <a:t>Recovery period is 39 years with a mid-month convention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2D6D37-8CAE-CC06-52AF-FD1AE196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Depreciation: Real Estate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91BE4-D606-41C5-345D-0D5BD59E5E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8D4B1-DBBD-D382-F985-48731697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56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table with numbers and a few words&#10;&#10;AI-generated content may be incorrect.">
            <a:extLst>
              <a:ext uri="{FF2B5EF4-FFF2-40B4-BE49-F238E27FC236}">
                <a16:creationId xmlns:a16="http://schemas.microsoft.com/office/drawing/2014/main" id="{6B09951B-55F2-3434-24A6-D0D6F8F36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21" y="709521"/>
            <a:ext cx="10755343" cy="329285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FF04BF-6BD5-F472-A883-91CA0AC4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Depreciation: Real Estate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6F87E-1EA7-5596-4CCA-8A27BA8BE1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4016D-6A8F-BFF7-7142-F2E16480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pic>
        <p:nvPicPr>
          <p:cNvPr id="9" name="Picture 8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A792035A-701A-E4A9-384C-3820B93A6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321" y="4460212"/>
            <a:ext cx="10358204" cy="168826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927150-1C82-25EA-CAF7-4E4BFEB13C27}"/>
              </a:ext>
            </a:extLst>
          </p:cNvPr>
          <p:cNvCxnSpPr/>
          <p:nvPr/>
        </p:nvCxnSpPr>
        <p:spPr>
          <a:xfrm>
            <a:off x="1175657" y="4278086"/>
            <a:ext cx="1050471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88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200" b="1" dirty="0"/>
              <a:t>Analyzing S/X of Property</a:t>
            </a:r>
          </a:p>
          <a:p>
            <a:r>
              <a:rPr lang="en-US" sz="3200" dirty="0"/>
              <a:t>Realized G/L = amount realized (AR) minus adjusted basis (AB)</a:t>
            </a:r>
          </a:p>
          <a:p>
            <a:r>
              <a:rPr lang="en-US" sz="3200" dirty="0"/>
              <a:t>Is realized gain recognized and included in GI under §61(a)(3) or does a nonrecognition provision (e.g., §§1031, 1033) apply?</a:t>
            </a:r>
          </a:p>
          <a:p>
            <a:r>
              <a:rPr lang="en-US" sz="3200" dirty="0"/>
              <a:t>Is realized loss recognized and does it reduce GI under §§62(a)(3) and 165(c)?</a:t>
            </a:r>
          </a:p>
          <a:p>
            <a:r>
              <a:rPr lang="en-US" sz="3200" dirty="0"/>
              <a:t>What is the </a:t>
            </a:r>
            <a:r>
              <a:rPr lang="en-US" sz="3200" b="1" dirty="0"/>
              <a:t>character, capital, ordinary or §1231 G/</a:t>
            </a:r>
            <a:r>
              <a:rPr lang="en-US" sz="3200" dirty="0"/>
              <a:t>L, of the recognized gains or losses?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Gains and Losses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EF963B-863C-DD54-9552-F659B093B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limit §§179 and 168 in the case of </a:t>
            </a:r>
            <a:r>
              <a:rPr lang="en-US" i="1" dirty="0"/>
              <a:t>luxury automobiles</a:t>
            </a:r>
            <a:r>
              <a:rPr lang="en-US" dirty="0"/>
              <a:t>, but it applies to </a:t>
            </a:r>
            <a:r>
              <a:rPr lang="en-US" i="1" dirty="0"/>
              <a:t>passenger automobiles, </a:t>
            </a:r>
            <a:r>
              <a:rPr lang="en-US" dirty="0"/>
              <a:t>which is defined to be any 4-wheeled vehicle for public street use weighing 6,000 pounds or less. §280F(a)(1) and (d)(5).</a:t>
            </a:r>
          </a:p>
          <a:p>
            <a:r>
              <a:rPr lang="en-US" dirty="0"/>
              <a:t>The limits in §280F for passenger automobiles is increased by 8,000 for bonus depreciation. 168(k)(2)(B) </a:t>
            </a:r>
          </a:p>
          <a:p>
            <a:r>
              <a:rPr lang="en-US" dirty="0"/>
              <a:t>In addition, §280F also applies to </a:t>
            </a:r>
            <a:r>
              <a:rPr lang="en-US" i="1" dirty="0"/>
              <a:t>listed property</a:t>
            </a:r>
            <a:r>
              <a:rPr lang="en-US" dirty="0"/>
              <a:t>, which is passenger automobiles, any other property used for transportation, property used for entertainment, recreation, or amusement. §280F(d)(4)(A). </a:t>
            </a:r>
          </a:p>
          <a:p>
            <a:r>
              <a:rPr lang="en-US" dirty="0"/>
              <a:t>If an automobile is used partially for personal use and partially for business use, the depreciation deduction is proportionately reduced. §280F(a)(2).</a:t>
            </a:r>
          </a:p>
          <a:p>
            <a:r>
              <a:rPr lang="en-US" dirty="0"/>
              <a:t>If business usage does not exceed 50%, the §168 depreciation schedule is straight line and thus no bonus depreciation. §280F(b)(1).</a:t>
            </a:r>
          </a:p>
          <a:p>
            <a:r>
              <a:rPr lang="en-US" dirty="0"/>
              <a:t>Under §179(b)(5), for purposes of §179, the cost of any SUV that can be taken into account under §179 is $31,300 for 2025, provided that it is not subject to §280F and weighs less than 14,000 pounds.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CE2FE5-538A-E4DC-525D-43F1A6F2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280F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1EF5-86DB-30DC-D501-7C78B430DA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2B24-45D3-8804-6DF0-22C2F2F7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05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BBDE87-2FE9-4623-D16D-081BB98F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280F Limitations for 2025: Rev. Proc. 2025-16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12286-F7D6-B7B9-B3F2-003088525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064E-0006-7D30-EBF8-2A124A66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pic>
        <p:nvPicPr>
          <p:cNvPr id="6" name="Content Placeholder 5" descr="A document with numbers and a list of money&#10;&#10;AI-generated content may be incorrect.">
            <a:extLst>
              <a:ext uri="{FF2B5EF4-FFF2-40B4-BE49-F238E27FC236}">
                <a16:creationId xmlns:a16="http://schemas.microsoft.com/office/drawing/2014/main" id="{68534678-1D98-BAB2-5EBE-10D2D0162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36" y="533400"/>
            <a:ext cx="8698254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75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F3AF6-A2A3-AD40-6F24-B8691EE0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i="1" dirty="0"/>
              <a:t>Section 197 intangibles </a:t>
            </a:r>
            <a:r>
              <a:rPr lang="en-US" sz="3200" dirty="0"/>
              <a:t>are amortizable over 15 years (SL).</a:t>
            </a:r>
          </a:p>
          <a:p>
            <a:pPr lvl="1"/>
            <a:r>
              <a:rPr lang="en-US" sz="2800" dirty="0"/>
              <a:t>Goodwill, going concern value, workforce in place, business books and records, operating systems</a:t>
            </a:r>
          </a:p>
          <a:p>
            <a:pPr lvl="1"/>
            <a:r>
              <a:rPr lang="en-US" sz="2800" dirty="0"/>
              <a:t>Patent, CR, TM, TN, franchise, formula</a:t>
            </a:r>
          </a:p>
          <a:p>
            <a:pPr lvl="1"/>
            <a:r>
              <a:rPr lang="en-US" sz="2800" dirty="0"/>
              <a:t>Customer-based and supplier-based intangibles. §197(d)(1) </a:t>
            </a:r>
          </a:p>
          <a:p>
            <a:r>
              <a:rPr lang="en-US" sz="3200" dirty="0"/>
              <a:t>Doesn’t include land, financial interests, any CR or patent not acquired as part of the acquisition of a T/B, lease, indebtedness. §197(e)(1), (2), (4), and (5).</a:t>
            </a:r>
          </a:p>
          <a:p>
            <a:r>
              <a:rPr lang="en-US" sz="3200" dirty="0"/>
              <a:t>Start-up Expenditures: Currently deductible under to 5K; remainder deductible over the 180-month (15 yrs) period beginning w/ the month the T/B begins. §195(b)(1).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024A51-90D8-61EA-CDCC-F4C67CD0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Amortization of Intangible Assets: </a:t>
            </a:r>
            <a:r>
              <a:rPr lang="en-US" sz="2000" dirty="0"/>
              <a:t>§§ 167 and 197; Start-Up Costs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85214-B989-3204-27C0-47F7D8ACB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CC565-F0E4-43EB-4061-C9F5F93B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01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9E7546F-250A-52E1-D0CA-6B0496EC9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Income Tax</a:t>
            </a:r>
            <a:r>
              <a:rPr lang="en-US" dirty="0"/>
              <a:t>:  Borrowed principal is excluded from income, repaid principal is not deductible, but business interest is deductible.</a:t>
            </a:r>
          </a:p>
          <a:p>
            <a:r>
              <a:rPr lang="en-US" b="1" dirty="0"/>
              <a:t>CFCT: </a:t>
            </a:r>
            <a:r>
              <a:rPr lang="en-US" dirty="0"/>
              <a:t>Borrowed principal included in tax base, but interest and repaid principal deductible (non-consumption outlay)</a:t>
            </a:r>
          </a:p>
          <a:p>
            <a:r>
              <a:rPr lang="en-US" b="1" dirty="0"/>
              <a:t>Wage Tax</a:t>
            </a:r>
            <a:r>
              <a:rPr lang="en-US" dirty="0"/>
              <a:t>: Borrowed principal not included and repaid not deductible and but business interest is </a:t>
            </a:r>
            <a:r>
              <a:rPr lang="en-US" b="1" dirty="0"/>
              <a:t>not </a:t>
            </a:r>
            <a:r>
              <a:rPr lang="en-US" dirty="0"/>
              <a:t>deductible.</a:t>
            </a:r>
          </a:p>
          <a:p>
            <a:r>
              <a:rPr lang="en-US" b="1" dirty="0"/>
              <a:t>Tax Arbitrage</a:t>
            </a:r>
            <a:r>
              <a:rPr lang="en-US" dirty="0"/>
              <a:t>:  CFCT treatment of investment (deduction) and interest deduction for purchase of that investment can result in better treatment than consumption tax treatment</a:t>
            </a:r>
          </a:p>
          <a:p>
            <a:pPr lvl="1"/>
            <a:r>
              <a:rPr lang="en-US" sz="2400" dirty="0"/>
              <a:t> §179 plus  §163(a) business interest deduction</a:t>
            </a:r>
          </a:p>
          <a:p>
            <a:pPr lvl="1"/>
            <a:r>
              <a:rPr lang="en-US" sz="2400" dirty="0"/>
              <a:t> §168(k) bonus depreciation plus §163(j) deduction for interest (limited to 30% of </a:t>
            </a:r>
            <a:r>
              <a:rPr lang="en-US" sz="2400" i="1" dirty="0"/>
              <a:t>adjusted taxable income</a:t>
            </a:r>
            <a:r>
              <a:rPr lang="en-US" sz="2400" dirty="0"/>
              <a:t>:  GI – business expenses less depreciation (after 2022).</a:t>
            </a:r>
          </a:p>
          <a:p>
            <a:pPr lvl="1"/>
            <a:r>
              <a:rPr lang="en-US" sz="2400" dirty="0"/>
              <a:t>Some RE business are not subject to  §163(j) if they agree to lengthen deprecation to 30 yrs (RRE) and 40 yrs (Non-RRE). §163(j)(7)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33AF71-D253-4455-AB11-0F4D4D5E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Arbitrage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CDC50-52F7-816C-4ABD-563EA96CD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A7E05-D585-CE81-B82B-C87FE529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7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TP has a </a:t>
            </a:r>
            <a:r>
              <a:rPr lang="en-US" sz="2800" b="1" i="1" dirty="0"/>
              <a:t>net capital gain</a:t>
            </a:r>
            <a:r>
              <a:rPr lang="en-US" sz="2800" dirty="0"/>
              <a:t> (NCG), it is taxed at preferential rates under §1(h).🌟</a:t>
            </a:r>
          </a:p>
          <a:p>
            <a:endParaRPr lang="en-US" sz="2800" dirty="0"/>
          </a:p>
          <a:p>
            <a:r>
              <a:rPr lang="en-US" sz="2800" dirty="0"/>
              <a:t>If a TP has a </a:t>
            </a:r>
            <a:r>
              <a:rPr lang="en-US" sz="2800" b="1" i="1" dirty="0"/>
              <a:t>capital loss</a:t>
            </a:r>
            <a:r>
              <a:rPr lang="en-US" sz="2800" dirty="0"/>
              <a:t>, it may be limited under §1211(b)</a:t>
            </a:r>
          </a:p>
          <a:p>
            <a:endParaRPr lang="en-US" sz="2800" i="1" dirty="0"/>
          </a:p>
          <a:p>
            <a:r>
              <a:rPr lang="en-US" sz="2800" dirty="0"/>
              <a:t>Capital gains and losses generally arise from the S/X of a capital asset. §1222(1)-(4).</a:t>
            </a:r>
          </a:p>
          <a:p>
            <a:pPr lvl="1"/>
            <a:r>
              <a:rPr lang="en-US" sz="2400" b="1" dirty="0"/>
              <a:t>Short-term CG/L</a:t>
            </a:r>
            <a:r>
              <a:rPr lang="en-US" sz="2400" dirty="0"/>
              <a:t>: asset held from one year or less</a:t>
            </a:r>
          </a:p>
          <a:p>
            <a:pPr lvl="1"/>
            <a:r>
              <a:rPr lang="en-US" sz="2400" b="1" dirty="0"/>
              <a:t>Long-term CG/L</a:t>
            </a:r>
            <a:r>
              <a:rPr lang="en-US" sz="2400" dirty="0"/>
              <a:t>: asset held for more than one year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Gains and Losses: Overview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CLs exceed CGs (Net Capital Loss), under §1211(b), the CLs (ST or LT) are deductible only to the extent of the CGs (ST or LT) plus $3,000.</a:t>
            </a:r>
          </a:p>
          <a:p>
            <a:pPr lvl="1"/>
            <a:r>
              <a:rPr lang="en-US" sz="2400" dirty="0"/>
              <a:t>This deduction is above the line.</a:t>
            </a:r>
          </a:p>
          <a:p>
            <a:r>
              <a:rPr lang="en-US" sz="2800" dirty="0"/>
              <a:t>Any excess CLs can be carried and used in a subsequent year under §1212(b) or until the TP dies.</a:t>
            </a:r>
          </a:p>
          <a:p>
            <a:r>
              <a:rPr lang="en-US" sz="2800" dirty="0"/>
              <a:t>Why is there a limitation on the use of CLs?</a:t>
            </a:r>
          </a:p>
          <a:p>
            <a:pPr lvl="1"/>
            <a:r>
              <a:rPr lang="en-US" sz="2400" dirty="0"/>
              <a:t>Consider (1) the realization requirement; and (2) the favorable taxation of NCGs</a:t>
            </a:r>
          </a:p>
          <a:p>
            <a:r>
              <a:rPr lang="en-US" sz="2800" dirty="0"/>
              <a:t>Section 1212(b) provides rules for the nature of the losses (ST or LT) that can be carried over to subsequent years.  Not on the exam. 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Losses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B7F67-9C1C-43FB-B54F-A507DF7F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CFCT</a:t>
            </a:r>
            <a:r>
              <a:rPr lang="en-US" dirty="0"/>
              <a:t>:  cost of business/investment property deductible in the year purchased</a:t>
            </a:r>
          </a:p>
          <a:p>
            <a:endParaRPr lang="en-US" dirty="0"/>
          </a:p>
          <a:p>
            <a:r>
              <a:rPr lang="en-US" b="1" dirty="0"/>
              <a:t>Income Tax</a:t>
            </a:r>
            <a:r>
              <a:rPr lang="en-US" dirty="0"/>
              <a:t>: No deduction because no decrease in wealth (merely changed form) but basis is created.</a:t>
            </a:r>
          </a:p>
          <a:p>
            <a:endParaRPr lang="en-US" dirty="0"/>
          </a:p>
          <a:p>
            <a:r>
              <a:rPr lang="en-US" sz="2800" dirty="0"/>
              <a:t>Different strands of a property’s value</a:t>
            </a:r>
          </a:p>
          <a:p>
            <a:pPr lvl="1"/>
            <a:r>
              <a:rPr lang="en-US" sz="2400" dirty="0"/>
              <a:t>Change in supply/demand</a:t>
            </a:r>
          </a:p>
          <a:p>
            <a:pPr lvl="1"/>
            <a:r>
              <a:rPr lang="en-US" sz="2400" dirty="0"/>
              <a:t>Interest rates</a:t>
            </a:r>
          </a:p>
          <a:p>
            <a:pPr lvl="1"/>
            <a:endParaRPr lang="en-US" sz="2400" dirty="0"/>
          </a:p>
          <a:p>
            <a:r>
              <a:rPr lang="en-US" sz="2800" dirty="0"/>
              <a:t>One strand of value produces a loss: If the asset wastes away over time from use in an income producing activity.  Note, value of asset may change (increase) because of the change in the other strands of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FD4B3-A964-4BA4-ACAF-B06EE6D0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B6E5A-CD4C-4C9E-892F-E0110B513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A069-231E-40E0-8029-7B7F9B5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EE84B-A374-5497-A287-03684150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(p. 366): TP purchases machine for 10K and expects to earn back the cost of the machine plus 4% profit.  TP believes that the machine will be worthless after 3 years, and TP expects to earn about 3.606 in gross receipts annually from use of the machine.</a:t>
            </a:r>
          </a:p>
          <a:p>
            <a:r>
              <a:rPr lang="en-US" dirty="0"/>
              <a:t>How should TP recover the 10K cost of the machine?  </a:t>
            </a:r>
          </a:p>
          <a:p>
            <a:r>
              <a:rPr lang="en-US" dirty="0"/>
              <a:t>Recall our examination of the repayment of 10K of debt at 4% with 3 annual payments of 3.6K in Ch. 9, where we determined how much of each payment is principal &amp; 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For debt, only interest is taxable; for machine, all GI taxable w/ a deduction for depreciation.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85536-01B4-2C76-85FD-A30C95B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AE1A2-F480-5925-75AD-29045A9D3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7567-6539-C5ED-703D-BED5070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pic>
        <p:nvPicPr>
          <p:cNvPr id="6" name="Content Placeholder 6" descr="A close-up of a report&#10;&#10;AI-generated content may be incorrect.">
            <a:extLst>
              <a:ext uri="{FF2B5EF4-FFF2-40B4-BE49-F238E27FC236}">
                <a16:creationId xmlns:a16="http://schemas.microsoft.com/office/drawing/2014/main" id="{E697B471-00B8-6162-899F-E08C5EC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3311254"/>
            <a:ext cx="9144000" cy="17875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234A8-9201-A5F1-6E9E-D4DED1884CC5}"/>
              </a:ext>
            </a:extLst>
          </p:cNvPr>
          <p:cNvCxnSpPr/>
          <p:nvPr/>
        </p:nvCxnSpPr>
        <p:spPr>
          <a:xfrm flipH="1">
            <a:off x="6262254" y="5195455"/>
            <a:ext cx="11083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BE60-69F6-BA11-5CB8-A0813261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CFD5E-6D93-8F5C-87CB-DFA9B1FE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Economic depreciation is generally much slow than depreciation allowed under §§167, 168, 179, and 197.</a:t>
            </a:r>
          </a:p>
          <a:p>
            <a:r>
              <a:rPr lang="en-US" sz="2800" dirty="0"/>
              <a:t>Accelerated depreciation is a CFCT feature of our income tax system, because it allows the deduction of basis before economic loss, thus permitting a portion of the investment’s return to be earned on pre-tax dollars.</a:t>
            </a:r>
          </a:p>
          <a:p>
            <a:r>
              <a:rPr lang="en-US" sz="2800" dirty="0"/>
              <a:t>Query:  who captures this benefit? Buyers of investment property or sellers?</a:t>
            </a:r>
          </a:p>
          <a:p>
            <a:r>
              <a:rPr lang="en-US" sz="2800" dirty="0"/>
              <a:t>The JCT consider accelerated depreciation to be a tax expenditure:</a:t>
            </a:r>
          </a:p>
          <a:p>
            <a:pPr lvl="1"/>
            <a:r>
              <a:rPr lang="en-US" sz="2400" i="1" dirty="0"/>
              <a:t>The Joint Committee staff generally classifies as tax expenditures cost recovery allowances that are more favorable than those provided under the alternative depreciation system (sec. 168(g)), which provides for </a:t>
            </a:r>
            <a:r>
              <a:rPr lang="en-US" sz="2400" b="1" i="1" dirty="0"/>
              <a:t>straight-line recovery </a:t>
            </a:r>
            <a:r>
              <a:rPr lang="en-US" sz="2400" i="1" dirty="0"/>
              <a:t>over tax lives that are longer than those permitted under the accelerated 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B9E64-BE7B-DEB1-6932-9DFAF94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vs. Depreciation under </a:t>
            </a:r>
            <a:r>
              <a:rPr lang="en-US" sz="2000" dirty="0"/>
              <a:t>§§167, 168, 179, and 197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8CE4-8437-04A1-112C-A50AD236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4235-6EFC-A80B-6CE5-DDA94CF14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DA58A-869E-9B59-85B6-E5D99F47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Section 167 and “Wear and Tear”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076B8-CC0C-5B90-4A9E-B1573FE1A7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400" dirty="0"/>
              <a:t>Under</a:t>
            </a:r>
            <a:r>
              <a:rPr lang="en-US" dirty="0"/>
              <a:t> </a:t>
            </a:r>
            <a:r>
              <a:rPr lang="en-US" sz="2400" dirty="0"/>
              <a:t>§167(a), a depreciation deduction is allowed for “exhaustion, wear and tear” of property used in the T/B or held for the production of income.</a:t>
            </a:r>
            <a:r>
              <a:rPr lang="en-US" dirty="0"/>
              <a:t> </a:t>
            </a:r>
          </a:p>
          <a:p>
            <a:r>
              <a:rPr lang="en-US" sz="2400" dirty="0"/>
              <a:t>Inventory, personal residences, personal cars, and land, for example, are not depreciable</a:t>
            </a:r>
          </a:p>
          <a:p>
            <a:r>
              <a:rPr lang="en-US" sz="2400" dirty="0"/>
              <a:t>Section 167 permits depreciation, but the specific rules for the timing and amount are found in:</a:t>
            </a:r>
          </a:p>
          <a:p>
            <a:pPr lvl="1"/>
            <a:r>
              <a:rPr lang="en-US" sz="2400" dirty="0"/>
              <a:t>§168 (tangible property)</a:t>
            </a:r>
          </a:p>
          <a:p>
            <a:pPr lvl="1"/>
            <a:r>
              <a:rPr lang="en-US" sz="2400" dirty="0"/>
              <a:t>§§167 &amp; 197 (intangible property)</a:t>
            </a:r>
          </a:p>
          <a:p>
            <a:pPr lvl="1"/>
            <a:r>
              <a:rPr lang="en-US" sz="2400" dirty="0"/>
              <a:t>§179 (certain business property)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18874-8AB1-B4F4-F47E-6BB6D26FD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000" i="1" dirty="0"/>
              <a:t>Simon v. CIR</a:t>
            </a:r>
            <a:r>
              <a:rPr lang="en-US" sz="2000" dirty="0"/>
              <a:t>, 103 T.C. 247 (1994), </a:t>
            </a:r>
            <a:r>
              <a:rPr lang="en-US" sz="2000" i="1" dirty="0"/>
              <a:t>aff’d</a:t>
            </a:r>
            <a:r>
              <a:rPr lang="en-US" sz="2000" dirty="0"/>
              <a:t>, F.3d 41 (2d Cir. 1995)</a:t>
            </a:r>
          </a:p>
          <a:p>
            <a:r>
              <a:rPr lang="en-US" sz="2000" i="1" dirty="0"/>
              <a:t>I</a:t>
            </a:r>
            <a:r>
              <a:rPr lang="en-US" sz="2000" dirty="0"/>
              <a:t>s a 200-year bow subject to wear &amp; tear?</a:t>
            </a:r>
            <a:endParaRPr lang="en-US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500C-9590-4B1E-EAA7-1164A787C8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3744-FA27-1F97-3CEA-D961A6CF80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pic>
        <p:nvPicPr>
          <p:cNvPr id="7" name="Picture 6" descr="Close-up of a violin bow&#10;&#10;AI-generated content may be incorrect.">
            <a:extLst>
              <a:ext uri="{FF2B5EF4-FFF2-40B4-BE49-F238E27FC236}">
                <a16:creationId xmlns:a16="http://schemas.microsoft.com/office/drawing/2014/main" id="{4D75657B-0578-53B7-0861-A3716EC6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87" y="2287840"/>
            <a:ext cx="5093913" cy="3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8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A7C30C-03EF-4D47-053D-9CBED7D7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ECE0-A05B-46C0-E40F-3FD2B868A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A04F-DFC3-C43A-BD50-51FE343F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Gains and Losses</a:t>
            </a:r>
            <a:endParaRPr lang="en-US" dirty="0"/>
          </a:p>
        </p:txBody>
      </p:sp>
      <p:pic>
        <p:nvPicPr>
          <p:cNvPr id="7" name="Picture 6" descr="A close-up of a question&#10;&#10;AI-generated content may be incorrect.">
            <a:extLst>
              <a:ext uri="{FF2B5EF4-FFF2-40B4-BE49-F238E27FC236}">
                <a16:creationId xmlns:a16="http://schemas.microsoft.com/office/drawing/2014/main" id="{F12FCEFD-EC0E-166B-ACE7-6967133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46162"/>
            <a:ext cx="11277600" cy="3242052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A465FFF-4181-A9EC-67B4-F1E09E57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4088214"/>
            <a:ext cx="11115829" cy="1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01F114-F445-4212-B65D-0FA56926319E}">
  <ds:schemaRefs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dee7606c-638d-4687-a004-8de278f93ba2"/>
    <ds:schemaRef ds:uri="http://schemas.microsoft.com/office/2006/metadata/properties"/>
    <ds:schemaRef ds:uri="http://schemas.microsoft.com/office/infopath/2007/PartnerControls"/>
    <ds:schemaRef ds:uri="f450584a-cb59-46a6-8009-931c1e5e40a6"/>
  </ds:schemaRefs>
</ds:datastoreItem>
</file>

<file path=customXml/itemProps2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2521</Words>
  <Application>Microsoft Macintosh PowerPoint</Application>
  <PresentationFormat>Widescreen</PresentationFormat>
  <Paragraphs>194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NSimSun</vt:lpstr>
      <vt:lpstr>__Open_Sans_22d393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Capital Gains and Losses</vt:lpstr>
      <vt:lpstr>Gains and Losses</vt:lpstr>
      <vt:lpstr>Gains and Losses: Overview</vt:lpstr>
      <vt:lpstr>Capital Losses</vt:lpstr>
      <vt:lpstr>Economic Depreciation in a Realization-based Income Tax</vt:lpstr>
      <vt:lpstr>Economic Depreciation in a Realization-based Income Tax</vt:lpstr>
      <vt:lpstr>Economic Depreciation vs. Depreciation under §§167, 168, 179, and 197</vt:lpstr>
      <vt:lpstr>Section 167 and “Wear and Tear”</vt:lpstr>
      <vt:lpstr>Depreciation of Tangible Assets</vt:lpstr>
      <vt:lpstr>Depreciation of Tangible Assets: Section 179</vt:lpstr>
      <vt:lpstr>Section 168 Depreciation: Recovery Period</vt:lpstr>
      <vt:lpstr>Section 168(k): Bonus Depreciation</vt:lpstr>
      <vt:lpstr>Bonus Depreciation is Coming Back!</vt:lpstr>
      <vt:lpstr>Section 168(b): Depreciation Methods </vt:lpstr>
      <vt:lpstr>Section 168(b): Applicable Conventions</vt:lpstr>
      <vt:lpstr>Section 168(b): Depreciation Tables</vt:lpstr>
      <vt:lpstr>Depreciation and Basis</vt:lpstr>
      <vt:lpstr>Depreciation: Real Estate</vt:lpstr>
      <vt:lpstr>Depreciation: Real Estate</vt:lpstr>
      <vt:lpstr>Section 280F Limitations</vt:lpstr>
      <vt:lpstr>Section 280F Limitations for 2025: Rev. Proc. 2025-16</vt:lpstr>
      <vt:lpstr>Amortization of Intangible Assets: §§ 167 and 197; Start-Up Costs</vt:lpstr>
      <vt:lpstr>Tax Arbitrage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9</cp:revision>
  <cp:lastPrinted>2025-03-04T21:47:58Z</cp:lastPrinted>
  <dcterms:created xsi:type="dcterms:W3CDTF">2025-02-20T00:58:49Z</dcterms:created>
  <dcterms:modified xsi:type="dcterms:W3CDTF">2025-03-12T15:15:25Z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