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56" r:id="rId5"/>
    <p:sldId id="257" r:id="rId6"/>
    <p:sldId id="298" r:id="rId7"/>
    <p:sldId id="299" r:id="rId8"/>
    <p:sldId id="302" r:id="rId9"/>
    <p:sldId id="300" r:id="rId10"/>
    <p:sldId id="303" r:id="rId11"/>
    <p:sldId id="304" r:id="rId12"/>
    <p:sldId id="305" r:id="rId13"/>
    <p:sldId id="306" r:id="rId14"/>
    <p:sldId id="307" r:id="rId15"/>
    <p:sldId id="308"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32DB31-4E3F-5348-B79B-760BBB6D69D0}" v="765" dt="2025-03-12T21:29:41.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21"/>
    <p:restoredTop sz="94623"/>
  </p:normalViewPr>
  <p:slideViewPr>
    <p:cSldViewPr snapToGrid="0">
      <p:cViewPr varScale="1">
        <p:scale>
          <a:sx n="98" d="100"/>
          <a:sy n="98" d="100"/>
        </p:scale>
        <p:origin x="192" y="1464"/>
      </p:cViewPr>
      <p:guideLst/>
    </p:cSldViewPr>
  </p:slideViewPr>
  <p:outlineViewPr>
    <p:cViewPr>
      <p:scale>
        <a:sx n="33" d="100"/>
        <a:sy n="33" d="100"/>
      </p:scale>
      <p:origin x="0" y="-14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A532DB31-4E3F-5348-B79B-760BBB6D69D0}"/>
    <pc:docChg chg="undo custSel modSld">
      <pc:chgData name="Jeffrey M. Colon" userId="615143b1-cdee-493d-9a9d-1565ce8666d9" providerId="ADAL" clId="{A532DB31-4E3F-5348-B79B-760BBB6D69D0}" dt="2025-03-13T12:59:07.902" v="127" actId="20577"/>
      <pc:docMkLst>
        <pc:docMk/>
      </pc:docMkLst>
      <pc:sldChg chg="modSp mod">
        <pc:chgData name="Jeffrey M. Colon" userId="615143b1-cdee-493d-9a9d-1565ce8666d9" providerId="ADAL" clId="{A532DB31-4E3F-5348-B79B-760BBB6D69D0}" dt="2025-03-13T12:57:05.855" v="118" actId="255"/>
        <pc:sldMkLst>
          <pc:docMk/>
          <pc:sldMk cId="2242760636" sldId="307"/>
        </pc:sldMkLst>
        <pc:spChg chg="mod">
          <ac:chgData name="Jeffrey M. Colon" userId="615143b1-cdee-493d-9a9d-1565ce8666d9" providerId="ADAL" clId="{A532DB31-4E3F-5348-B79B-760BBB6D69D0}" dt="2025-03-13T12:57:05.855" v="118" actId="255"/>
          <ac:spMkLst>
            <pc:docMk/>
            <pc:sldMk cId="2242760636" sldId="307"/>
            <ac:spMk id="2" creationId="{0115455F-CC85-F4D0-7B68-03CF06FF35B9}"/>
          </ac:spMkLst>
        </pc:spChg>
        <pc:spChg chg="mod">
          <ac:chgData name="Jeffrey M. Colon" userId="615143b1-cdee-493d-9a9d-1565ce8666d9" providerId="ADAL" clId="{A532DB31-4E3F-5348-B79B-760BBB6D69D0}" dt="2025-03-13T12:42:17.999" v="9" actId="20577"/>
          <ac:spMkLst>
            <pc:docMk/>
            <pc:sldMk cId="2242760636" sldId="307"/>
            <ac:spMk id="3" creationId="{48A95651-7729-6954-F2E0-0DAF670BB6CE}"/>
          </ac:spMkLst>
        </pc:spChg>
      </pc:sldChg>
      <pc:sldChg chg="modSp mod">
        <pc:chgData name="Jeffrey M. Colon" userId="615143b1-cdee-493d-9a9d-1565ce8666d9" providerId="ADAL" clId="{A532DB31-4E3F-5348-B79B-760BBB6D69D0}" dt="2025-03-13T12:59:07.902" v="127" actId="20577"/>
        <pc:sldMkLst>
          <pc:docMk/>
          <pc:sldMk cId="3660718945" sldId="308"/>
        </pc:sldMkLst>
        <pc:spChg chg="mod">
          <ac:chgData name="Jeffrey M. Colon" userId="615143b1-cdee-493d-9a9d-1565ce8666d9" providerId="ADAL" clId="{A532DB31-4E3F-5348-B79B-760BBB6D69D0}" dt="2025-03-13T12:59:07.902" v="127" actId="20577"/>
          <ac:spMkLst>
            <pc:docMk/>
            <pc:sldMk cId="3660718945" sldId="308"/>
            <ac:spMk id="2" creationId="{076B5194-24AD-2D55-99C6-5DE850973746}"/>
          </ac:spMkLst>
        </pc:spChg>
        <pc:spChg chg="mod">
          <ac:chgData name="Jeffrey M. Colon" userId="615143b1-cdee-493d-9a9d-1565ce8666d9" providerId="ADAL" clId="{A532DB31-4E3F-5348-B79B-760BBB6D69D0}" dt="2025-03-13T12:42:47.955" v="25" actId="20577"/>
          <ac:spMkLst>
            <pc:docMk/>
            <pc:sldMk cId="3660718945" sldId="308"/>
            <ac:spMk id="3" creationId="{558B95F4-7D3C-DA7F-11DF-3824F509D2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07B2409-5404-5949-A05B-E9015A2F4F6F}" type="datetimeFigureOut">
              <a:rPr lang="en-US" smtClean="0"/>
              <a:t>3/13/25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3F9AA4C-C235-FD42-93F1-02620A24D90A}" type="slidenum">
              <a:rPr lang="en-US" smtClean="0"/>
              <a:t>‹#›</a:t>
            </a:fld>
            <a:endParaRPr lang="en-US"/>
          </a:p>
        </p:txBody>
      </p:sp>
    </p:spTree>
    <p:extLst>
      <p:ext uri="{BB962C8B-B14F-4D97-AF65-F5344CB8AC3E}">
        <p14:creationId xmlns:p14="http://schemas.microsoft.com/office/powerpoint/2010/main" val="81412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12192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4165600" y="6475414"/>
            <a:ext cx="3860800" cy="288925"/>
          </a:xfrm>
        </p:spPr>
        <p:txBody>
          <a:bodyPr/>
          <a:lstStyle>
            <a:lvl1pPr>
              <a:defRPr/>
            </a:lvl1pPr>
          </a:lstStyle>
          <a:p>
            <a:pPr>
              <a:defRPr/>
            </a:pPr>
            <a:r>
              <a:rPr lang="en-US"/>
              <a:t>Capital Gains and Losses</a:t>
            </a:r>
            <a:endParaRPr lang="en-US" dirty="0"/>
          </a:p>
        </p:txBody>
      </p:sp>
    </p:spTree>
    <p:extLst>
      <p:ext uri="{BB962C8B-B14F-4D97-AF65-F5344CB8AC3E}">
        <p14:creationId xmlns:p14="http://schemas.microsoft.com/office/powerpoint/2010/main" val="25157741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70198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03972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86668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Capital Gains and Losses</a:t>
            </a:r>
            <a:endParaRPr lang="en-US" dirty="0"/>
          </a:p>
        </p:txBody>
      </p:sp>
    </p:spTree>
    <p:extLst>
      <p:ext uri="{BB962C8B-B14F-4D97-AF65-F5344CB8AC3E}">
        <p14:creationId xmlns:p14="http://schemas.microsoft.com/office/powerpoint/2010/main" val="3070740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033377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17253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158138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612896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611718" y="3478213"/>
            <a:ext cx="10358967"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814918" y="3460751"/>
            <a:ext cx="10358967"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415616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66334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11180233" y="6470651"/>
            <a:ext cx="6096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Capital Gains and Losses</a:t>
            </a:r>
            <a:endParaRPr lang="en-US" dirty="0"/>
          </a:p>
        </p:txBody>
      </p:sp>
    </p:spTree>
    <p:extLst>
      <p:ext uri="{BB962C8B-B14F-4D97-AF65-F5344CB8AC3E}">
        <p14:creationId xmlns:p14="http://schemas.microsoft.com/office/powerpoint/2010/main" val="1442622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4265847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745203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299438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14351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98114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287050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4270673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7444579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235605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76779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747433" y="536575"/>
            <a:ext cx="184731" cy="300082"/>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508000" y="4"/>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508000" y="835132"/>
            <a:ext cx="54864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a:t>Capital Gains and Losses</a:t>
            </a:r>
            <a:endParaRPr lang="en-US" dirty="0"/>
          </a:p>
        </p:txBody>
      </p:sp>
    </p:spTree>
    <p:extLst>
      <p:ext uri="{BB962C8B-B14F-4D97-AF65-F5344CB8AC3E}">
        <p14:creationId xmlns:p14="http://schemas.microsoft.com/office/powerpoint/2010/main" val="2385201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3758671"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1870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5297456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147005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845991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609600"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7574515"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676535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159792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2446569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1"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757573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1231043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42868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2877973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3445933" y="1576388"/>
            <a:ext cx="7374467"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64970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590551" y="1819275"/>
            <a:ext cx="10979149"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7262127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903821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311816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4129164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2997837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3560886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7559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73406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2544620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4757172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40307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5357192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565412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6271790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7307038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731137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8365823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Capital Gains and Losses</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8632674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Capital Gains and Losses</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19613563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Capital Gains and Losses</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7213273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Capital Gains and Losses</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26738712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Capital Gains and Losses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07433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68249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512064" y="3"/>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79014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61438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3659155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11480800" y="6437314"/>
            <a:ext cx="6096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4165600" y="6442076"/>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Capital Gains and Losses</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97367" y="6423026"/>
            <a:ext cx="31496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FIT_CapitalGainsLosses_2025S</a:t>
            </a:r>
          </a:p>
        </p:txBody>
      </p:sp>
    </p:spTree>
    <p:extLst>
      <p:ext uri="{BB962C8B-B14F-4D97-AF65-F5344CB8AC3E}">
        <p14:creationId xmlns:p14="http://schemas.microsoft.com/office/powerpoint/2010/main" val="353473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441A-BE6A-C116-933E-7A1EEC37F578}"/>
              </a:ext>
            </a:extLst>
          </p:cNvPr>
          <p:cNvSpPr>
            <a:spLocks noGrp="1"/>
          </p:cNvSpPr>
          <p:nvPr>
            <p:ph type="ctrTitle"/>
          </p:nvPr>
        </p:nvSpPr>
        <p:spPr>
          <a:xfrm>
            <a:off x="783771" y="1122363"/>
            <a:ext cx="10559143" cy="2387600"/>
          </a:xfrm>
        </p:spPr>
        <p:txBody>
          <a:bodyPr/>
          <a:lstStyle/>
          <a:p>
            <a:r>
              <a:rPr lang="en-US" sz="4800" dirty="0"/>
              <a:t>Federal Income Taxation</a:t>
            </a:r>
            <a:br>
              <a:rPr lang="en-US" sz="4800" dirty="0"/>
            </a:br>
            <a:r>
              <a:rPr lang="en-US" sz="4800" i="1" dirty="0"/>
              <a:t>Capital Gains and Losses</a:t>
            </a:r>
            <a:endParaRPr lang="en-US" sz="4800" dirty="0"/>
          </a:p>
        </p:txBody>
      </p:sp>
      <p:sp>
        <p:nvSpPr>
          <p:cNvPr id="3" name="Subtitle 2">
            <a:extLst>
              <a:ext uri="{FF2B5EF4-FFF2-40B4-BE49-F238E27FC236}">
                <a16:creationId xmlns:a16="http://schemas.microsoft.com/office/drawing/2014/main" id="{27728FE2-39D0-E4B6-16F7-700B3BBA1EE7}"/>
              </a:ext>
            </a:extLst>
          </p:cNvPr>
          <p:cNvSpPr>
            <a:spLocks noGrp="1"/>
          </p:cNvSpPr>
          <p:nvPr>
            <p:ph type="subTitle" idx="1"/>
          </p:nvPr>
        </p:nvSpPr>
        <p:spPr/>
        <p:txBody>
          <a:bodyPr/>
          <a:lstStyle/>
          <a:p>
            <a:r>
              <a:rPr lang="en-US" sz="2800" b="1" dirty="0"/>
              <a:t>Prof. Colon</a:t>
            </a:r>
          </a:p>
          <a:p>
            <a:r>
              <a:rPr lang="en-US" sz="2800" b="1" dirty="0"/>
              <a:t>Spring 2025</a:t>
            </a:r>
          </a:p>
          <a:p>
            <a:endParaRPr lang="en-US" dirty="0"/>
          </a:p>
        </p:txBody>
      </p:sp>
      <p:sp>
        <p:nvSpPr>
          <p:cNvPr id="4" name="Footer Placeholder 3">
            <a:extLst>
              <a:ext uri="{FF2B5EF4-FFF2-40B4-BE49-F238E27FC236}">
                <a16:creationId xmlns:a16="http://schemas.microsoft.com/office/drawing/2014/main" id="{B13B88B0-F4E4-79C2-2B66-5408429EE0A1}"/>
              </a:ext>
            </a:extLst>
          </p:cNvPr>
          <p:cNvSpPr>
            <a:spLocks noGrp="1"/>
          </p:cNvSpPr>
          <p:nvPr>
            <p:ph type="ftr" sz="quarter" idx="11"/>
          </p:nvPr>
        </p:nvSpPr>
        <p:spPr/>
        <p:txBody>
          <a:bodyPr/>
          <a:lstStyle/>
          <a:p>
            <a:r>
              <a:rPr lang="en-US"/>
              <a:t>Capital Gains and Losses</a:t>
            </a:r>
            <a:endParaRPr lang="en-US" dirty="0"/>
          </a:p>
        </p:txBody>
      </p:sp>
      <p:sp>
        <p:nvSpPr>
          <p:cNvPr id="5" name="Slide Number Placeholder 4">
            <a:extLst>
              <a:ext uri="{FF2B5EF4-FFF2-40B4-BE49-F238E27FC236}">
                <a16:creationId xmlns:a16="http://schemas.microsoft.com/office/drawing/2014/main" id="{D9A84B54-0607-436D-A22D-B3446644D903}"/>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59329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1A7E8D-3989-7967-3A9F-59FDE20C1854}"/>
              </a:ext>
            </a:extLst>
          </p:cNvPr>
          <p:cNvSpPr>
            <a:spLocks noGrp="1"/>
          </p:cNvSpPr>
          <p:nvPr>
            <p:ph idx="1"/>
          </p:nvPr>
        </p:nvSpPr>
        <p:spPr/>
        <p:txBody>
          <a:bodyPr/>
          <a:lstStyle/>
          <a:p>
            <a:r>
              <a:rPr lang="en-US" sz="2800" dirty="0"/>
              <a:t>Strategy:  realize losses to deduct against high-taxed ordinary income (salary) and high-taxed STCGs but avoid realizing losses to offset low-taxed LTCGs</a:t>
            </a:r>
          </a:p>
          <a:p>
            <a:endParaRPr lang="en-US" sz="2800" dirty="0"/>
          </a:p>
          <a:p>
            <a:r>
              <a:rPr lang="en-US" sz="2800" dirty="0"/>
              <a:t>Example: Year end is approaching, and high MTR (32%) TP has 3K of LTCGs and is considering selling stock with a 3K STCL.  TP would pay 15% on LTCGs.  Should TP sell in Y1 or Y2?</a:t>
            </a:r>
          </a:p>
          <a:p>
            <a:pPr lvl="1"/>
            <a:r>
              <a:rPr lang="en-US" sz="2400" dirty="0"/>
              <a:t>Sale in Y1 consequences?</a:t>
            </a:r>
          </a:p>
          <a:p>
            <a:pPr lvl="1"/>
            <a:r>
              <a:rPr lang="en-US" sz="2400" dirty="0"/>
              <a:t>Sale in Y2 consequences?</a:t>
            </a:r>
          </a:p>
          <a:p>
            <a:pPr lvl="1"/>
            <a:r>
              <a:rPr lang="en-US" sz="2400" dirty="0"/>
              <a:t>Consideration:  TVM and sizing</a:t>
            </a:r>
          </a:p>
          <a:p>
            <a:pPr lvl="1"/>
            <a:endParaRPr lang="en-US" dirty="0"/>
          </a:p>
        </p:txBody>
      </p:sp>
      <p:sp>
        <p:nvSpPr>
          <p:cNvPr id="3" name="Title 2">
            <a:extLst>
              <a:ext uri="{FF2B5EF4-FFF2-40B4-BE49-F238E27FC236}">
                <a16:creationId xmlns:a16="http://schemas.microsoft.com/office/drawing/2014/main" id="{D361E8F5-F1F1-61DE-4AA5-BF8B46C130BA}"/>
              </a:ext>
            </a:extLst>
          </p:cNvPr>
          <p:cNvSpPr>
            <a:spLocks noGrp="1"/>
          </p:cNvSpPr>
          <p:nvPr>
            <p:ph type="title"/>
          </p:nvPr>
        </p:nvSpPr>
        <p:spPr/>
        <p:txBody>
          <a:bodyPr/>
          <a:lstStyle/>
          <a:p>
            <a:r>
              <a:rPr lang="en-US" dirty="0"/>
              <a:t>Planning to Realize CGs and CLs</a:t>
            </a:r>
          </a:p>
        </p:txBody>
      </p:sp>
      <p:sp>
        <p:nvSpPr>
          <p:cNvPr id="4" name="Slide Number Placeholder 3">
            <a:extLst>
              <a:ext uri="{FF2B5EF4-FFF2-40B4-BE49-F238E27FC236}">
                <a16:creationId xmlns:a16="http://schemas.microsoft.com/office/drawing/2014/main" id="{6B81CB89-C9A4-7E8B-1959-B801D54B0FC9}"/>
              </a:ext>
            </a:extLst>
          </p:cNvPr>
          <p:cNvSpPr>
            <a:spLocks noGrp="1"/>
          </p:cNvSpPr>
          <p:nvPr>
            <p:ph type="sldNum" sz="quarter" idx="10"/>
          </p:nvPr>
        </p:nvSpPr>
        <p:spPr/>
        <p:txBody>
          <a:bodyPr/>
          <a:lstStyle/>
          <a:p>
            <a:pPr>
              <a:defRPr/>
            </a:pPr>
            <a:fld id="{A889C299-EA3D-2B4E-A3DD-F5D85D19A74B}" type="slidenum">
              <a:rPr lang="en-US" altLang="en-US" smtClean="0"/>
              <a:pPr>
                <a:defRPr/>
              </a:pPr>
              <a:t>10</a:t>
            </a:fld>
            <a:endParaRPr lang="en-US" altLang="en-US" dirty="0"/>
          </a:p>
        </p:txBody>
      </p:sp>
      <p:sp>
        <p:nvSpPr>
          <p:cNvPr id="5" name="Footer Placeholder 4">
            <a:extLst>
              <a:ext uri="{FF2B5EF4-FFF2-40B4-BE49-F238E27FC236}">
                <a16:creationId xmlns:a16="http://schemas.microsoft.com/office/drawing/2014/main" id="{7CF51CAD-6FA2-1660-818F-3E4373C2FDF4}"/>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42566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15455F-CC85-F4D0-7B68-03CF06FF35B9}"/>
              </a:ext>
            </a:extLst>
          </p:cNvPr>
          <p:cNvSpPr>
            <a:spLocks noGrp="1"/>
          </p:cNvSpPr>
          <p:nvPr>
            <p:ph idx="1"/>
          </p:nvPr>
        </p:nvSpPr>
        <p:spPr/>
        <p:txBody>
          <a:bodyPr>
            <a:noAutofit/>
          </a:bodyPr>
          <a:lstStyle/>
          <a:p>
            <a:r>
              <a:rPr lang="en-US" sz="2300" dirty="0"/>
              <a:t>Any asset </a:t>
            </a:r>
            <a:r>
              <a:rPr lang="en-US" sz="2300" b="1" i="1" dirty="0"/>
              <a:t>except:</a:t>
            </a:r>
          </a:p>
          <a:p>
            <a:r>
              <a:rPr lang="en-US" sz="2300" u="none" strike="noStrike" dirty="0">
                <a:effectLst/>
              </a:rPr>
              <a:t>(a)(1)</a:t>
            </a:r>
            <a:r>
              <a:rPr lang="en-US" sz="2300" dirty="0">
                <a:effectLst/>
              </a:rPr>
              <a:t> stock in trade of the taxpayer… which would be included in the </a:t>
            </a:r>
            <a:r>
              <a:rPr lang="en-US" sz="2300" b="1" dirty="0">
                <a:effectLst/>
              </a:rPr>
              <a:t>inventory </a:t>
            </a:r>
            <a:r>
              <a:rPr lang="en-US" sz="2300" dirty="0">
                <a:effectLst/>
              </a:rPr>
              <a:t>of the taxpayer…or property held by the taxpayer primarily for sale to customers in the ordinary course of his trade or business;</a:t>
            </a:r>
          </a:p>
          <a:p>
            <a:r>
              <a:rPr lang="en-US" sz="2300" u="none" strike="noStrike" dirty="0">
                <a:effectLst/>
              </a:rPr>
              <a:t>(2)</a:t>
            </a:r>
            <a:r>
              <a:rPr lang="en-US" sz="2300" dirty="0">
                <a:effectLst/>
              </a:rPr>
              <a:t> </a:t>
            </a:r>
            <a:r>
              <a:rPr lang="en-US" sz="2300" b="1" dirty="0">
                <a:effectLst/>
              </a:rPr>
              <a:t>[real or depreciable personal] property, used in his trade or business</a:t>
            </a:r>
            <a:r>
              <a:rPr lang="en-US" sz="2300" dirty="0">
                <a:effectLst/>
              </a:rPr>
              <a:t>…; [see </a:t>
            </a:r>
            <a:r>
              <a:rPr lang="en-US" sz="2300" dirty="0"/>
              <a:t>§1231]</a:t>
            </a:r>
            <a:endParaRPr lang="en-US" sz="2300" dirty="0">
              <a:effectLst/>
            </a:endParaRPr>
          </a:p>
          <a:p>
            <a:r>
              <a:rPr lang="en-US" sz="2300" dirty="0"/>
              <a:t>(3) </a:t>
            </a:r>
            <a:r>
              <a:rPr lang="en-US" sz="2300" b="1" dirty="0">
                <a:effectLst/>
              </a:rPr>
              <a:t>a patent, invention, model or design (whether or not patented), a secret formula or process, a copyright, a literary, musical, or artistic composition, a letter or memorandum, or similar property</a:t>
            </a:r>
            <a:r>
              <a:rPr lang="en-US" sz="2300" dirty="0">
                <a:effectLst/>
              </a:rPr>
              <a:t>, held by--</a:t>
            </a:r>
          </a:p>
          <a:p>
            <a:pPr lvl="1"/>
            <a:r>
              <a:rPr lang="en-US" sz="2300" u="none" strike="noStrike" dirty="0">
                <a:effectLst/>
              </a:rPr>
              <a:t>(A)</a:t>
            </a:r>
            <a:r>
              <a:rPr lang="en-US" sz="2300" dirty="0">
                <a:effectLst/>
              </a:rPr>
              <a:t> a taxpayer whose personal efforts created such property,</a:t>
            </a:r>
          </a:p>
          <a:p>
            <a:pPr lvl="1"/>
            <a:r>
              <a:rPr lang="en-US" sz="2300" u="none" strike="noStrike" dirty="0">
                <a:effectLst/>
              </a:rPr>
              <a:t>(B)</a:t>
            </a:r>
            <a:r>
              <a:rPr lang="en-US" sz="2300" dirty="0">
                <a:effectLst/>
              </a:rPr>
              <a:t> in the case of a letter, memorandum, or similar property, a taxpayer for whom such property was prepared or produced, </a:t>
            </a:r>
            <a:r>
              <a:rPr lang="en-US" sz="2300" u="sng" dirty="0">
                <a:effectLst/>
              </a:rPr>
              <a:t>or</a:t>
            </a:r>
          </a:p>
          <a:p>
            <a:pPr lvl="1"/>
            <a:r>
              <a:rPr lang="en-US" sz="2300" dirty="0"/>
              <a:t>(C) </a:t>
            </a:r>
            <a:r>
              <a:rPr lang="en-US" sz="2300" dirty="0">
                <a:effectLst/>
              </a:rPr>
              <a:t>a taxpayer in whose hands the basis of such property is determined, for purposes of determining gain from a sale or exchange, in whole or part by reference to the basis of such property in the hands of a taxpayer described in subparagraph (A) or (B);</a:t>
            </a:r>
          </a:p>
          <a:p>
            <a:pPr lvl="1"/>
            <a:r>
              <a:rPr lang="en-US" sz="2300" dirty="0">
                <a:effectLst/>
              </a:rPr>
              <a:t>But see </a:t>
            </a:r>
            <a:r>
              <a:rPr lang="en-US" sz="2300" dirty="0"/>
              <a:t> §1221(b)(3)</a:t>
            </a:r>
          </a:p>
        </p:txBody>
      </p:sp>
      <p:sp>
        <p:nvSpPr>
          <p:cNvPr id="3" name="Title 2">
            <a:extLst>
              <a:ext uri="{FF2B5EF4-FFF2-40B4-BE49-F238E27FC236}">
                <a16:creationId xmlns:a16="http://schemas.microsoft.com/office/drawing/2014/main" id="{48A95651-7729-6954-F2E0-0DAF670BB6CE}"/>
              </a:ext>
            </a:extLst>
          </p:cNvPr>
          <p:cNvSpPr>
            <a:spLocks noGrp="1"/>
          </p:cNvSpPr>
          <p:nvPr>
            <p:ph type="title"/>
          </p:nvPr>
        </p:nvSpPr>
        <p:spPr/>
        <p:txBody>
          <a:bodyPr/>
          <a:lstStyle/>
          <a:p>
            <a:r>
              <a:rPr lang="en-US" dirty="0"/>
              <a:t>Definition of Capital Asset: </a:t>
            </a:r>
            <a:r>
              <a:rPr lang="en-US" sz="2000" dirty="0"/>
              <a:t>§1221(a)(1)-(3)</a:t>
            </a:r>
            <a:endParaRPr lang="en-US" dirty="0"/>
          </a:p>
        </p:txBody>
      </p:sp>
      <p:sp>
        <p:nvSpPr>
          <p:cNvPr id="4" name="Slide Number Placeholder 3">
            <a:extLst>
              <a:ext uri="{FF2B5EF4-FFF2-40B4-BE49-F238E27FC236}">
                <a16:creationId xmlns:a16="http://schemas.microsoft.com/office/drawing/2014/main" id="{E2C7960F-576C-08F7-7370-B652E2AA91A5}"/>
              </a:ext>
            </a:extLst>
          </p:cNvPr>
          <p:cNvSpPr>
            <a:spLocks noGrp="1"/>
          </p:cNvSpPr>
          <p:nvPr>
            <p:ph type="sldNum" sz="quarter" idx="10"/>
          </p:nvPr>
        </p:nvSpPr>
        <p:spPr/>
        <p:txBody>
          <a:bodyPr/>
          <a:lstStyle/>
          <a:p>
            <a:pPr>
              <a:defRPr/>
            </a:pPr>
            <a:fld id="{A889C299-EA3D-2B4E-A3DD-F5D85D19A74B}" type="slidenum">
              <a:rPr lang="en-US" altLang="en-US" smtClean="0"/>
              <a:pPr>
                <a:defRPr/>
              </a:pPr>
              <a:t>11</a:t>
            </a:fld>
            <a:endParaRPr lang="en-US" altLang="en-US" dirty="0"/>
          </a:p>
        </p:txBody>
      </p:sp>
      <p:sp>
        <p:nvSpPr>
          <p:cNvPr id="5" name="Footer Placeholder 4">
            <a:extLst>
              <a:ext uri="{FF2B5EF4-FFF2-40B4-BE49-F238E27FC236}">
                <a16:creationId xmlns:a16="http://schemas.microsoft.com/office/drawing/2014/main" id="{E8182526-B708-DAE9-C32F-35BA910ACFAB}"/>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224276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6B5194-24AD-2D55-99C6-5DE850973746}"/>
              </a:ext>
            </a:extLst>
          </p:cNvPr>
          <p:cNvSpPr>
            <a:spLocks noGrp="1"/>
          </p:cNvSpPr>
          <p:nvPr>
            <p:ph idx="1"/>
          </p:nvPr>
        </p:nvSpPr>
        <p:spPr/>
        <p:txBody>
          <a:bodyPr>
            <a:normAutofit/>
          </a:bodyPr>
          <a:lstStyle/>
          <a:p>
            <a:r>
              <a:rPr lang="en-US" u="none" strike="noStrike" dirty="0">
                <a:effectLst/>
              </a:rPr>
              <a:t>(4)</a:t>
            </a:r>
            <a:r>
              <a:rPr lang="en-US" dirty="0">
                <a:effectLst/>
              </a:rPr>
              <a:t> </a:t>
            </a:r>
            <a:r>
              <a:rPr lang="en-US" b="1" dirty="0">
                <a:effectLst/>
              </a:rPr>
              <a:t>accounts or notes receivable</a:t>
            </a:r>
            <a:r>
              <a:rPr lang="en-US" dirty="0">
                <a:effectLst/>
              </a:rPr>
              <a:t> acquired in the ordinary course of trade or business for services rendered or from the sale of property described in paragraph (1);</a:t>
            </a:r>
          </a:p>
          <a:p>
            <a:r>
              <a:rPr lang="en-US" u="none" strike="noStrike" dirty="0">
                <a:effectLst/>
              </a:rPr>
              <a:t>(5)</a:t>
            </a:r>
            <a:r>
              <a:rPr lang="en-US" dirty="0">
                <a:effectLst/>
              </a:rPr>
              <a:t> a </a:t>
            </a:r>
            <a:r>
              <a:rPr lang="en-US" b="1" dirty="0">
                <a:effectLst/>
              </a:rPr>
              <a:t>publication of the United States Governmen</a:t>
            </a:r>
            <a:r>
              <a:rPr lang="en-US" dirty="0">
                <a:effectLst/>
              </a:rPr>
              <a:t>t (including the Congressional Record) which is received from the United States Government or any agency thereof, other than by purchase at the price at which it is offered for sale to the public, and which is held by</a:t>
            </a:r>
          </a:p>
          <a:p>
            <a:pPr lvl="1"/>
            <a:r>
              <a:rPr lang="en-US" u="none" strike="noStrike" dirty="0">
                <a:effectLst/>
              </a:rPr>
              <a:t>(A)</a:t>
            </a:r>
            <a:r>
              <a:rPr lang="en-US" dirty="0">
                <a:effectLst/>
              </a:rPr>
              <a:t> a taxpayer who so received such publication, or</a:t>
            </a:r>
          </a:p>
          <a:p>
            <a:pPr lvl="1"/>
            <a:r>
              <a:rPr lang="en-US" u="none" strike="noStrike" dirty="0">
                <a:effectLst/>
              </a:rPr>
              <a:t>(B)</a:t>
            </a:r>
            <a:r>
              <a:rPr lang="en-US" dirty="0">
                <a:effectLst/>
              </a:rPr>
              <a:t> a taxpayer in whose hands the basis of such publication is determined, for purposes of determining gain from a sale or exchange, in whole or in part by reference to the basis of such publication in the hands of a taxpayer described in subparagraph (A);</a:t>
            </a:r>
          </a:p>
          <a:p>
            <a:r>
              <a:rPr lang="en-US" u="none" strike="noStrike" dirty="0">
                <a:effectLst/>
              </a:rPr>
              <a:t>(6)</a:t>
            </a:r>
            <a:r>
              <a:rPr lang="en-US" dirty="0">
                <a:effectLst/>
              </a:rPr>
              <a:t> any </a:t>
            </a:r>
            <a:r>
              <a:rPr lang="en-US" b="1" dirty="0">
                <a:effectLst/>
              </a:rPr>
              <a:t>commodities derivative financial instrument </a:t>
            </a:r>
            <a:r>
              <a:rPr lang="en-US" dirty="0">
                <a:effectLst/>
              </a:rPr>
              <a:t>held by a commodities derivatives dealer,…</a:t>
            </a:r>
          </a:p>
          <a:p>
            <a:r>
              <a:rPr lang="en-US" u="none" strike="noStrike" dirty="0">
                <a:effectLst/>
              </a:rPr>
              <a:t>(7)</a:t>
            </a:r>
            <a:r>
              <a:rPr lang="en-US" dirty="0">
                <a:effectLst/>
              </a:rPr>
              <a:t> any </a:t>
            </a:r>
            <a:r>
              <a:rPr lang="en-US" b="1" dirty="0">
                <a:effectLst/>
              </a:rPr>
              <a:t>hedging transaction</a:t>
            </a:r>
            <a:r>
              <a:rPr lang="en-US" dirty="0">
                <a:effectLst/>
              </a:rPr>
              <a:t> which is clearly identified as such before the close of the day on which it was acquired, originated, or entered </a:t>
            </a:r>
            <a:r>
              <a:rPr lang="en-US">
                <a:effectLst/>
              </a:rPr>
              <a:t>into</a:t>
            </a:r>
            <a:r>
              <a:rPr lang="en-US"/>
              <a:t>…;or</a:t>
            </a:r>
            <a:endParaRPr lang="en-US" dirty="0"/>
          </a:p>
          <a:p>
            <a:r>
              <a:rPr lang="en-US" u="none" strike="noStrike" dirty="0">
                <a:effectLst/>
              </a:rPr>
              <a:t>(8)</a:t>
            </a:r>
            <a:r>
              <a:rPr lang="en-US" dirty="0">
                <a:effectLst/>
              </a:rPr>
              <a:t> </a:t>
            </a:r>
            <a:r>
              <a:rPr lang="en-US" b="1" dirty="0">
                <a:effectLst/>
              </a:rPr>
              <a:t>supplies</a:t>
            </a:r>
            <a:r>
              <a:rPr lang="en-US" dirty="0">
                <a:effectLst/>
              </a:rPr>
              <a:t> of a type regularly used or consumed by the taxpayer in the </a:t>
            </a:r>
            <a:r>
              <a:rPr lang="en-US" b="1" dirty="0">
                <a:effectLst/>
              </a:rPr>
              <a:t>ordinary course of a trade or business </a:t>
            </a:r>
            <a:r>
              <a:rPr lang="en-US" dirty="0">
                <a:effectLst/>
              </a:rPr>
              <a:t>of the taxpayer.</a:t>
            </a:r>
          </a:p>
          <a:p>
            <a:endParaRPr lang="en-US" dirty="0"/>
          </a:p>
        </p:txBody>
      </p:sp>
      <p:sp>
        <p:nvSpPr>
          <p:cNvPr id="3" name="Title 2">
            <a:extLst>
              <a:ext uri="{FF2B5EF4-FFF2-40B4-BE49-F238E27FC236}">
                <a16:creationId xmlns:a16="http://schemas.microsoft.com/office/drawing/2014/main" id="{558B95F4-7D3C-DA7F-11DF-3824F509D273}"/>
              </a:ext>
            </a:extLst>
          </p:cNvPr>
          <p:cNvSpPr>
            <a:spLocks noGrp="1"/>
          </p:cNvSpPr>
          <p:nvPr>
            <p:ph type="title"/>
          </p:nvPr>
        </p:nvSpPr>
        <p:spPr/>
        <p:txBody>
          <a:bodyPr/>
          <a:lstStyle/>
          <a:p>
            <a:r>
              <a:rPr lang="en-US" dirty="0"/>
              <a:t>Definition of Capital Asset: </a:t>
            </a:r>
            <a:r>
              <a:rPr lang="en-US" sz="2000" dirty="0"/>
              <a:t>§1221(a)(4)-(8)</a:t>
            </a:r>
            <a:endParaRPr lang="en-US" dirty="0"/>
          </a:p>
        </p:txBody>
      </p:sp>
      <p:sp>
        <p:nvSpPr>
          <p:cNvPr id="4" name="Slide Number Placeholder 3">
            <a:extLst>
              <a:ext uri="{FF2B5EF4-FFF2-40B4-BE49-F238E27FC236}">
                <a16:creationId xmlns:a16="http://schemas.microsoft.com/office/drawing/2014/main" id="{42B32C5B-F8DF-61DA-D184-2D912199723A}"/>
              </a:ext>
            </a:extLst>
          </p:cNvPr>
          <p:cNvSpPr>
            <a:spLocks noGrp="1"/>
          </p:cNvSpPr>
          <p:nvPr>
            <p:ph type="sldNum" sz="quarter" idx="10"/>
          </p:nvPr>
        </p:nvSpPr>
        <p:spPr/>
        <p:txBody>
          <a:bodyPr/>
          <a:lstStyle/>
          <a:p>
            <a:pPr>
              <a:defRPr/>
            </a:pPr>
            <a:fld id="{A889C299-EA3D-2B4E-A3DD-F5D85D19A74B}" type="slidenum">
              <a:rPr lang="en-US" altLang="en-US" smtClean="0"/>
              <a:pPr>
                <a:defRPr/>
              </a:pPr>
              <a:t>12</a:t>
            </a:fld>
            <a:endParaRPr lang="en-US" altLang="en-US" dirty="0"/>
          </a:p>
        </p:txBody>
      </p:sp>
      <p:sp>
        <p:nvSpPr>
          <p:cNvPr id="5" name="Footer Placeholder 4">
            <a:extLst>
              <a:ext uri="{FF2B5EF4-FFF2-40B4-BE49-F238E27FC236}">
                <a16:creationId xmlns:a16="http://schemas.microsoft.com/office/drawing/2014/main" id="{CC292DB0-560A-0134-8CAE-F8DEF3EFAD03}"/>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366071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6F7FB7-5E98-2F5B-D96F-F2C0D28C9C7F}"/>
              </a:ext>
            </a:extLst>
          </p:cNvPr>
          <p:cNvSpPr>
            <a:spLocks noGrp="1"/>
          </p:cNvSpPr>
          <p:nvPr>
            <p:ph idx="1"/>
          </p:nvPr>
        </p:nvSpPr>
        <p:spPr/>
        <p:txBody>
          <a:bodyPr/>
          <a:lstStyle/>
          <a:p>
            <a:pPr marL="0" indent="0" algn="ctr">
              <a:buNone/>
            </a:pPr>
            <a:r>
              <a:rPr lang="en-US" sz="3200" b="1" dirty="0"/>
              <a:t>Analyzing S/X of Property</a:t>
            </a:r>
          </a:p>
          <a:p>
            <a:r>
              <a:rPr lang="en-US" sz="3200" dirty="0"/>
              <a:t>Realized G/L = amount realized (AR) minus adjusted basis (AB)</a:t>
            </a:r>
          </a:p>
          <a:p>
            <a:r>
              <a:rPr lang="en-US" sz="3200" dirty="0"/>
              <a:t>Is realized gain recognized and included in GI under §61(a)(3) or does a nonrecognition provision (e.g., §§1031, 1033) apply?</a:t>
            </a:r>
          </a:p>
          <a:p>
            <a:r>
              <a:rPr lang="en-US" sz="3200" dirty="0"/>
              <a:t>Is realized loss recognized and does it reduce GI under §§62(a)(3) and 165(c)?</a:t>
            </a:r>
          </a:p>
          <a:p>
            <a:r>
              <a:rPr lang="en-US" sz="3200" dirty="0"/>
              <a:t>What is the </a:t>
            </a:r>
            <a:r>
              <a:rPr lang="en-US" sz="3200" b="1" dirty="0"/>
              <a:t>character, capital, ordinary or §1231 G/</a:t>
            </a:r>
            <a:r>
              <a:rPr lang="en-US" sz="3200" dirty="0"/>
              <a:t>L, of the recognized gains or losses?</a:t>
            </a:r>
          </a:p>
          <a:p>
            <a:pPr marL="0" indent="0">
              <a:buNone/>
            </a:pPr>
            <a:endParaRPr lang="en-US" sz="2800" dirty="0"/>
          </a:p>
        </p:txBody>
      </p:sp>
      <p:sp>
        <p:nvSpPr>
          <p:cNvPr id="3" name="Title 2">
            <a:extLst>
              <a:ext uri="{FF2B5EF4-FFF2-40B4-BE49-F238E27FC236}">
                <a16:creationId xmlns:a16="http://schemas.microsoft.com/office/drawing/2014/main" id="{899F8E9C-AF2E-8B54-DEE4-25EFB5E30054}"/>
              </a:ext>
            </a:extLst>
          </p:cNvPr>
          <p:cNvSpPr>
            <a:spLocks noGrp="1"/>
          </p:cNvSpPr>
          <p:nvPr>
            <p:ph type="title"/>
          </p:nvPr>
        </p:nvSpPr>
        <p:spPr/>
        <p:txBody>
          <a:bodyPr/>
          <a:lstStyle/>
          <a:p>
            <a:r>
              <a:rPr lang="en-US" sz="2400" dirty="0"/>
              <a:t>Gains and Losses</a:t>
            </a:r>
          </a:p>
        </p:txBody>
      </p:sp>
      <p:sp>
        <p:nvSpPr>
          <p:cNvPr id="4" name="Footer Placeholder 3">
            <a:extLst>
              <a:ext uri="{FF2B5EF4-FFF2-40B4-BE49-F238E27FC236}">
                <a16:creationId xmlns:a16="http://schemas.microsoft.com/office/drawing/2014/main" id="{95FEEC74-8C29-FB88-EA75-1302F4E1F5B7}"/>
              </a:ext>
            </a:extLst>
          </p:cNvPr>
          <p:cNvSpPr>
            <a:spLocks noGrp="1"/>
          </p:cNvSpPr>
          <p:nvPr>
            <p:ph type="ftr" sz="quarter" idx="11"/>
          </p:nvPr>
        </p:nvSpPr>
        <p:spPr/>
        <p:txBody>
          <a:bodyPr/>
          <a:lstStyle/>
          <a:p>
            <a:pPr>
              <a:defRPr/>
            </a:pPr>
            <a:r>
              <a:rPr lang="en-US"/>
              <a:t>Capital Gains and Losses</a:t>
            </a:r>
            <a:endParaRPr lang="en-US" dirty="0"/>
          </a:p>
        </p:txBody>
      </p:sp>
      <p:sp>
        <p:nvSpPr>
          <p:cNvPr id="5" name="Slide Number Placeholder 4">
            <a:extLst>
              <a:ext uri="{FF2B5EF4-FFF2-40B4-BE49-F238E27FC236}">
                <a16:creationId xmlns:a16="http://schemas.microsoft.com/office/drawing/2014/main" id="{3A3B35F7-2C82-45CD-BC33-EF723C297146}"/>
              </a:ext>
            </a:extLst>
          </p:cNvPr>
          <p:cNvSpPr>
            <a:spLocks noGrp="1"/>
          </p:cNvSpPr>
          <p:nvPr>
            <p:ph type="sldNum" sz="quarter" idx="10"/>
          </p:nvPr>
        </p:nvSpPr>
        <p:spPr/>
        <p:txBody>
          <a:bodyPr/>
          <a:lstStyle/>
          <a:p>
            <a:pPr>
              <a:defRPr/>
            </a:pPr>
            <a:fld id="{A889C299-EA3D-2B4E-A3DD-F5D85D19A74B}" type="slidenum">
              <a:rPr lang="en-US" altLang="en-US" smtClean="0"/>
              <a:pPr>
                <a:defRPr/>
              </a:pPr>
              <a:t>2</a:t>
            </a:fld>
            <a:endParaRPr lang="en-US" altLang="en-US" dirty="0"/>
          </a:p>
        </p:txBody>
      </p:sp>
    </p:spTree>
    <p:extLst>
      <p:ext uri="{BB962C8B-B14F-4D97-AF65-F5344CB8AC3E}">
        <p14:creationId xmlns:p14="http://schemas.microsoft.com/office/powerpoint/2010/main" val="13136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792B4-85F6-1438-A522-2B342FFE5531}"/>
              </a:ext>
            </a:extLst>
          </p:cNvPr>
          <p:cNvSpPr>
            <a:spLocks noGrp="1"/>
          </p:cNvSpPr>
          <p:nvPr>
            <p:ph idx="1"/>
          </p:nvPr>
        </p:nvSpPr>
        <p:spPr/>
        <p:txBody>
          <a:bodyPr/>
          <a:lstStyle/>
          <a:p>
            <a:r>
              <a:rPr lang="en-US" sz="2800" dirty="0"/>
              <a:t>If a TP has a </a:t>
            </a:r>
            <a:r>
              <a:rPr lang="en-US" sz="2800" b="1" i="1" dirty="0"/>
              <a:t>net capital gain</a:t>
            </a:r>
            <a:r>
              <a:rPr lang="en-US" sz="2800" dirty="0"/>
              <a:t> (NCG), it is taxed at preferential rates under §1(h).🌟</a:t>
            </a:r>
          </a:p>
          <a:p>
            <a:endParaRPr lang="en-US" sz="2800" dirty="0"/>
          </a:p>
          <a:p>
            <a:r>
              <a:rPr lang="en-US" sz="2800" dirty="0"/>
              <a:t>If a TP has a </a:t>
            </a:r>
            <a:r>
              <a:rPr lang="en-US" sz="2800" b="1" i="1" dirty="0"/>
              <a:t>capital loss</a:t>
            </a:r>
            <a:r>
              <a:rPr lang="en-US" sz="2800" dirty="0"/>
              <a:t>, it may be limited under §1211(b)</a:t>
            </a:r>
          </a:p>
          <a:p>
            <a:endParaRPr lang="en-US" sz="2800" i="1" dirty="0"/>
          </a:p>
          <a:p>
            <a:r>
              <a:rPr lang="en-US" sz="2800" dirty="0"/>
              <a:t>Capital gains and losses generally arise from the S/X of a capital asset. §1222(1)-(4).</a:t>
            </a:r>
          </a:p>
          <a:p>
            <a:pPr lvl="1"/>
            <a:r>
              <a:rPr lang="en-US" sz="2400" b="1" dirty="0"/>
              <a:t>Short-term CG/L</a:t>
            </a:r>
            <a:r>
              <a:rPr lang="en-US" sz="2400" dirty="0"/>
              <a:t>: asset held from one year or less</a:t>
            </a:r>
          </a:p>
          <a:p>
            <a:pPr lvl="1"/>
            <a:r>
              <a:rPr lang="en-US" sz="2400" b="1" dirty="0"/>
              <a:t>Long-term CG/L</a:t>
            </a:r>
            <a:r>
              <a:rPr lang="en-US" sz="2400" dirty="0"/>
              <a:t>: asset held for more than one year</a:t>
            </a:r>
          </a:p>
        </p:txBody>
      </p:sp>
      <p:sp>
        <p:nvSpPr>
          <p:cNvPr id="3" name="Title 2">
            <a:extLst>
              <a:ext uri="{FF2B5EF4-FFF2-40B4-BE49-F238E27FC236}">
                <a16:creationId xmlns:a16="http://schemas.microsoft.com/office/drawing/2014/main" id="{D8D3062F-ED3B-6955-3220-BDEC107D2C64}"/>
              </a:ext>
            </a:extLst>
          </p:cNvPr>
          <p:cNvSpPr>
            <a:spLocks noGrp="1"/>
          </p:cNvSpPr>
          <p:nvPr>
            <p:ph type="title"/>
          </p:nvPr>
        </p:nvSpPr>
        <p:spPr/>
        <p:txBody>
          <a:bodyPr/>
          <a:lstStyle/>
          <a:p>
            <a:r>
              <a:rPr lang="en-US" sz="2000" dirty="0"/>
              <a:t>Gains and Losses: Overview</a:t>
            </a:r>
            <a:endParaRPr lang="en-US" dirty="0"/>
          </a:p>
        </p:txBody>
      </p:sp>
      <p:sp>
        <p:nvSpPr>
          <p:cNvPr id="4" name="Slide Number Placeholder 3">
            <a:extLst>
              <a:ext uri="{FF2B5EF4-FFF2-40B4-BE49-F238E27FC236}">
                <a16:creationId xmlns:a16="http://schemas.microsoft.com/office/drawing/2014/main" id="{CC670A0B-EF10-DD85-5CEB-2F62C466814D}"/>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
        <p:nvSpPr>
          <p:cNvPr id="5" name="Footer Placeholder 4">
            <a:extLst>
              <a:ext uri="{FF2B5EF4-FFF2-40B4-BE49-F238E27FC236}">
                <a16:creationId xmlns:a16="http://schemas.microsoft.com/office/drawing/2014/main" id="{151420F7-1392-66D8-4189-6915372B6E31}"/>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246953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594CAC-FF21-3B49-38BD-E07115984CDD}"/>
              </a:ext>
            </a:extLst>
          </p:cNvPr>
          <p:cNvSpPr>
            <a:spLocks noGrp="1"/>
          </p:cNvSpPr>
          <p:nvPr>
            <p:ph idx="1"/>
          </p:nvPr>
        </p:nvSpPr>
        <p:spPr/>
        <p:txBody>
          <a:bodyPr/>
          <a:lstStyle/>
          <a:p>
            <a:r>
              <a:rPr lang="en-US" sz="2800" dirty="0"/>
              <a:t>If CLs exceed CGs (Net Capital Loss), under §1211(b), the CLs (ST or LT) are deductible only to the extent of the CGs (ST or LT) plus $3,000.</a:t>
            </a:r>
          </a:p>
          <a:p>
            <a:pPr lvl="1"/>
            <a:r>
              <a:rPr lang="en-US" sz="2400" dirty="0"/>
              <a:t>This deduction is above the line.</a:t>
            </a:r>
          </a:p>
          <a:p>
            <a:r>
              <a:rPr lang="en-US" sz="2800" dirty="0"/>
              <a:t>Any excess CLs can be carried and used in a subsequent year under §1212(b) or until the TP dies.</a:t>
            </a:r>
          </a:p>
          <a:p>
            <a:r>
              <a:rPr lang="en-US" sz="2800" dirty="0"/>
              <a:t>Why is there a limitation on the use of CLs?</a:t>
            </a:r>
          </a:p>
          <a:p>
            <a:pPr lvl="1"/>
            <a:r>
              <a:rPr lang="en-US" sz="2400" dirty="0"/>
              <a:t>Consider (1) the realization requirement; and (2) the favorable taxation of NCGs</a:t>
            </a:r>
          </a:p>
          <a:p>
            <a:r>
              <a:rPr lang="en-US" sz="2800" dirty="0"/>
              <a:t>Section 1212(b) provides rules for the nature of the losses (ST or LT) that can be carried over to subsequent years.  Not on the exam. </a:t>
            </a:r>
            <a:endParaRPr lang="en-US" dirty="0"/>
          </a:p>
        </p:txBody>
      </p:sp>
      <p:sp>
        <p:nvSpPr>
          <p:cNvPr id="3" name="Title 2">
            <a:extLst>
              <a:ext uri="{FF2B5EF4-FFF2-40B4-BE49-F238E27FC236}">
                <a16:creationId xmlns:a16="http://schemas.microsoft.com/office/drawing/2014/main" id="{0F10B699-AB4A-9E7B-F210-EE240608A340}"/>
              </a:ext>
            </a:extLst>
          </p:cNvPr>
          <p:cNvSpPr>
            <a:spLocks noGrp="1"/>
          </p:cNvSpPr>
          <p:nvPr>
            <p:ph type="title"/>
          </p:nvPr>
        </p:nvSpPr>
        <p:spPr/>
        <p:txBody>
          <a:bodyPr/>
          <a:lstStyle/>
          <a:p>
            <a:r>
              <a:rPr lang="en-US" dirty="0"/>
              <a:t>Capital Losses</a:t>
            </a:r>
          </a:p>
        </p:txBody>
      </p:sp>
      <p:sp>
        <p:nvSpPr>
          <p:cNvPr id="4" name="Slide Number Placeholder 3">
            <a:extLst>
              <a:ext uri="{FF2B5EF4-FFF2-40B4-BE49-F238E27FC236}">
                <a16:creationId xmlns:a16="http://schemas.microsoft.com/office/drawing/2014/main" id="{EB07AC78-5774-FA68-C588-C50B05D157D7}"/>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A109E0DD-3A96-F92D-3FD3-12D9B9F3674D}"/>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18321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3F3961-53A6-F54F-875F-02EB59B16E4B}"/>
              </a:ext>
            </a:extLst>
          </p:cNvPr>
          <p:cNvSpPr>
            <a:spLocks noGrp="1"/>
          </p:cNvSpPr>
          <p:nvPr>
            <p:ph type="title"/>
          </p:nvPr>
        </p:nvSpPr>
        <p:spPr/>
        <p:txBody>
          <a:bodyPr/>
          <a:lstStyle/>
          <a:p>
            <a:r>
              <a:rPr lang="en-US" dirty="0"/>
              <a:t>Rates for 2025</a:t>
            </a:r>
          </a:p>
        </p:txBody>
      </p:sp>
      <p:sp>
        <p:nvSpPr>
          <p:cNvPr id="4" name="Slide Number Placeholder 3">
            <a:extLst>
              <a:ext uri="{FF2B5EF4-FFF2-40B4-BE49-F238E27FC236}">
                <a16:creationId xmlns:a16="http://schemas.microsoft.com/office/drawing/2014/main" id="{4F005E41-10BC-09C6-A532-E83DEE5A2E64}"/>
              </a:ext>
            </a:extLst>
          </p:cNvPr>
          <p:cNvSpPr>
            <a:spLocks noGrp="1"/>
          </p:cNvSpPr>
          <p:nvPr>
            <p:ph type="sldNum" sz="quarter" idx="10"/>
          </p:nvPr>
        </p:nvSpPr>
        <p:spPr/>
        <p:txBody>
          <a:bodyPr/>
          <a:lstStyle/>
          <a:p>
            <a:pPr>
              <a:defRPr/>
            </a:pPr>
            <a:fld id="{A889C299-EA3D-2B4E-A3DD-F5D85D19A74B}" type="slidenum">
              <a:rPr lang="en-US" altLang="en-US" smtClean="0"/>
              <a:pPr>
                <a:defRPr/>
              </a:pPr>
              <a:t>5</a:t>
            </a:fld>
            <a:endParaRPr lang="en-US" altLang="en-US" dirty="0"/>
          </a:p>
        </p:txBody>
      </p:sp>
      <p:sp>
        <p:nvSpPr>
          <p:cNvPr id="5" name="Footer Placeholder 4">
            <a:extLst>
              <a:ext uri="{FF2B5EF4-FFF2-40B4-BE49-F238E27FC236}">
                <a16:creationId xmlns:a16="http://schemas.microsoft.com/office/drawing/2014/main" id="{69E35843-868C-8A37-4F76-930232A2F538}"/>
              </a:ext>
            </a:extLst>
          </p:cNvPr>
          <p:cNvSpPr>
            <a:spLocks noGrp="1"/>
          </p:cNvSpPr>
          <p:nvPr>
            <p:ph type="ftr" sz="quarter" idx="11"/>
          </p:nvPr>
        </p:nvSpPr>
        <p:spPr/>
        <p:txBody>
          <a:bodyPr/>
          <a:lstStyle/>
          <a:p>
            <a:pPr>
              <a:defRPr/>
            </a:pPr>
            <a:r>
              <a:rPr lang="en-US"/>
              <a:t>Capital Gains and Losses</a:t>
            </a:r>
            <a:endParaRPr lang="en-US" dirty="0"/>
          </a:p>
        </p:txBody>
      </p:sp>
      <p:pic>
        <p:nvPicPr>
          <p:cNvPr id="6" name="Content Placeholder 5" descr="A screenshot of a white table with numbers and a few black text&#10;&#10;Description automatically generated">
            <a:extLst>
              <a:ext uri="{FF2B5EF4-FFF2-40B4-BE49-F238E27FC236}">
                <a16:creationId xmlns:a16="http://schemas.microsoft.com/office/drawing/2014/main" id="{76070334-F8FD-912D-8892-85AF0FE2D919}"/>
              </a:ext>
            </a:extLst>
          </p:cNvPr>
          <p:cNvPicPr>
            <a:picLocks noGrp="1" noChangeAspect="1"/>
          </p:cNvPicPr>
          <p:nvPr>
            <p:ph idx="1"/>
          </p:nvPr>
        </p:nvPicPr>
        <p:blipFill>
          <a:blip r:embed="rId2"/>
          <a:stretch>
            <a:fillRect/>
          </a:stretch>
        </p:blipFill>
        <p:spPr>
          <a:xfrm>
            <a:off x="512064" y="587961"/>
            <a:ext cx="11425586" cy="3209744"/>
          </a:xfrm>
          <a:prstGeom prst="rect">
            <a:avLst/>
          </a:prstGeom>
        </p:spPr>
      </p:pic>
      <p:pic>
        <p:nvPicPr>
          <p:cNvPr id="7" name="Picture 6" descr="A screenshot of a phone&#10;&#10;Description automatically generated">
            <a:extLst>
              <a:ext uri="{FF2B5EF4-FFF2-40B4-BE49-F238E27FC236}">
                <a16:creationId xmlns:a16="http://schemas.microsoft.com/office/drawing/2014/main" id="{FA9F45D3-F84F-B988-4678-A127E04E051C}"/>
              </a:ext>
            </a:extLst>
          </p:cNvPr>
          <p:cNvPicPr>
            <a:picLocks noChangeAspect="1"/>
          </p:cNvPicPr>
          <p:nvPr/>
        </p:nvPicPr>
        <p:blipFill>
          <a:blip r:embed="rId3"/>
          <a:stretch>
            <a:fillRect/>
          </a:stretch>
        </p:blipFill>
        <p:spPr>
          <a:xfrm>
            <a:off x="581433" y="3978604"/>
            <a:ext cx="4811740" cy="2099136"/>
          </a:xfrm>
          <a:prstGeom prst="rect">
            <a:avLst/>
          </a:prstGeom>
          <a:ln w="19050">
            <a:solidFill>
              <a:schemeClr val="accent1">
                <a:shade val="95000"/>
                <a:satMod val="105000"/>
              </a:schemeClr>
            </a:solidFill>
          </a:ln>
        </p:spPr>
      </p:pic>
      <p:pic>
        <p:nvPicPr>
          <p:cNvPr id="8" name="Picture 7" descr="A screenshot of a computer&#10;&#10;Description automatically generated">
            <a:extLst>
              <a:ext uri="{FF2B5EF4-FFF2-40B4-BE49-F238E27FC236}">
                <a16:creationId xmlns:a16="http://schemas.microsoft.com/office/drawing/2014/main" id="{1B8FBF4F-3AD4-F27E-4DE0-A79C7371CFED}"/>
              </a:ext>
            </a:extLst>
          </p:cNvPr>
          <p:cNvPicPr>
            <a:picLocks noChangeAspect="1"/>
          </p:cNvPicPr>
          <p:nvPr/>
        </p:nvPicPr>
        <p:blipFill>
          <a:blip r:embed="rId4"/>
          <a:stretch>
            <a:fillRect/>
          </a:stretch>
        </p:blipFill>
        <p:spPr>
          <a:xfrm>
            <a:off x="7433733" y="4353128"/>
            <a:ext cx="4472774" cy="1724612"/>
          </a:xfrm>
          <a:prstGeom prst="rect">
            <a:avLst/>
          </a:prstGeom>
        </p:spPr>
      </p:pic>
      <p:sp>
        <p:nvSpPr>
          <p:cNvPr id="9" name="TextBox 8">
            <a:extLst>
              <a:ext uri="{FF2B5EF4-FFF2-40B4-BE49-F238E27FC236}">
                <a16:creationId xmlns:a16="http://schemas.microsoft.com/office/drawing/2014/main" id="{F70ED1F0-1A4C-B8E3-4ECC-E2D6D1CDE988}"/>
              </a:ext>
            </a:extLst>
          </p:cNvPr>
          <p:cNvSpPr txBox="1"/>
          <p:nvPr/>
        </p:nvSpPr>
        <p:spPr>
          <a:xfrm>
            <a:off x="8153583" y="3978604"/>
            <a:ext cx="1349665" cy="307777"/>
          </a:xfrm>
          <a:prstGeom prst="rect">
            <a:avLst/>
          </a:prstGeom>
          <a:noFill/>
        </p:spPr>
        <p:txBody>
          <a:bodyPr wrap="none" rtlCol="0">
            <a:spAutoFit/>
          </a:bodyPr>
          <a:lstStyle/>
          <a:p>
            <a:pPr algn="just"/>
            <a:r>
              <a:rPr lang="en-US" sz="1400" b="1" dirty="0"/>
              <a:t>199A Threshold</a:t>
            </a:r>
          </a:p>
        </p:txBody>
      </p:sp>
    </p:spTree>
    <p:extLst>
      <p:ext uri="{BB962C8B-B14F-4D97-AF65-F5344CB8AC3E}">
        <p14:creationId xmlns:p14="http://schemas.microsoft.com/office/powerpoint/2010/main" val="153741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showing the income tax rates&#10;&#10;AI-generated content may be incorrect.">
            <a:extLst>
              <a:ext uri="{FF2B5EF4-FFF2-40B4-BE49-F238E27FC236}">
                <a16:creationId xmlns:a16="http://schemas.microsoft.com/office/drawing/2014/main" id="{C502A3B3-06B0-6A06-E621-5401ACD34A35}"/>
              </a:ext>
            </a:extLst>
          </p:cNvPr>
          <p:cNvPicPr>
            <a:picLocks noGrp="1" noChangeAspect="1"/>
          </p:cNvPicPr>
          <p:nvPr>
            <p:ph idx="1"/>
          </p:nvPr>
        </p:nvPicPr>
        <p:blipFill>
          <a:blip r:embed="rId2"/>
          <a:stretch>
            <a:fillRect/>
          </a:stretch>
        </p:blipFill>
        <p:spPr>
          <a:xfrm>
            <a:off x="512063" y="533400"/>
            <a:ext cx="11277599" cy="5811838"/>
          </a:xfrm>
        </p:spPr>
      </p:pic>
      <p:sp>
        <p:nvSpPr>
          <p:cNvPr id="3" name="Title 2">
            <a:extLst>
              <a:ext uri="{FF2B5EF4-FFF2-40B4-BE49-F238E27FC236}">
                <a16:creationId xmlns:a16="http://schemas.microsoft.com/office/drawing/2014/main" id="{55EB37FF-6ECE-6600-1CB6-BB9E8A992BF4}"/>
              </a:ext>
            </a:extLst>
          </p:cNvPr>
          <p:cNvSpPr>
            <a:spLocks noGrp="1"/>
          </p:cNvSpPr>
          <p:nvPr>
            <p:ph type="title"/>
          </p:nvPr>
        </p:nvSpPr>
        <p:spPr/>
        <p:txBody>
          <a:bodyPr/>
          <a:lstStyle/>
          <a:p>
            <a:r>
              <a:rPr lang="en-US" dirty="0"/>
              <a:t>Different Rates by Type of Income</a:t>
            </a:r>
          </a:p>
        </p:txBody>
      </p:sp>
      <p:sp>
        <p:nvSpPr>
          <p:cNvPr id="4" name="Slide Number Placeholder 3">
            <a:extLst>
              <a:ext uri="{FF2B5EF4-FFF2-40B4-BE49-F238E27FC236}">
                <a16:creationId xmlns:a16="http://schemas.microsoft.com/office/drawing/2014/main" id="{465FEFE2-DD7A-E1AA-AC99-69FE0C9158AB}"/>
              </a:ext>
            </a:extLst>
          </p:cNvPr>
          <p:cNvSpPr>
            <a:spLocks noGrp="1"/>
          </p:cNvSpPr>
          <p:nvPr>
            <p:ph type="sldNum" sz="quarter" idx="10"/>
          </p:nvPr>
        </p:nvSpPr>
        <p:spPr/>
        <p:txBody>
          <a:bodyPr/>
          <a:lstStyle/>
          <a:p>
            <a:pPr>
              <a:defRPr/>
            </a:pPr>
            <a:fld id="{A889C299-EA3D-2B4E-A3DD-F5D85D19A74B}" type="slidenum">
              <a:rPr lang="en-US" altLang="en-US" smtClean="0"/>
              <a:pPr>
                <a:defRPr/>
              </a:pPr>
              <a:t>6</a:t>
            </a:fld>
            <a:endParaRPr lang="en-US" altLang="en-US" dirty="0"/>
          </a:p>
        </p:txBody>
      </p:sp>
      <p:sp>
        <p:nvSpPr>
          <p:cNvPr id="5" name="Footer Placeholder 4">
            <a:extLst>
              <a:ext uri="{FF2B5EF4-FFF2-40B4-BE49-F238E27FC236}">
                <a16:creationId xmlns:a16="http://schemas.microsoft.com/office/drawing/2014/main" id="{7D36AF68-081F-15DF-478C-ADABA1B5078B}"/>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66454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BC16BD-A244-82DC-2B73-6F2CA213C896}"/>
              </a:ext>
            </a:extLst>
          </p:cNvPr>
          <p:cNvSpPr>
            <a:spLocks noGrp="1"/>
          </p:cNvSpPr>
          <p:nvPr>
            <p:ph idx="1"/>
          </p:nvPr>
        </p:nvSpPr>
        <p:spPr/>
        <p:txBody>
          <a:bodyPr/>
          <a:lstStyle/>
          <a:p>
            <a:r>
              <a:rPr lang="en-US" sz="3200" dirty="0"/>
              <a:t>Why are capital gains taxed more lightly than other capital income, e.g., rents, royalties, interest, or labor income?</a:t>
            </a:r>
          </a:p>
          <a:p>
            <a:r>
              <a:rPr lang="en-US" sz="3200" dirty="0"/>
              <a:t>Notions of trust accounting: income v. corpus</a:t>
            </a:r>
          </a:p>
          <a:p>
            <a:r>
              <a:rPr lang="en-US" sz="3200" dirty="0"/>
              <a:t>Effect on progressivity?</a:t>
            </a:r>
          </a:p>
          <a:p>
            <a:r>
              <a:rPr lang="en-US" sz="3200" dirty="0"/>
              <a:t>Double tax argument</a:t>
            </a:r>
          </a:p>
          <a:p>
            <a:r>
              <a:rPr lang="en-US" sz="3200" dirty="0"/>
              <a:t>Lock-in effect</a:t>
            </a:r>
          </a:p>
          <a:p>
            <a:r>
              <a:rPr lang="en-US" sz="3200" dirty="0"/>
              <a:t>Inflation gain</a:t>
            </a:r>
          </a:p>
          <a:p>
            <a:r>
              <a:rPr lang="en-US" sz="3200" dirty="0"/>
              <a:t>Encourage risk taking</a:t>
            </a:r>
          </a:p>
          <a:p>
            <a:r>
              <a:rPr lang="en-US" sz="3200" dirty="0"/>
              <a:t>Bunching effect</a:t>
            </a:r>
          </a:p>
          <a:p>
            <a:endParaRPr lang="en-US" dirty="0"/>
          </a:p>
        </p:txBody>
      </p:sp>
      <p:sp>
        <p:nvSpPr>
          <p:cNvPr id="3" name="Title 2">
            <a:extLst>
              <a:ext uri="{FF2B5EF4-FFF2-40B4-BE49-F238E27FC236}">
                <a16:creationId xmlns:a16="http://schemas.microsoft.com/office/drawing/2014/main" id="{53D50B99-58B8-157E-9814-9F796320848E}"/>
              </a:ext>
            </a:extLst>
          </p:cNvPr>
          <p:cNvSpPr>
            <a:spLocks noGrp="1"/>
          </p:cNvSpPr>
          <p:nvPr>
            <p:ph type="title"/>
          </p:nvPr>
        </p:nvSpPr>
        <p:spPr/>
        <p:txBody>
          <a:bodyPr/>
          <a:lstStyle/>
          <a:p>
            <a:r>
              <a:rPr lang="en-US" dirty="0"/>
              <a:t>Net Capital Gain</a:t>
            </a:r>
          </a:p>
        </p:txBody>
      </p:sp>
      <p:sp>
        <p:nvSpPr>
          <p:cNvPr id="4" name="Slide Number Placeholder 3">
            <a:extLst>
              <a:ext uri="{FF2B5EF4-FFF2-40B4-BE49-F238E27FC236}">
                <a16:creationId xmlns:a16="http://schemas.microsoft.com/office/drawing/2014/main" id="{757A6242-D9D9-3EDE-8CE2-E58F6768F837}"/>
              </a:ext>
            </a:extLst>
          </p:cNvPr>
          <p:cNvSpPr>
            <a:spLocks noGrp="1"/>
          </p:cNvSpPr>
          <p:nvPr>
            <p:ph type="sldNum" sz="quarter" idx="10"/>
          </p:nvPr>
        </p:nvSpPr>
        <p:spPr/>
        <p:txBody>
          <a:bodyPr/>
          <a:lstStyle/>
          <a:p>
            <a:pPr>
              <a:defRPr/>
            </a:pPr>
            <a:fld id="{A889C299-EA3D-2B4E-A3DD-F5D85D19A74B}" type="slidenum">
              <a:rPr lang="en-US" altLang="en-US" smtClean="0"/>
              <a:pPr>
                <a:defRPr/>
              </a:pPr>
              <a:t>7</a:t>
            </a:fld>
            <a:endParaRPr lang="en-US" altLang="en-US" dirty="0"/>
          </a:p>
        </p:txBody>
      </p:sp>
      <p:sp>
        <p:nvSpPr>
          <p:cNvPr id="5" name="Footer Placeholder 4">
            <a:extLst>
              <a:ext uri="{FF2B5EF4-FFF2-40B4-BE49-F238E27FC236}">
                <a16:creationId xmlns:a16="http://schemas.microsoft.com/office/drawing/2014/main" id="{C814BA55-27B9-AC44-CDE6-7DBC7F6F9151}"/>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268492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D48F65-DBF6-9CDF-0E41-9F010F8AFEA6}"/>
              </a:ext>
            </a:extLst>
          </p:cNvPr>
          <p:cNvSpPr>
            <a:spLocks noGrp="1"/>
          </p:cNvSpPr>
          <p:nvPr>
            <p:ph idx="1"/>
          </p:nvPr>
        </p:nvSpPr>
        <p:spPr/>
        <p:txBody>
          <a:bodyPr/>
          <a:lstStyle/>
          <a:p>
            <a:r>
              <a:rPr lang="en-US" sz="3200" dirty="0"/>
              <a:t>NCG: Excess of NLTCG over NSTCL. §1222(11).</a:t>
            </a:r>
          </a:p>
          <a:p>
            <a:pPr lvl="1"/>
            <a:r>
              <a:rPr lang="en-US" sz="2800" dirty="0"/>
              <a:t>NLTCG: LTCG minus LTCL</a:t>
            </a:r>
          </a:p>
          <a:p>
            <a:pPr lvl="1"/>
            <a:r>
              <a:rPr lang="en-US" sz="2800" dirty="0"/>
              <a:t>NSTCG: STCG minus STCL</a:t>
            </a:r>
          </a:p>
          <a:p>
            <a:r>
              <a:rPr lang="en-US" sz="3200" dirty="0"/>
              <a:t>First step: </a:t>
            </a:r>
          </a:p>
          <a:p>
            <a:pPr lvl="1"/>
            <a:r>
              <a:rPr lang="en-US" sz="2800" dirty="0"/>
              <a:t>Separately net: (1) LTCGs and LTCGLs, and (2) STCGs and STCLs</a:t>
            </a:r>
          </a:p>
          <a:p>
            <a:pPr lvl="2"/>
            <a:r>
              <a:rPr lang="en-US" sz="2800" dirty="0"/>
              <a:t>Results: For (1) NLTCG or NLTCL.  If NLTCL, stop.</a:t>
            </a:r>
          </a:p>
          <a:p>
            <a:pPr lvl="2"/>
            <a:r>
              <a:rPr lang="en-US" sz="2800" dirty="0"/>
              <a:t>Results: For (2) NSTCG or NSTCL</a:t>
            </a:r>
          </a:p>
          <a:p>
            <a:r>
              <a:rPr lang="en-US" sz="3200" dirty="0"/>
              <a:t>2nd Step: </a:t>
            </a:r>
          </a:p>
          <a:p>
            <a:pPr lvl="1"/>
            <a:r>
              <a:rPr lang="en-US" sz="2800" dirty="0"/>
              <a:t>If any NLTCG, then net NLTCG and NSTCL (if any)</a:t>
            </a:r>
          </a:p>
          <a:p>
            <a:endParaRPr lang="en-US" dirty="0"/>
          </a:p>
        </p:txBody>
      </p:sp>
      <p:sp>
        <p:nvSpPr>
          <p:cNvPr id="3" name="Title 2">
            <a:extLst>
              <a:ext uri="{FF2B5EF4-FFF2-40B4-BE49-F238E27FC236}">
                <a16:creationId xmlns:a16="http://schemas.microsoft.com/office/drawing/2014/main" id="{6A654B47-9499-3B94-0E63-221C716AC3CE}"/>
              </a:ext>
            </a:extLst>
          </p:cNvPr>
          <p:cNvSpPr>
            <a:spLocks noGrp="1"/>
          </p:cNvSpPr>
          <p:nvPr>
            <p:ph type="title"/>
          </p:nvPr>
        </p:nvSpPr>
        <p:spPr/>
        <p:txBody>
          <a:bodyPr/>
          <a:lstStyle/>
          <a:p>
            <a:r>
              <a:rPr lang="en-US" dirty="0"/>
              <a:t>Net Capital Gain: </a:t>
            </a:r>
            <a:r>
              <a:rPr lang="en-US" sz="2000" dirty="0"/>
              <a:t>§1(h)</a:t>
            </a:r>
            <a:endParaRPr lang="en-US" dirty="0"/>
          </a:p>
        </p:txBody>
      </p:sp>
      <p:sp>
        <p:nvSpPr>
          <p:cNvPr id="4" name="Slide Number Placeholder 3">
            <a:extLst>
              <a:ext uri="{FF2B5EF4-FFF2-40B4-BE49-F238E27FC236}">
                <a16:creationId xmlns:a16="http://schemas.microsoft.com/office/drawing/2014/main" id="{FC8BEA9B-42AD-9293-DAAA-4549583AC488}"/>
              </a:ext>
            </a:extLst>
          </p:cNvPr>
          <p:cNvSpPr>
            <a:spLocks noGrp="1"/>
          </p:cNvSpPr>
          <p:nvPr>
            <p:ph type="sldNum" sz="quarter" idx="10"/>
          </p:nvPr>
        </p:nvSpPr>
        <p:spPr/>
        <p:txBody>
          <a:bodyPr/>
          <a:lstStyle/>
          <a:p>
            <a:pPr>
              <a:defRPr/>
            </a:pPr>
            <a:fld id="{A889C299-EA3D-2B4E-A3DD-F5D85D19A74B}" type="slidenum">
              <a:rPr lang="en-US" altLang="en-US" smtClean="0"/>
              <a:pPr>
                <a:defRPr/>
              </a:pPr>
              <a:t>8</a:t>
            </a:fld>
            <a:endParaRPr lang="en-US" altLang="en-US" dirty="0"/>
          </a:p>
        </p:txBody>
      </p:sp>
      <p:sp>
        <p:nvSpPr>
          <p:cNvPr id="5" name="Footer Placeholder 4">
            <a:extLst>
              <a:ext uri="{FF2B5EF4-FFF2-40B4-BE49-F238E27FC236}">
                <a16:creationId xmlns:a16="http://schemas.microsoft.com/office/drawing/2014/main" id="{129F2B5F-0227-0CBD-0470-BE62D938792F}"/>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268070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57213-A308-DAB6-DB5F-82E6574CF118}"/>
              </a:ext>
            </a:extLst>
          </p:cNvPr>
          <p:cNvSpPr>
            <a:spLocks noGrp="1"/>
          </p:cNvSpPr>
          <p:nvPr>
            <p:ph type="title"/>
          </p:nvPr>
        </p:nvSpPr>
        <p:spPr/>
        <p:txBody>
          <a:bodyPr/>
          <a:lstStyle/>
          <a:p>
            <a:r>
              <a:rPr lang="en-US" dirty="0"/>
              <a:t>NCGs</a:t>
            </a:r>
          </a:p>
        </p:txBody>
      </p:sp>
      <p:sp>
        <p:nvSpPr>
          <p:cNvPr id="4" name="Slide Number Placeholder 3">
            <a:extLst>
              <a:ext uri="{FF2B5EF4-FFF2-40B4-BE49-F238E27FC236}">
                <a16:creationId xmlns:a16="http://schemas.microsoft.com/office/drawing/2014/main" id="{E3CFBC48-1B7C-926D-1D42-42950619492B}"/>
              </a:ext>
            </a:extLst>
          </p:cNvPr>
          <p:cNvSpPr>
            <a:spLocks noGrp="1"/>
          </p:cNvSpPr>
          <p:nvPr>
            <p:ph type="sldNum" sz="quarter" idx="10"/>
          </p:nvPr>
        </p:nvSpPr>
        <p:spPr/>
        <p:txBody>
          <a:bodyPr/>
          <a:lstStyle/>
          <a:p>
            <a:pPr>
              <a:defRPr/>
            </a:pPr>
            <a:fld id="{A889C299-EA3D-2B4E-A3DD-F5D85D19A74B}" type="slidenum">
              <a:rPr lang="en-US" altLang="en-US" smtClean="0"/>
              <a:pPr>
                <a:defRPr/>
              </a:pPr>
              <a:t>9</a:t>
            </a:fld>
            <a:endParaRPr lang="en-US" altLang="en-US" dirty="0"/>
          </a:p>
        </p:txBody>
      </p:sp>
      <p:sp>
        <p:nvSpPr>
          <p:cNvPr id="5" name="Footer Placeholder 4">
            <a:extLst>
              <a:ext uri="{FF2B5EF4-FFF2-40B4-BE49-F238E27FC236}">
                <a16:creationId xmlns:a16="http://schemas.microsoft.com/office/drawing/2014/main" id="{5EC8EDA3-6A61-B03E-261C-B62D45224AA1}"/>
              </a:ext>
            </a:extLst>
          </p:cNvPr>
          <p:cNvSpPr>
            <a:spLocks noGrp="1"/>
          </p:cNvSpPr>
          <p:nvPr>
            <p:ph type="ftr" sz="quarter" idx="11"/>
          </p:nvPr>
        </p:nvSpPr>
        <p:spPr/>
        <p:txBody>
          <a:bodyPr/>
          <a:lstStyle/>
          <a:p>
            <a:pPr>
              <a:defRPr/>
            </a:pPr>
            <a:r>
              <a:rPr lang="en-US"/>
              <a:t>Capital Gains and Losses</a:t>
            </a:r>
            <a:endParaRPr lang="en-US" dirty="0"/>
          </a:p>
        </p:txBody>
      </p:sp>
      <p:pic>
        <p:nvPicPr>
          <p:cNvPr id="6" name="Content Placeholder 5" descr="A close-up of words&#10;&#10;AI-generated content may be incorrect.">
            <a:extLst>
              <a:ext uri="{FF2B5EF4-FFF2-40B4-BE49-F238E27FC236}">
                <a16:creationId xmlns:a16="http://schemas.microsoft.com/office/drawing/2014/main" id="{C70EB4CE-8442-1822-FB0B-65ADC48D27C8}"/>
              </a:ext>
            </a:extLst>
          </p:cNvPr>
          <p:cNvPicPr>
            <a:picLocks noGrp="1" noChangeAspect="1"/>
          </p:cNvPicPr>
          <p:nvPr>
            <p:ph idx="1"/>
          </p:nvPr>
        </p:nvPicPr>
        <p:blipFill>
          <a:blip r:embed="rId2"/>
          <a:stretch>
            <a:fillRect/>
          </a:stretch>
        </p:blipFill>
        <p:spPr>
          <a:xfrm>
            <a:off x="948098" y="781271"/>
            <a:ext cx="10629898" cy="1143000"/>
          </a:xfrm>
          <a:prstGeom prst="rect">
            <a:avLst/>
          </a:prstGeom>
        </p:spPr>
      </p:pic>
      <p:pic>
        <p:nvPicPr>
          <p:cNvPr id="8" name="Picture 7" descr="A close-up of a text&#10;&#10;AI-generated content may be incorrect.">
            <a:extLst>
              <a:ext uri="{FF2B5EF4-FFF2-40B4-BE49-F238E27FC236}">
                <a16:creationId xmlns:a16="http://schemas.microsoft.com/office/drawing/2014/main" id="{8B73949A-3412-83FE-C76A-9621E39B50EB}"/>
              </a:ext>
            </a:extLst>
          </p:cNvPr>
          <p:cNvPicPr>
            <a:picLocks noChangeAspect="1"/>
          </p:cNvPicPr>
          <p:nvPr/>
        </p:nvPicPr>
        <p:blipFill>
          <a:blip r:embed="rId3"/>
          <a:stretch>
            <a:fillRect/>
          </a:stretch>
        </p:blipFill>
        <p:spPr>
          <a:xfrm>
            <a:off x="948098" y="1916856"/>
            <a:ext cx="10405532" cy="1192111"/>
          </a:xfrm>
          <a:prstGeom prst="rect">
            <a:avLst/>
          </a:prstGeom>
        </p:spPr>
      </p:pic>
      <p:pic>
        <p:nvPicPr>
          <p:cNvPr id="10" name="Picture 9" descr="A close up of words&#10;&#10;AI-generated content may be incorrect.">
            <a:extLst>
              <a:ext uri="{FF2B5EF4-FFF2-40B4-BE49-F238E27FC236}">
                <a16:creationId xmlns:a16="http://schemas.microsoft.com/office/drawing/2014/main" id="{965E5178-B63C-B942-5579-6EF6E09B7D68}"/>
              </a:ext>
            </a:extLst>
          </p:cNvPr>
          <p:cNvPicPr>
            <a:picLocks noChangeAspect="1"/>
          </p:cNvPicPr>
          <p:nvPr/>
        </p:nvPicPr>
        <p:blipFill>
          <a:blip r:embed="rId4"/>
          <a:stretch>
            <a:fillRect/>
          </a:stretch>
        </p:blipFill>
        <p:spPr>
          <a:xfrm>
            <a:off x="948098" y="3437815"/>
            <a:ext cx="9952734" cy="1126101"/>
          </a:xfrm>
          <a:prstGeom prst="rect">
            <a:avLst/>
          </a:prstGeom>
        </p:spPr>
      </p:pic>
      <p:pic>
        <p:nvPicPr>
          <p:cNvPr id="12" name="Picture 11" descr="A close up of words&#10;&#10;AI-generated content may be incorrect.">
            <a:extLst>
              <a:ext uri="{FF2B5EF4-FFF2-40B4-BE49-F238E27FC236}">
                <a16:creationId xmlns:a16="http://schemas.microsoft.com/office/drawing/2014/main" id="{E4B7B4F4-36F4-92B3-CB34-D3831AD44A6E}"/>
              </a:ext>
            </a:extLst>
          </p:cNvPr>
          <p:cNvPicPr>
            <a:picLocks noChangeAspect="1"/>
          </p:cNvPicPr>
          <p:nvPr/>
        </p:nvPicPr>
        <p:blipFill>
          <a:blip r:embed="rId5"/>
          <a:stretch>
            <a:fillRect/>
          </a:stretch>
        </p:blipFill>
        <p:spPr>
          <a:xfrm>
            <a:off x="948098" y="4987129"/>
            <a:ext cx="9609666" cy="1126100"/>
          </a:xfrm>
          <a:prstGeom prst="rect">
            <a:avLst/>
          </a:prstGeom>
        </p:spPr>
      </p:pic>
    </p:spTree>
    <p:extLst>
      <p:ext uri="{BB962C8B-B14F-4D97-AF65-F5344CB8AC3E}">
        <p14:creationId xmlns:p14="http://schemas.microsoft.com/office/powerpoint/2010/main" val="213507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17C660-6BFF-4B4A-839F-2DD04F9D4CD3}">
  <ds:schemaRefs>
    <ds:schemaRef ds:uri="http://schemas.microsoft.com/sharepoint/v3/contenttype/forms"/>
  </ds:schemaRefs>
</ds:datastoreItem>
</file>

<file path=customXml/itemProps2.xml><?xml version="1.0" encoding="utf-8"?>
<ds:datastoreItem xmlns:ds="http://schemas.openxmlformats.org/officeDocument/2006/customXml" ds:itemID="{6801F114-F445-4212-B65D-0FA56926319E}">
  <ds:schemaRefs>
    <ds:schemaRef ds:uri="http://purl.org/dc/terms/"/>
    <ds:schemaRef ds:uri="http://schemas.microsoft.com/office/2006/metadata/properties"/>
    <ds:schemaRef ds:uri="http://schemas.microsoft.com/office/2006/documentManagement/types"/>
    <ds:schemaRef ds:uri="http://purl.org/dc/dcmitype/"/>
    <ds:schemaRef ds:uri="http://www.w3.org/XML/1998/namespace"/>
    <ds:schemaRef ds:uri="f450584a-cb59-46a6-8009-931c1e5e40a6"/>
    <ds:schemaRef ds:uri="http://schemas.openxmlformats.org/package/2006/metadata/core-properties"/>
    <ds:schemaRef ds:uri="http://schemas.microsoft.com/office/infopath/2007/PartnerControls"/>
    <ds:schemaRef ds:uri="dee7606c-638d-4687-a004-8de278f93ba2"/>
    <ds:schemaRef ds:uri="http://purl.org/dc/elements/1.1/"/>
  </ds:schemaRefs>
</ds:datastoreItem>
</file>

<file path=customXml/itemProps3.xml><?xml version="1.0" encoding="utf-8"?>
<ds:datastoreItem xmlns:ds="http://schemas.openxmlformats.org/officeDocument/2006/customXml" ds:itemID="{C82751DF-664A-43F5-ACAC-37216BF460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7674</TotalTime>
  <Words>1115</Words>
  <Application>Microsoft Macintosh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NSimSun</vt:lpstr>
      <vt:lpstr>Aptos</vt:lpstr>
      <vt:lpstr>Arial</vt:lpstr>
      <vt:lpstr>Calibri</vt:lpstr>
      <vt:lpstr>Courier New</vt:lpstr>
      <vt:lpstr>Times New Roman</vt:lpstr>
      <vt:lpstr>Wingdings</vt:lpstr>
      <vt:lpstr>Wingdings 2</vt:lpstr>
      <vt:lpstr>CG Body - Standard</vt:lpstr>
      <vt:lpstr>Federal Income Taxation Capital Gains and Losses</vt:lpstr>
      <vt:lpstr>Gains and Losses</vt:lpstr>
      <vt:lpstr>Gains and Losses: Overview</vt:lpstr>
      <vt:lpstr>Capital Losses</vt:lpstr>
      <vt:lpstr>Rates for 2025</vt:lpstr>
      <vt:lpstr>Different Rates by Type of Income</vt:lpstr>
      <vt:lpstr>Net Capital Gain</vt:lpstr>
      <vt:lpstr>Net Capital Gain: §1(h)</vt:lpstr>
      <vt:lpstr>NCGs</vt:lpstr>
      <vt:lpstr>Planning to Realize CGs and CLs</vt:lpstr>
      <vt:lpstr>Definition of Capital Asset: §1221(a)(1)-(3)</vt:lpstr>
      <vt:lpstr>Definition of Capital Asset: §1221(a)(4)-(8)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Income Taxation Debt and Property</dc:title>
  <dc:creator>Colon, Jeffrey M.</dc:creator>
  <cp:lastModifiedBy>Jeffrey M. Colon</cp:lastModifiedBy>
  <cp:revision>9</cp:revision>
  <cp:lastPrinted>2025-03-04T21:47:58Z</cp:lastPrinted>
  <dcterms:created xsi:type="dcterms:W3CDTF">2025-02-20T00:58:49Z</dcterms:created>
  <dcterms:modified xsi:type="dcterms:W3CDTF">2025-03-13T12:59:09Z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