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98" r:id="rId7"/>
    <p:sldId id="299" r:id="rId8"/>
    <p:sldId id="303" r:id="rId9"/>
    <p:sldId id="314" r:id="rId10"/>
    <p:sldId id="313" r:id="rId11"/>
    <p:sldId id="316" r:id="rId12"/>
    <p:sldId id="321" r:id="rId13"/>
    <p:sldId id="315" r:id="rId14"/>
    <p:sldId id="317" r:id="rId15"/>
    <p:sldId id="319" r:id="rId16"/>
    <p:sldId id="320" r:id="rId17"/>
    <p:sldId id="318" r:id="rId18"/>
    <p:sldId id="322" r:id="rId19"/>
    <p:sldId id="323"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76A4B-29D6-9B45-AC38-DE685BB66E86}" v="758" dt="2025-04-02T12:24:43.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21"/>
    <p:restoredTop sz="94082"/>
  </p:normalViewPr>
  <p:slideViewPr>
    <p:cSldViewPr snapToGrid="0">
      <p:cViewPr varScale="1">
        <p:scale>
          <a:sx n="116" d="100"/>
          <a:sy n="116" d="100"/>
        </p:scale>
        <p:origin x="1304" y="176"/>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5/1/25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Human Capital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Human Capital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Human Capital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Human Capital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FIT_HumanCapital_2025S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Human Capital</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Human Capital</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D4376-0956-BC4D-A33B-682E53007F5B}"/>
              </a:ext>
            </a:extLst>
          </p:cNvPr>
          <p:cNvSpPr>
            <a:spLocks noGrp="1"/>
          </p:cNvSpPr>
          <p:nvPr>
            <p:ph idx="1"/>
          </p:nvPr>
        </p:nvSpPr>
        <p:spPr/>
        <p:txBody>
          <a:bodyPr/>
          <a:lstStyle/>
          <a:p>
            <a:r>
              <a:rPr lang="en-US" sz="2800" dirty="0"/>
              <a:t>You are consulting with your client, C, who is an </a:t>
            </a:r>
            <a:r>
              <a:rPr lang="en-US" sz="2800" b="1" dirty="0"/>
              <a:t>employee</a:t>
            </a:r>
            <a:r>
              <a:rPr lang="en-US" sz="2800" dirty="0"/>
              <a:t> of </a:t>
            </a:r>
            <a:r>
              <a:rPr lang="en-US" sz="2800" dirty="0" err="1"/>
              <a:t>BigLaw</a:t>
            </a:r>
            <a:r>
              <a:rPr lang="en-US" sz="2800" dirty="0"/>
              <a:t>.  C has personally paid for some continuing education courses.</a:t>
            </a:r>
          </a:p>
          <a:p>
            <a:pPr lvl="1"/>
            <a:r>
              <a:rPr lang="en-US" sz="2400" dirty="0"/>
              <a:t>Are those costs deductible under §162?</a:t>
            </a:r>
          </a:p>
          <a:p>
            <a:pPr lvl="1"/>
            <a:r>
              <a:rPr lang="en-US" sz="2400" dirty="0"/>
              <a:t>Assuming that they are deductible under §162, are these above-the-line or below the line deductions?  </a:t>
            </a:r>
            <a:r>
              <a:rPr lang="en-US" sz="2400" i="1" dirty="0"/>
              <a:t>See </a:t>
            </a:r>
            <a:r>
              <a:rPr lang="en-US" sz="2400" dirty="0"/>
              <a:t>§62(a)(1)?</a:t>
            </a:r>
          </a:p>
          <a:p>
            <a:pPr lvl="1"/>
            <a:r>
              <a:rPr lang="en-US" sz="2400" dirty="0"/>
              <a:t>Are these deductions limited for 2025? </a:t>
            </a:r>
            <a:r>
              <a:rPr lang="en-US" sz="2400" i="1" dirty="0"/>
              <a:t>See</a:t>
            </a:r>
            <a:r>
              <a:rPr lang="en-US" sz="2400" dirty="0"/>
              <a:t> §67(b) and (g).</a:t>
            </a:r>
          </a:p>
          <a:p>
            <a:pPr lvl="1"/>
            <a:r>
              <a:rPr lang="en-US" sz="2400" dirty="0"/>
              <a:t>What if the employer reimburses C? </a:t>
            </a:r>
            <a:r>
              <a:rPr lang="en-US" sz="2400" i="1" dirty="0"/>
              <a:t>See </a:t>
            </a:r>
            <a:r>
              <a:rPr lang="en-US" sz="2400" dirty="0"/>
              <a:t>§62(a)(2)(A).</a:t>
            </a:r>
          </a:p>
          <a:p>
            <a:pPr marL="171450" lvl="1" indent="0">
              <a:buNone/>
            </a:pPr>
            <a:br>
              <a:rPr lang="en-US" sz="2400" dirty="0"/>
            </a:br>
            <a:endParaRPr lang="en-US" sz="2400" dirty="0"/>
          </a:p>
          <a:p>
            <a:r>
              <a:rPr lang="en-US" sz="2800" b="1" dirty="0"/>
              <a:t>WCF</a:t>
            </a:r>
            <a:r>
              <a:rPr lang="en-US" sz="2800" dirty="0"/>
              <a:t>: property or services </a:t>
            </a:r>
            <a:r>
              <a:rPr lang="en-US" sz="2800" b="1" dirty="0"/>
              <a:t>provided to employee </a:t>
            </a:r>
            <a:r>
              <a:rPr lang="en-US" sz="2800" dirty="0"/>
              <a:t>to the extent that if employee paid for property or services, the payment would be allowed as a deduction under §162. §132(d).</a:t>
            </a:r>
          </a:p>
          <a:p>
            <a:endParaRPr lang="en-US" dirty="0"/>
          </a:p>
        </p:txBody>
      </p:sp>
      <p:sp>
        <p:nvSpPr>
          <p:cNvPr id="3" name="Title 2">
            <a:extLst>
              <a:ext uri="{FF2B5EF4-FFF2-40B4-BE49-F238E27FC236}">
                <a16:creationId xmlns:a16="http://schemas.microsoft.com/office/drawing/2014/main" id="{6D2F2455-E0E8-9207-BB50-3F3DC21380F0}"/>
              </a:ext>
            </a:extLst>
          </p:cNvPr>
          <p:cNvSpPr>
            <a:spLocks noGrp="1"/>
          </p:cNvSpPr>
          <p:nvPr>
            <p:ph type="title"/>
          </p:nvPr>
        </p:nvSpPr>
        <p:spPr/>
        <p:txBody>
          <a:bodyPr/>
          <a:lstStyle/>
          <a:p>
            <a:r>
              <a:rPr lang="en-US" dirty="0"/>
              <a:t>Employee Business Education Deductions; Working Condition Fringes under </a:t>
            </a:r>
            <a:r>
              <a:rPr lang="en-US" sz="2000" dirty="0"/>
              <a:t>§132(d)</a:t>
            </a:r>
            <a:endParaRPr lang="en-US" dirty="0"/>
          </a:p>
        </p:txBody>
      </p:sp>
      <p:sp>
        <p:nvSpPr>
          <p:cNvPr id="4" name="Slide Number Placeholder 3">
            <a:extLst>
              <a:ext uri="{FF2B5EF4-FFF2-40B4-BE49-F238E27FC236}">
                <a16:creationId xmlns:a16="http://schemas.microsoft.com/office/drawing/2014/main" id="{72FE9BE7-6790-E2C7-96F1-2DD43F3924B5}"/>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F38C4147-C494-7DE0-D477-6D4AD41A2A4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8337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DD7AC-914C-F3AA-6792-C3B78A6C6F14}"/>
              </a:ext>
            </a:extLst>
          </p:cNvPr>
          <p:cNvSpPr>
            <a:spLocks noGrp="1"/>
          </p:cNvSpPr>
          <p:nvPr>
            <p:ph idx="1"/>
          </p:nvPr>
        </p:nvSpPr>
        <p:spPr/>
        <p:txBody>
          <a:bodyPr/>
          <a:lstStyle/>
          <a:p>
            <a:r>
              <a:rPr lang="en-US" dirty="0"/>
              <a:t>Up to $2,500 of </a:t>
            </a:r>
            <a:r>
              <a:rPr lang="en-US" i="1" dirty="0"/>
              <a:t>qualified education loan </a:t>
            </a:r>
            <a:r>
              <a:rPr lang="en-US" dirty="0"/>
              <a:t>interest is deductible annually. </a:t>
            </a:r>
            <a:r>
              <a:rPr lang="en-US" sz="2400" dirty="0"/>
              <a:t>§221(a) and (b)(1).</a:t>
            </a:r>
          </a:p>
          <a:p>
            <a:r>
              <a:rPr lang="en-US" dirty="0"/>
              <a:t>The amount of deductible interest is phased out as the TP’s MAGI exceeds 85K (170K for MFJ), and it is entirely phased out once the excess of MAGI over 85K exceeds 15K (30K for MFJ). </a:t>
            </a:r>
            <a:r>
              <a:rPr lang="en-US" sz="2400" dirty="0"/>
              <a:t>§221(b)(2).</a:t>
            </a:r>
            <a:r>
              <a:rPr lang="en-US" dirty="0"/>
              <a:t>  </a:t>
            </a:r>
          </a:p>
          <a:p>
            <a:pPr lvl="1"/>
            <a:r>
              <a:rPr lang="en-US" dirty="0"/>
              <a:t>Example:  TP’s MAGI is 90K, and it thus exceeds 85K by 5K.  1/3 of the interest is disallowed:  5K/15K = 1/3. </a:t>
            </a:r>
          </a:p>
          <a:p>
            <a:pPr lvl="1"/>
            <a:r>
              <a:rPr lang="en-US" dirty="0"/>
              <a:t>Note, MAGI limits are adjusted annually for inflation. </a:t>
            </a:r>
            <a:r>
              <a:rPr lang="en-US" sz="2000" dirty="0"/>
              <a:t>§221(f)</a:t>
            </a:r>
            <a:endParaRPr lang="en-US" dirty="0"/>
          </a:p>
          <a:p>
            <a:r>
              <a:rPr lang="en-US" dirty="0"/>
              <a:t>No interest deduction if you are dependent of another taxpayer. </a:t>
            </a:r>
            <a:r>
              <a:rPr lang="en-US" sz="2400" dirty="0"/>
              <a:t>§221</a:t>
            </a:r>
            <a:r>
              <a:rPr lang="en-US" dirty="0"/>
              <a:t>  </a:t>
            </a:r>
          </a:p>
          <a:p>
            <a:r>
              <a:rPr lang="en-US" i="1" dirty="0"/>
              <a:t>Qualified Education Loan</a:t>
            </a:r>
            <a:r>
              <a:rPr lang="en-US" dirty="0"/>
              <a:t>: loans, including refinanced loans, incurred by TP, spouse, or dependent used solely to pay </a:t>
            </a:r>
            <a:r>
              <a:rPr lang="en-US" i="1" dirty="0"/>
              <a:t>qualified higher education expenses. </a:t>
            </a:r>
            <a:r>
              <a:rPr lang="en-US" sz="2400" dirty="0"/>
              <a:t>§221(d)(1).</a:t>
            </a:r>
          </a:p>
          <a:p>
            <a:pPr lvl="1"/>
            <a:r>
              <a:rPr lang="en-US" i="1" dirty="0"/>
              <a:t>QHEE: cost of attendance </a:t>
            </a:r>
            <a:r>
              <a:rPr lang="en-US" dirty="0"/>
              <a:t>at </a:t>
            </a:r>
            <a:r>
              <a:rPr lang="en-US" i="1" dirty="0"/>
              <a:t>eligible education institution </a:t>
            </a:r>
            <a:r>
              <a:rPr lang="en-US" dirty="0"/>
              <a:t>reduced by amounts excluded under </a:t>
            </a:r>
            <a:r>
              <a:rPr lang="en-US" sz="2000" dirty="0"/>
              <a:t>§§127, 529, 530, any scholarship, or payment described in §25A(g)(2). §221(d)(2).</a:t>
            </a:r>
            <a:endParaRPr lang="en-US" i="1" dirty="0"/>
          </a:p>
        </p:txBody>
      </p:sp>
      <p:sp>
        <p:nvSpPr>
          <p:cNvPr id="3" name="Title 2">
            <a:extLst>
              <a:ext uri="{FF2B5EF4-FFF2-40B4-BE49-F238E27FC236}">
                <a16:creationId xmlns:a16="http://schemas.microsoft.com/office/drawing/2014/main" id="{63DED196-3DD8-7A81-7B0D-B36233320BF6}"/>
              </a:ext>
            </a:extLst>
          </p:cNvPr>
          <p:cNvSpPr>
            <a:spLocks noGrp="1"/>
          </p:cNvSpPr>
          <p:nvPr>
            <p:ph type="title"/>
          </p:nvPr>
        </p:nvSpPr>
        <p:spPr/>
        <p:txBody>
          <a:bodyPr/>
          <a:lstStyle/>
          <a:p>
            <a:r>
              <a:rPr lang="en-US" dirty="0"/>
              <a:t>Section 221: Deduction of Student Loan Interest</a:t>
            </a:r>
          </a:p>
        </p:txBody>
      </p:sp>
      <p:sp>
        <p:nvSpPr>
          <p:cNvPr id="4" name="Slide Number Placeholder 3">
            <a:extLst>
              <a:ext uri="{FF2B5EF4-FFF2-40B4-BE49-F238E27FC236}">
                <a16:creationId xmlns:a16="http://schemas.microsoft.com/office/drawing/2014/main" id="{2D703EB2-FA42-3A64-3E7C-821696488364}"/>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402C831B-D391-A5AE-47F9-38DA20440646}"/>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74094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1193F-FDAA-B819-DDED-9E32CD370A64}"/>
              </a:ext>
            </a:extLst>
          </p:cNvPr>
          <p:cNvSpPr>
            <a:spLocks noGrp="1"/>
          </p:cNvSpPr>
          <p:nvPr>
            <p:ph idx="1"/>
          </p:nvPr>
        </p:nvSpPr>
        <p:spPr/>
        <p:txBody>
          <a:bodyPr>
            <a:normAutofit fontScale="92500" lnSpcReduction="10000"/>
          </a:bodyPr>
          <a:lstStyle/>
          <a:p>
            <a:r>
              <a:rPr lang="en-US" dirty="0"/>
              <a:t>QTP</a:t>
            </a:r>
          </a:p>
          <a:p>
            <a:pPr lvl="1"/>
            <a:r>
              <a:rPr lang="en-US" dirty="0"/>
              <a:t>Contributions are not deductible for federal purposes (but maybe for state tax purposes)</a:t>
            </a:r>
          </a:p>
          <a:p>
            <a:pPr lvl="1"/>
            <a:r>
              <a:rPr lang="en-US" dirty="0"/>
              <a:t>Returns earned by the QTP are not taxable. </a:t>
            </a:r>
            <a:r>
              <a:rPr lang="en-US" sz="2000" dirty="0"/>
              <a:t>§529(a)</a:t>
            </a:r>
          </a:p>
          <a:p>
            <a:pPr lvl="1"/>
            <a:r>
              <a:rPr lang="en-US" dirty="0"/>
              <a:t>Distributions from an QTP to a designated beneficiary are not taxable if used for </a:t>
            </a:r>
            <a:r>
              <a:rPr lang="en-US" i="1" dirty="0"/>
              <a:t>qualified higher education expenses</a:t>
            </a:r>
            <a:r>
              <a:rPr lang="en-US" dirty="0"/>
              <a:t>. </a:t>
            </a:r>
            <a:r>
              <a:rPr lang="en-US" sz="2000" dirty="0"/>
              <a:t>§529(c)(3)(B)</a:t>
            </a:r>
            <a:r>
              <a:rPr lang="en-US" dirty="0"/>
              <a:t> </a:t>
            </a:r>
          </a:p>
          <a:p>
            <a:r>
              <a:rPr lang="en-US" dirty="0"/>
              <a:t>Can be established by a state or qualified educational institution. §529(b)(1)</a:t>
            </a:r>
          </a:p>
          <a:p>
            <a:pPr lvl="1"/>
            <a:r>
              <a:rPr lang="en-US" dirty="0"/>
              <a:t>QEI includes postsecondary, (public or private) elementary, or secondary school. §529(c)(7)</a:t>
            </a:r>
          </a:p>
          <a:p>
            <a:r>
              <a:rPr lang="en-US" i="1" dirty="0"/>
              <a:t>QHEE</a:t>
            </a:r>
            <a:r>
              <a:rPr lang="en-US" dirty="0"/>
              <a:t>: tuition, fees, books, supplies and equipment, room and board (if enrolled at least half-time), elementary/secondary (up to 10K), or student loan repayments (up to 10K). </a:t>
            </a:r>
            <a:r>
              <a:rPr lang="en-US" sz="2400" dirty="0"/>
              <a:t>§529(e)(3)(A)(</a:t>
            </a:r>
            <a:r>
              <a:rPr lang="en-US" sz="2400" dirty="0" err="1"/>
              <a:t>i</a:t>
            </a:r>
            <a:r>
              <a:rPr lang="en-US" dirty="0"/>
              <a:t>) and (iii); </a:t>
            </a:r>
            <a:r>
              <a:rPr lang="en-US" sz="2400" dirty="0"/>
              <a:t>(c)(7). </a:t>
            </a:r>
          </a:p>
          <a:p>
            <a:pPr lvl="1"/>
            <a:r>
              <a:rPr lang="en-US" dirty="0"/>
              <a:t>Reduced by any tax-free scholarships, employer provided assistance</a:t>
            </a:r>
          </a:p>
          <a:p>
            <a:r>
              <a:rPr lang="en-US" dirty="0"/>
              <a:t>Can contribute up to 19K (38K MFJ) annually or  up to 95K (190K MFJ) and treat if contributed over 5 years without triggering gift tax. </a:t>
            </a:r>
            <a:r>
              <a:rPr lang="en-US" sz="2400" dirty="0"/>
              <a:t>§529(c)(2)(A) and (B).</a:t>
            </a:r>
          </a:p>
          <a:p>
            <a:pPr lvl="1"/>
            <a:r>
              <a:rPr lang="en-US" dirty="0"/>
              <a:t>Some states have aggregate limits.  </a:t>
            </a:r>
          </a:p>
          <a:p>
            <a:r>
              <a:rPr lang="en-US" dirty="0"/>
              <a:t>Can change beneficiaries if part of the same family. </a:t>
            </a:r>
            <a:r>
              <a:rPr lang="en-US" sz="2400" dirty="0"/>
              <a:t>§529(c)(3)(C)(</a:t>
            </a:r>
            <a:r>
              <a:rPr lang="en-US" sz="2400" dirty="0" err="1"/>
              <a:t>i</a:t>
            </a:r>
            <a:r>
              <a:rPr lang="en-US" sz="2400" dirty="0"/>
              <a:t>)(II).</a:t>
            </a:r>
          </a:p>
          <a:p>
            <a:r>
              <a:rPr lang="en-US" dirty="0"/>
              <a:t>Coordination w/ AOTC, LLC, and </a:t>
            </a:r>
            <a:r>
              <a:rPr lang="en-US" dirty="0" err="1"/>
              <a:t>Coverdall</a:t>
            </a:r>
            <a:r>
              <a:rPr lang="en-US" dirty="0"/>
              <a:t> ESA distributions </a:t>
            </a:r>
            <a:r>
              <a:rPr lang="en-US" dirty="0">
                <a:sym typeface="Wingdings" pitchFamily="2" charset="2"/>
              </a:rPr>
              <a:t> complicated.</a:t>
            </a:r>
          </a:p>
          <a:p>
            <a:r>
              <a:rPr lang="en-US" dirty="0">
                <a:sym typeface="Wingdings" pitchFamily="2" charset="2"/>
              </a:rPr>
              <a:t>Can be rolled over to Roth IRA. </a:t>
            </a:r>
            <a:r>
              <a:rPr lang="en-US" dirty="0"/>
              <a:t>§529(c)(3)(E).</a:t>
            </a:r>
          </a:p>
        </p:txBody>
      </p:sp>
      <p:sp>
        <p:nvSpPr>
          <p:cNvPr id="3" name="Title 2">
            <a:extLst>
              <a:ext uri="{FF2B5EF4-FFF2-40B4-BE49-F238E27FC236}">
                <a16:creationId xmlns:a16="http://schemas.microsoft.com/office/drawing/2014/main" id="{D6FD5A16-170F-C7E2-44B4-8AE744C4CC8D}"/>
              </a:ext>
            </a:extLst>
          </p:cNvPr>
          <p:cNvSpPr>
            <a:spLocks noGrp="1"/>
          </p:cNvSpPr>
          <p:nvPr>
            <p:ph type="title"/>
          </p:nvPr>
        </p:nvSpPr>
        <p:spPr/>
        <p:txBody>
          <a:bodyPr/>
          <a:lstStyle/>
          <a:p>
            <a:r>
              <a:rPr lang="en-US" dirty="0"/>
              <a:t>Qualified Tuition Plans (</a:t>
            </a:r>
            <a:r>
              <a:rPr lang="en-US" sz="2000" dirty="0"/>
              <a:t>§529)</a:t>
            </a:r>
            <a:endParaRPr lang="en-US" dirty="0"/>
          </a:p>
        </p:txBody>
      </p:sp>
      <p:sp>
        <p:nvSpPr>
          <p:cNvPr id="4" name="Slide Number Placeholder 3">
            <a:extLst>
              <a:ext uri="{FF2B5EF4-FFF2-40B4-BE49-F238E27FC236}">
                <a16:creationId xmlns:a16="http://schemas.microsoft.com/office/drawing/2014/main" id="{EF0734FE-F9C9-C9F4-7D89-04709F559E33}"/>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0FADC519-1AE0-1C96-176E-610714FFF943}"/>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78371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55181C-4792-753A-50D4-4865992FA4CF}"/>
              </a:ext>
            </a:extLst>
          </p:cNvPr>
          <p:cNvSpPr>
            <a:spLocks noGrp="1"/>
          </p:cNvSpPr>
          <p:nvPr>
            <p:ph idx="1"/>
          </p:nvPr>
        </p:nvSpPr>
        <p:spPr/>
        <p:txBody>
          <a:bodyPr>
            <a:normAutofit fontScale="92500"/>
          </a:bodyPr>
          <a:lstStyle/>
          <a:p>
            <a:r>
              <a:rPr lang="en-US" dirty="0"/>
              <a:t>Coverdell Education Savings Accounts: </a:t>
            </a:r>
            <a:r>
              <a:rPr lang="en-US" sz="2400" dirty="0"/>
              <a:t>§530</a:t>
            </a:r>
          </a:p>
          <a:p>
            <a:pPr lvl="1"/>
            <a:r>
              <a:rPr lang="en-US" dirty="0"/>
              <a:t>Savings account exempt from tax, and distributions for Qualified Education Expenses are exempt from tax. </a:t>
            </a:r>
            <a:r>
              <a:rPr lang="en-US" sz="2000" dirty="0"/>
              <a:t>§530(a) and (d)(2).</a:t>
            </a:r>
          </a:p>
          <a:p>
            <a:pPr lvl="1"/>
            <a:r>
              <a:rPr lang="en-US" dirty="0"/>
              <a:t>QEE: tuition, fees, books, supplies, room and board, purchase of computer.  Some difference for higher education/secondary education. </a:t>
            </a:r>
            <a:r>
              <a:rPr lang="en-US" sz="2000" dirty="0"/>
              <a:t>§530(b)(2)(A) and (b)(3).</a:t>
            </a:r>
          </a:p>
          <a:p>
            <a:pPr lvl="1"/>
            <a:r>
              <a:rPr lang="en-US" dirty="0"/>
              <a:t>2K contribution limit/year. </a:t>
            </a:r>
            <a:r>
              <a:rPr lang="en-US" sz="2000" dirty="0"/>
              <a:t>§530(b)(1)(A)(iii).</a:t>
            </a:r>
          </a:p>
          <a:p>
            <a:pPr lvl="2"/>
            <a:r>
              <a:rPr lang="en-US" dirty="0"/>
              <a:t>Contribution limit phased out if AGI exceeds 95K (190K MFJ); complete phase out at 110K (220K MJF).</a:t>
            </a:r>
          </a:p>
          <a:p>
            <a:pPr lvl="1"/>
            <a:endParaRPr lang="en-US" dirty="0"/>
          </a:p>
          <a:p>
            <a:pPr lvl="1"/>
            <a:endParaRPr lang="en-US" dirty="0"/>
          </a:p>
          <a:p>
            <a:r>
              <a:rPr lang="en-US" dirty="0"/>
              <a:t>Income from US Savings Bonds used to pay higher education &amp; fees: </a:t>
            </a:r>
            <a:r>
              <a:rPr lang="en-US" sz="2400" dirty="0"/>
              <a:t>§135</a:t>
            </a:r>
          </a:p>
          <a:p>
            <a:pPr lvl="1"/>
            <a:r>
              <a:rPr lang="en-US" dirty="0"/>
              <a:t>Interest from qualified US savings bonds used to pay qualified higher education expenses is exempt. </a:t>
            </a:r>
            <a:r>
              <a:rPr lang="en-US" sz="2000" dirty="0"/>
              <a:t>§135(a)</a:t>
            </a:r>
          </a:p>
          <a:p>
            <a:pPr lvl="1"/>
            <a:r>
              <a:rPr lang="en-US" dirty="0"/>
              <a:t>Exempt interest begins to phase out for AGI above 145.25K (MFJ) and 99.5K for other returns. </a:t>
            </a:r>
            <a:r>
              <a:rPr lang="en-US" sz="2000" dirty="0"/>
              <a:t>§135(b)(2) (adjusted for inflation for 2025).  Complete phase out at 179.25K (MFJ) and 114.5K for other returns.</a:t>
            </a:r>
          </a:p>
          <a:p>
            <a:pPr lvl="1"/>
            <a:r>
              <a:rPr lang="en-US" dirty="0"/>
              <a:t>QHEEs covers tuition and fees for TP, TP’s spouse, and any dependent of TP.  </a:t>
            </a:r>
            <a:r>
              <a:rPr lang="en-US" sz="2000" dirty="0"/>
              <a:t>§135(c)(2)</a:t>
            </a:r>
          </a:p>
          <a:p>
            <a:pPr lvl="1"/>
            <a:r>
              <a:rPr lang="en-US" dirty="0"/>
              <a:t>The TP must reduce QHEEs by tax-free scholarships, qualified tuition reductions, employer provided educational expenses, and expenses used to determine the AOTC and LLC.  </a:t>
            </a:r>
            <a:r>
              <a:rPr lang="en-US" dirty="0" err="1"/>
              <a:t>Grrrr</a:t>
            </a:r>
            <a:r>
              <a:rPr lang="en-US" dirty="0"/>
              <a:t>. </a:t>
            </a:r>
            <a:r>
              <a:rPr lang="en-US" sz="2000" dirty="0"/>
              <a:t>§135(d)(1) and (2).</a:t>
            </a:r>
            <a:endParaRPr lang="en-US" dirty="0"/>
          </a:p>
          <a:p>
            <a:pPr lvl="1"/>
            <a:endParaRPr lang="en-US" dirty="0"/>
          </a:p>
        </p:txBody>
      </p:sp>
      <p:sp>
        <p:nvSpPr>
          <p:cNvPr id="3" name="Title 2">
            <a:extLst>
              <a:ext uri="{FF2B5EF4-FFF2-40B4-BE49-F238E27FC236}">
                <a16:creationId xmlns:a16="http://schemas.microsoft.com/office/drawing/2014/main" id="{B3BA0264-AF5C-5CD7-BB73-4D0A0413F19D}"/>
              </a:ext>
            </a:extLst>
          </p:cNvPr>
          <p:cNvSpPr>
            <a:spLocks noGrp="1"/>
          </p:cNvSpPr>
          <p:nvPr>
            <p:ph type="title"/>
          </p:nvPr>
        </p:nvSpPr>
        <p:spPr/>
        <p:txBody>
          <a:bodyPr/>
          <a:lstStyle/>
          <a:p>
            <a:r>
              <a:rPr lang="en-US" dirty="0"/>
              <a:t>Additional Educational Tax Benefits</a:t>
            </a:r>
          </a:p>
        </p:txBody>
      </p:sp>
      <p:sp>
        <p:nvSpPr>
          <p:cNvPr id="4" name="Slide Number Placeholder 3">
            <a:extLst>
              <a:ext uri="{FF2B5EF4-FFF2-40B4-BE49-F238E27FC236}">
                <a16:creationId xmlns:a16="http://schemas.microsoft.com/office/drawing/2014/main" id="{59D54180-B821-8A75-CEDE-09D35A3CD61E}"/>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9D7331D5-D6A8-5649-E514-C7AA72F3CD5E}"/>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38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black screen&#10;&#10;AI-generated content may be incorrect.">
            <a:extLst>
              <a:ext uri="{FF2B5EF4-FFF2-40B4-BE49-F238E27FC236}">
                <a16:creationId xmlns:a16="http://schemas.microsoft.com/office/drawing/2014/main" id="{137544C3-93D1-8DA8-B6E0-4344E1C4104F}"/>
              </a:ext>
            </a:extLst>
          </p:cNvPr>
          <p:cNvPicPr>
            <a:picLocks noGrp="1" noChangeAspect="1"/>
          </p:cNvPicPr>
          <p:nvPr>
            <p:ph idx="1"/>
          </p:nvPr>
        </p:nvPicPr>
        <p:blipFill>
          <a:blip r:embed="rId2"/>
          <a:stretch>
            <a:fillRect/>
          </a:stretch>
        </p:blipFill>
        <p:spPr>
          <a:xfrm>
            <a:off x="3706813" y="816769"/>
            <a:ext cx="4889500" cy="5245100"/>
          </a:xfrm>
        </p:spPr>
      </p:pic>
      <p:sp>
        <p:nvSpPr>
          <p:cNvPr id="3" name="Title 2">
            <a:extLst>
              <a:ext uri="{FF2B5EF4-FFF2-40B4-BE49-F238E27FC236}">
                <a16:creationId xmlns:a16="http://schemas.microsoft.com/office/drawing/2014/main" id="{32218E19-0661-3142-EF03-16B69C22761C}"/>
              </a:ext>
            </a:extLst>
          </p:cNvPr>
          <p:cNvSpPr>
            <a:spLocks noGrp="1"/>
          </p:cNvSpPr>
          <p:nvPr>
            <p:ph type="title"/>
          </p:nvPr>
        </p:nvSpPr>
        <p:spPr/>
        <p:txBody>
          <a:bodyPr/>
          <a:lstStyle/>
          <a:p>
            <a:r>
              <a:rPr lang="en-US" dirty="0"/>
              <a:t>Higher Education Expenses: Costs</a:t>
            </a:r>
          </a:p>
        </p:txBody>
      </p:sp>
      <p:sp>
        <p:nvSpPr>
          <p:cNvPr id="4" name="Slide Number Placeholder 3">
            <a:extLst>
              <a:ext uri="{FF2B5EF4-FFF2-40B4-BE49-F238E27FC236}">
                <a16:creationId xmlns:a16="http://schemas.microsoft.com/office/drawing/2014/main" id="{045ABBB3-0675-F486-8C70-24C89E35462B}"/>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403E4E1A-780F-4633-6DB0-E96F3F79088D}"/>
              </a:ext>
            </a:extLst>
          </p:cNvPr>
          <p:cNvSpPr>
            <a:spLocks noGrp="1"/>
          </p:cNvSpPr>
          <p:nvPr>
            <p:ph type="ftr" sz="quarter" idx="11"/>
          </p:nvPr>
        </p:nvSpPr>
        <p:spPr/>
        <p:txBody>
          <a:bodyPr/>
          <a:lstStyle/>
          <a:p>
            <a:pPr>
              <a:defRPr/>
            </a:pPr>
            <a:r>
              <a:rPr lang="en-US"/>
              <a:t>Human Capital</a:t>
            </a:r>
            <a:endParaRPr lang="en-US" dirty="0"/>
          </a:p>
        </p:txBody>
      </p:sp>
      <p:pic>
        <p:nvPicPr>
          <p:cNvPr id="9" name="Picture 8" descr="A screenshot of a document&#10;&#10;AI-generated content may be incorrect.">
            <a:extLst>
              <a:ext uri="{FF2B5EF4-FFF2-40B4-BE49-F238E27FC236}">
                <a16:creationId xmlns:a16="http://schemas.microsoft.com/office/drawing/2014/main" id="{9ECB918E-992F-17E1-2252-03CEB98A3680}"/>
              </a:ext>
            </a:extLst>
          </p:cNvPr>
          <p:cNvPicPr>
            <a:picLocks noChangeAspect="1"/>
          </p:cNvPicPr>
          <p:nvPr/>
        </p:nvPicPr>
        <p:blipFill>
          <a:blip r:embed="rId3"/>
          <a:stretch>
            <a:fillRect/>
          </a:stretch>
        </p:blipFill>
        <p:spPr>
          <a:xfrm>
            <a:off x="2147455" y="678873"/>
            <a:ext cx="7481454" cy="5514110"/>
          </a:xfrm>
          <a:prstGeom prst="rect">
            <a:avLst/>
          </a:prstGeom>
        </p:spPr>
      </p:pic>
    </p:spTree>
    <p:extLst>
      <p:ext uri="{BB962C8B-B14F-4D97-AF65-F5344CB8AC3E}">
        <p14:creationId xmlns:p14="http://schemas.microsoft.com/office/powerpoint/2010/main" val="4237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ADBCF-A7BD-A9F1-6BB1-7D26E3C60FF8}"/>
              </a:ext>
            </a:extLst>
          </p:cNvPr>
          <p:cNvSpPr>
            <a:spLocks noGrp="1"/>
          </p:cNvSpPr>
          <p:nvPr>
            <p:ph idx="1"/>
          </p:nvPr>
        </p:nvSpPr>
        <p:spPr/>
        <p:txBody>
          <a:bodyPr/>
          <a:lstStyle/>
          <a:p>
            <a:r>
              <a:rPr lang="en-US" sz="2000" i="1" dirty="0">
                <a:latin typeface="+mn-lt"/>
              </a:rPr>
              <a:t>(a) In general. Except in the case of amounts attributable to (and not in excess of) deductions allowed under section 213 (relating to medical, etc., expenses) for any prior taxable year, </a:t>
            </a:r>
            <a:r>
              <a:rPr lang="en-US" sz="2000" b="1" i="1" dirty="0">
                <a:latin typeface="+mn-lt"/>
              </a:rPr>
              <a:t>gross income does not include</a:t>
            </a:r>
            <a:r>
              <a:rPr lang="en-US" sz="2000" i="1" dirty="0">
                <a:latin typeface="+mn-lt"/>
              </a:rPr>
              <a:t>—…</a:t>
            </a:r>
          </a:p>
          <a:p>
            <a:pPr lvl="1"/>
            <a:r>
              <a:rPr lang="en-US" i="1" dirty="0">
                <a:latin typeface="+mn-lt"/>
              </a:rPr>
              <a:t>(2) the amount of any </a:t>
            </a:r>
            <a:r>
              <a:rPr lang="en-US" b="1" i="1" dirty="0">
                <a:latin typeface="+mn-lt"/>
              </a:rPr>
              <a:t>damages (other than punitive damages) </a:t>
            </a:r>
            <a:r>
              <a:rPr lang="en-US" i="1" dirty="0">
                <a:latin typeface="+mn-lt"/>
              </a:rPr>
              <a:t>received (whether by </a:t>
            </a:r>
            <a:r>
              <a:rPr lang="en-US" b="1" i="1" dirty="0">
                <a:latin typeface="+mn-lt"/>
              </a:rPr>
              <a:t>suit or agreement </a:t>
            </a:r>
            <a:r>
              <a:rPr lang="en-US" i="1" dirty="0">
                <a:latin typeface="+mn-lt"/>
              </a:rPr>
              <a:t>and whether as </a:t>
            </a:r>
            <a:r>
              <a:rPr lang="en-US" b="1" i="1" dirty="0">
                <a:latin typeface="+mn-lt"/>
              </a:rPr>
              <a:t>lump sums or as periodic payments</a:t>
            </a:r>
            <a:r>
              <a:rPr lang="en-US" i="1" dirty="0">
                <a:latin typeface="+mn-lt"/>
              </a:rPr>
              <a:t>) on account of </a:t>
            </a:r>
            <a:r>
              <a:rPr lang="en-US" b="1" i="1" dirty="0">
                <a:latin typeface="+mn-lt"/>
              </a:rPr>
              <a:t>personal physical injuries or physical sickness</a:t>
            </a:r>
            <a:r>
              <a:rPr lang="en-US" i="1" dirty="0">
                <a:latin typeface="+mn-lt"/>
              </a:rPr>
              <a:t>;</a:t>
            </a:r>
          </a:p>
          <a:p>
            <a:pPr lvl="1"/>
            <a:r>
              <a:rPr lang="en-US" i="1" dirty="0">
                <a:latin typeface="+mn-lt"/>
              </a:rPr>
              <a:t>For purposes of paragraph (2), </a:t>
            </a:r>
            <a:r>
              <a:rPr lang="en-US" b="1" i="1" dirty="0">
                <a:latin typeface="+mn-lt"/>
              </a:rPr>
              <a:t>emotional distress shall not be treated as a physical injury or physical sickness</a:t>
            </a:r>
            <a:r>
              <a:rPr lang="en-US" i="1" dirty="0">
                <a:latin typeface="+mn-lt"/>
              </a:rPr>
              <a:t>. The preceding sentence shall not apply to an amount of damages not in excess of the amount paid for medical care (described in subparagraph (A) or (B) of section 213(d)(1) attributable to emotional distress.</a:t>
            </a:r>
          </a:p>
          <a:p>
            <a:r>
              <a:rPr lang="en-US" dirty="0">
                <a:latin typeface="+mn-lt"/>
              </a:rPr>
              <a:t>Who benefits from 104(a)(2)?  Assume you are a trial attorney, and you are crafting an argument for determining the amount of damages a jury should award if (1) the award is taxable, or (2) it is not taxable.</a:t>
            </a:r>
          </a:p>
          <a:p>
            <a:r>
              <a:rPr lang="en-US" dirty="0">
                <a:latin typeface="+mn-lt"/>
              </a:rPr>
              <a:t>How is the excludable amount determined in the case of a settlement?</a:t>
            </a:r>
          </a:p>
          <a:p>
            <a:r>
              <a:rPr lang="en-US" dirty="0">
                <a:latin typeface="+mn-lt"/>
              </a:rPr>
              <a:t>What are the benefits of receiving an annuity versus a lump sum settlement for physical damages?</a:t>
            </a:r>
          </a:p>
          <a:p>
            <a:endParaRPr lang="en-US" sz="2000" dirty="0">
              <a:latin typeface="+mn-lt"/>
            </a:endParaRPr>
          </a:p>
        </p:txBody>
      </p:sp>
      <p:sp>
        <p:nvSpPr>
          <p:cNvPr id="3" name="Title 2">
            <a:extLst>
              <a:ext uri="{FF2B5EF4-FFF2-40B4-BE49-F238E27FC236}">
                <a16:creationId xmlns:a16="http://schemas.microsoft.com/office/drawing/2014/main" id="{C0E46E0F-ADF9-2D66-33F3-8494F9EA7B7F}"/>
              </a:ext>
            </a:extLst>
          </p:cNvPr>
          <p:cNvSpPr>
            <a:spLocks noGrp="1"/>
          </p:cNvSpPr>
          <p:nvPr>
            <p:ph type="title"/>
          </p:nvPr>
        </p:nvSpPr>
        <p:spPr/>
        <p:txBody>
          <a:bodyPr/>
          <a:lstStyle/>
          <a:p>
            <a:r>
              <a:rPr lang="en-US" dirty="0"/>
              <a:t>Section 104(a)(2)</a:t>
            </a:r>
          </a:p>
        </p:txBody>
      </p:sp>
      <p:sp>
        <p:nvSpPr>
          <p:cNvPr id="4" name="Slide Number Placeholder 3">
            <a:extLst>
              <a:ext uri="{FF2B5EF4-FFF2-40B4-BE49-F238E27FC236}">
                <a16:creationId xmlns:a16="http://schemas.microsoft.com/office/drawing/2014/main" id="{F4ACC7ED-B3D6-C7BB-6F80-48234CDCEB96}"/>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9A6B8C0C-16C6-2FE2-2B22-D23E6D88377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9418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74E72-B13E-5189-76F6-5BCD80376A19}"/>
              </a:ext>
            </a:extLst>
          </p:cNvPr>
          <p:cNvSpPr>
            <a:spLocks noGrp="1"/>
          </p:cNvSpPr>
          <p:nvPr>
            <p:ph idx="1"/>
          </p:nvPr>
        </p:nvSpPr>
        <p:spPr/>
        <p:txBody>
          <a:bodyPr/>
          <a:lstStyle/>
          <a:p>
            <a:r>
              <a:rPr lang="en-US" dirty="0"/>
              <a:t>How should attorney fees be treated, as a basis offset (netted) against the award or separate deduction?  </a:t>
            </a:r>
            <a:r>
              <a:rPr lang="en-US" i="1" dirty="0"/>
              <a:t>See CIR v. Banks</a:t>
            </a:r>
            <a:r>
              <a:rPr lang="en-US" dirty="0"/>
              <a:t>, 543 U.S. 426 (2005).</a:t>
            </a:r>
          </a:p>
          <a:p>
            <a:r>
              <a:rPr lang="en-US" i="1" dirty="0"/>
              <a:t>See </a:t>
            </a:r>
            <a:r>
              <a:rPr lang="en-US" sz="2400" dirty="0"/>
              <a:t>§62(a)(20) (deduction for attorney fees for unlawful discrimination)</a:t>
            </a:r>
            <a:endParaRPr lang="en-US" i="1" dirty="0"/>
          </a:p>
          <a:p>
            <a:r>
              <a:rPr lang="en-US" dirty="0"/>
              <a:t>What if the deductible would be limited, for example, as a §212 expense that is treated as a MID under §67 and nondeductible under §67(g)?</a:t>
            </a:r>
          </a:p>
          <a:p>
            <a:r>
              <a:rPr lang="en-US" dirty="0"/>
              <a:t>Tax consequences of settlement (taxable vs. nontaxable amount):  </a:t>
            </a:r>
            <a:r>
              <a:rPr lang="en-US" i="1" dirty="0"/>
              <a:t>Amos v. Rodman</a:t>
            </a:r>
            <a:r>
              <a:rPr lang="en-US" dirty="0"/>
              <a:t>, TC Mem. </a:t>
            </a:r>
            <a:r>
              <a:rPr lang="en-US"/>
              <a:t>2003-329)</a:t>
            </a:r>
            <a:endParaRPr lang="en-US" dirty="0"/>
          </a:p>
          <a:p>
            <a:endParaRPr lang="en-US" dirty="0"/>
          </a:p>
        </p:txBody>
      </p:sp>
      <p:sp>
        <p:nvSpPr>
          <p:cNvPr id="3" name="Title 2">
            <a:extLst>
              <a:ext uri="{FF2B5EF4-FFF2-40B4-BE49-F238E27FC236}">
                <a16:creationId xmlns:a16="http://schemas.microsoft.com/office/drawing/2014/main" id="{A43E98A2-500D-DD92-A9DC-8ACEF3EDE872}"/>
              </a:ext>
            </a:extLst>
          </p:cNvPr>
          <p:cNvSpPr>
            <a:spLocks noGrp="1"/>
          </p:cNvSpPr>
          <p:nvPr>
            <p:ph type="title"/>
          </p:nvPr>
        </p:nvSpPr>
        <p:spPr/>
        <p:txBody>
          <a:bodyPr/>
          <a:lstStyle/>
          <a:p>
            <a:r>
              <a:rPr lang="en-US" dirty="0"/>
              <a:t>Section 104(a)(2): Attorney Fees</a:t>
            </a:r>
          </a:p>
        </p:txBody>
      </p:sp>
      <p:sp>
        <p:nvSpPr>
          <p:cNvPr id="4" name="Slide Number Placeholder 3">
            <a:extLst>
              <a:ext uri="{FF2B5EF4-FFF2-40B4-BE49-F238E27FC236}">
                <a16:creationId xmlns:a16="http://schemas.microsoft.com/office/drawing/2014/main" id="{AA2499C5-904B-ED70-6DA0-CB87E4B39AD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8E14B54B-09B7-AE28-6779-B0D12B26692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52876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3200" dirty="0"/>
              <a:t>Human capital vs. Financial capital vs. Physical/Tangible capital</a:t>
            </a:r>
          </a:p>
          <a:p>
            <a:r>
              <a:rPr lang="en-US" sz="3200" dirty="0"/>
              <a:t>Ability to sell human capital or things created w/ human capital</a:t>
            </a:r>
          </a:p>
          <a:p>
            <a:r>
              <a:rPr lang="en-US" sz="3200" dirty="0"/>
              <a:t>Treatment of education costs under an HS income tax</a:t>
            </a:r>
          </a:p>
          <a:p>
            <a:pPr lvl="1"/>
            <a:r>
              <a:rPr lang="en-US" sz="2800" dirty="0"/>
              <a:t>Distinction between income producing activities and personal producing activities</a:t>
            </a:r>
          </a:p>
          <a:p>
            <a:pPr lvl="1"/>
            <a:r>
              <a:rPr lang="en-US" sz="2800" dirty="0"/>
              <a:t>Wealth accessions and wealth reductions</a:t>
            </a:r>
          </a:p>
          <a:p>
            <a:pPr lvl="1"/>
            <a:r>
              <a:rPr lang="en-US" sz="2800" dirty="0"/>
              <a:t>Education tax zoo: Credits, deductions, exclusions, exemptions</a:t>
            </a:r>
          </a:p>
          <a:p>
            <a:r>
              <a:rPr lang="en-US" sz="3200" dirty="0"/>
              <a:t>Justifiable tax expenditures?  Cost: 130Bi over the last 4 years.</a:t>
            </a:r>
          </a:p>
          <a:p>
            <a:r>
              <a:rPr lang="en-US" sz="3200" dirty="0"/>
              <a:t>Who captures the benefits: Society? Students? Administrators? Professors?</a:t>
            </a:r>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Human Capital</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Human Capital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normAutofit fontScale="92500" lnSpcReduction="10000"/>
          </a:bodyPr>
          <a:lstStyle/>
          <a:p>
            <a:r>
              <a:rPr lang="en-US" sz="3600" i="1" dirty="0"/>
              <a:t>Qualified scholarships </a:t>
            </a:r>
            <a:r>
              <a:rPr lang="en-US" sz="3600" dirty="0"/>
              <a:t>are excludable</a:t>
            </a:r>
          </a:p>
          <a:p>
            <a:pPr lvl="1"/>
            <a:r>
              <a:rPr lang="en-US" sz="3200" dirty="0"/>
              <a:t>QS: amount received used </a:t>
            </a:r>
            <a:r>
              <a:rPr lang="en-US" sz="3200" i="1" dirty="0"/>
              <a:t>for qualified tuition and related expenses</a:t>
            </a:r>
          </a:p>
          <a:p>
            <a:pPr lvl="1"/>
            <a:r>
              <a:rPr lang="en-US" sz="3200" dirty="0"/>
              <a:t>Must be a candidate for a degree at a higher education institution.</a:t>
            </a:r>
          </a:p>
          <a:p>
            <a:pPr lvl="1"/>
            <a:r>
              <a:rPr lang="en-US" sz="3200" i="1" dirty="0"/>
              <a:t>Qualified Tuition</a:t>
            </a:r>
            <a:r>
              <a:rPr lang="en-US" sz="3200" dirty="0"/>
              <a:t>: Tuition, fees, books supplies, and equipment required for course of instruction. §117(a)(1)</a:t>
            </a:r>
          </a:p>
          <a:p>
            <a:pPr lvl="1"/>
            <a:r>
              <a:rPr lang="en-US" sz="3200" dirty="0"/>
              <a:t>Excludes amounts that represent payments for teaching, research, or other service. §117(c)(1). This includes payments for past, present, or future employment services.</a:t>
            </a:r>
          </a:p>
          <a:p>
            <a:r>
              <a:rPr lang="en-US" sz="3600" i="1" dirty="0"/>
              <a:t>Qualified Tuition Reduction </a:t>
            </a:r>
            <a:r>
              <a:rPr lang="en-US" sz="3600" dirty="0"/>
              <a:t>is excludable</a:t>
            </a:r>
          </a:p>
          <a:p>
            <a:pPr lvl="1"/>
            <a:r>
              <a:rPr lang="en-US" sz="3200" dirty="0"/>
              <a:t>Tuition reduction for employee (spouse or dependent child) of educational organization</a:t>
            </a:r>
          </a:p>
          <a:p>
            <a:pPr lvl="1"/>
            <a:r>
              <a:rPr lang="en-US" sz="3200" dirty="0"/>
              <a:t>Subject to non-discrimination rules. §117(d)(1)-(3)</a:t>
            </a:r>
            <a:endParaRPr lang="en-US" sz="2800" dirty="0"/>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Scholarships and Tuition Reductions: §117</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normAutofit fontScale="92500" lnSpcReduction="20000"/>
          </a:bodyPr>
          <a:lstStyle/>
          <a:p>
            <a:r>
              <a:rPr lang="en-US" sz="3200" dirty="0"/>
              <a:t>Exclusion of up to $5,250 annually of </a:t>
            </a:r>
            <a:r>
              <a:rPr lang="en-US" sz="3200" i="1" dirty="0"/>
              <a:t>educational assistance </a:t>
            </a:r>
            <a:r>
              <a:rPr lang="en-US" sz="3200" dirty="0"/>
              <a:t>to an employee provided pursuant to a program. §127(a)</a:t>
            </a:r>
          </a:p>
          <a:p>
            <a:r>
              <a:rPr lang="en-US" sz="3200" i="1" dirty="0"/>
              <a:t>Educational assistance</a:t>
            </a:r>
            <a:r>
              <a:rPr lang="en-US" sz="3200" dirty="0"/>
              <a:t> </a:t>
            </a:r>
            <a:r>
              <a:rPr lang="en-US" sz="3200" i="1" dirty="0"/>
              <a:t>program</a:t>
            </a:r>
          </a:p>
          <a:p>
            <a:pPr lvl="1"/>
            <a:r>
              <a:rPr lang="en-US" sz="2400" dirty="0"/>
              <a:t>For exclusive benefit of employees </a:t>
            </a:r>
          </a:p>
          <a:p>
            <a:pPr lvl="1"/>
            <a:r>
              <a:rPr lang="en-US" sz="2400" dirty="0"/>
              <a:t>Non-discriminatory</a:t>
            </a:r>
          </a:p>
          <a:p>
            <a:pPr lvl="1"/>
            <a:r>
              <a:rPr lang="en-US" sz="2400" dirty="0"/>
              <a:t>Limits of benefits to SHs/owners owning 5% or more of the stock/capital of employer</a:t>
            </a:r>
          </a:p>
          <a:p>
            <a:pPr lvl="1"/>
            <a:r>
              <a:rPr lang="en-US" sz="2400" dirty="0"/>
              <a:t>Can’t provide for choice between educational assistance or remuneration. §127(b)(1)-(4)</a:t>
            </a:r>
          </a:p>
          <a:p>
            <a:r>
              <a:rPr lang="en-US" sz="2800" i="1" dirty="0"/>
              <a:t>Educational Assistance</a:t>
            </a:r>
          </a:p>
          <a:p>
            <a:pPr lvl="1"/>
            <a:r>
              <a:rPr lang="en-US" sz="2400" dirty="0"/>
              <a:t>Payment for education, including tuition, fees, books, supplies, and equipment</a:t>
            </a:r>
          </a:p>
          <a:p>
            <a:pPr lvl="1"/>
            <a:r>
              <a:rPr lang="en-US" sz="2400" dirty="0"/>
              <a:t>Payment by employer to employee or </a:t>
            </a:r>
            <a:r>
              <a:rPr lang="en-US" sz="2400" b="1" dirty="0"/>
              <a:t>lender of principal or interest on qualified education loan</a:t>
            </a:r>
          </a:p>
          <a:p>
            <a:pPr lvl="1"/>
            <a:r>
              <a:rPr lang="en-US" sz="2400" dirty="0"/>
              <a:t>Provision by employer of courses of instruction</a:t>
            </a:r>
          </a:p>
          <a:p>
            <a:pPr lvl="1"/>
            <a:r>
              <a:rPr lang="en-US" sz="2400" dirty="0"/>
              <a:t>Not including any payment for provision of benefits to course or education involving sports, games, or hobbies. §127(c)(1)</a:t>
            </a:r>
          </a:p>
          <a:p>
            <a:r>
              <a:rPr lang="en-US" sz="2800" dirty="0"/>
              <a:t>No deduction or credit to employee for any amount excluded under §127(c)(7).</a:t>
            </a:r>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Employer Provided Educational Assistance: </a:t>
            </a:r>
            <a:r>
              <a:rPr lang="en-US" sz="2000" dirty="0"/>
              <a:t>§127</a:t>
            </a:r>
            <a:endParaRPr lang="en-US" dirty="0"/>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2800" b="1" dirty="0"/>
              <a:t>AOTC</a:t>
            </a:r>
          </a:p>
          <a:p>
            <a:pPr lvl="1"/>
            <a:r>
              <a:rPr lang="en-US" sz="2400" dirty="0"/>
              <a:t>100% of qualified tuition and related expenses up to $2,000 plus</a:t>
            </a:r>
          </a:p>
          <a:p>
            <a:pPr lvl="1"/>
            <a:r>
              <a:rPr lang="en-US" sz="2400" dirty="0"/>
              <a:t>25% of expenses that exceed $2,000 but not $4,0000. </a:t>
            </a:r>
          </a:p>
          <a:p>
            <a:pPr lvl="2"/>
            <a:r>
              <a:rPr lang="en-US" sz="2400" dirty="0"/>
              <a:t>For $4,000 (or more) of expenses, total credit would be $2,500. §25A(a) and (b).</a:t>
            </a:r>
          </a:p>
          <a:p>
            <a:pPr lvl="1"/>
            <a:r>
              <a:rPr lang="en-US" sz="2400" dirty="0"/>
              <a:t>As law students know, the AOTC is allowed for only 4 taxable years and for the first 4 years of postsecondary education. §25A(b)(2)(A) and (C).</a:t>
            </a:r>
          </a:p>
          <a:p>
            <a:r>
              <a:rPr lang="en-US" sz="2800" b="1" dirty="0"/>
              <a:t>Lifetime Learning Credit (LLC)</a:t>
            </a:r>
          </a:p>
          <a:p>
            <a:pPr lvl="1"/>
            <a:r>
              <a:rPr lang="en-US" sz="2400" dirty="0"/>
              <a:t>20% of the qualified tuition and related expenses as does not exceed $10,000</a:t>
            </a:r>
          </a:p>
          <a:p>
            <a:pPr lvl="1"/>
            <a:r>
              <a:rPr lang="en-US" sz="2400" dirty="0"/>
              <a:t>No LLC if the AOTC is allowed</a:t>
            </a:r>
          </a:p>
          <a:p>
            <a:pPr lvl="1"/>
            <a:r>
              <a:rPr lang="en-US" sz="2400" dirty="0"/>
              <a:t>Expenses have to be with respect to a course of instruction </a:t>
            </a:r>
            <a:r>
              <a:rPr lang="en-US" sz="2400" i="1" dirty="0"/>
              <a:t>to acquire or improve skills of the TP</a:t>
            </a:r>
            <a:r>
              <a:rPr lang="en-US" sz="2400" b="1" dirty="0"/>
              <a:t>	</a:t>
            </a:r>
          </a:p>
          <a:p>
            <a:endParaRPr lang="en-US" sz="2800" dirty="0"/>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58EA1-BA6D-E4AE-C312-2C041730A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89B14-1B50-A063-9259-479E4293B1F5}"/>
              </a:ext>
            </a:extLst>
          </p:cNvPr>
          <p:cNvSpPr>
            <a:spLocks noGrp="1"/>
          </p:cNvSpPr>
          <p:nvPr>
            <p:ph idx="1"/>
          </p:nvPr>
        </p:nvSpPr>
        <p:spPr/>
        <p:txBody>
          <a:bodyPr>
            <a:normAutofit fontScale="92500" lnSpcReduction="10000"/>
          </a:bodyPr>
          <a:lstStyle/>
          <a:p>
            <a:r>
              <a:rPr lang="en-US" sz="2800" dirty="0"/>
              <a:t>AOTC and LLC Limitations Based on Modified AGI</a:t>
            </a:r>
          </a:p>
          <a:p>
            <a:pPr lvl="1"/>
            <a:r>
              <a:rPr lang="en-US" sz="2400" dirty="0"/>
              <a:t>The credit is reduced as the TP’s MAGI exceeds 80K (160K joint return) and is fully eliminated when the excess reaches 10K (20K joint return). </a:t>
            </a:r>
            <a:r>
              <a:rPr lang="en-US" dirty="0"/>
              <a:t>§25A(d)(1).</a:t>
            </a:r>
          </a:p>
          <a:p>
            <a:r>
              <a:rPr lang="en-US" sz="2800" i="1" dirty="0"/>
              <a:t>Qualified tuition and related expenses</a:t>
            </a:r>
            <a:r>
              <a:rPr lang="en-US" sz="2800" dirty="0"/>
              <a:t> covers tuition and fees for</a:t>
            </a:r>
          </a:p>
          <a:p>
            <a:pPr lvl="1"/>
            <a:r>
              <a:rPr lang="en-US" sz="2400" dirty="0"/>
              <a:t>TP, spouse, dependent</a:t>
            </a:r>
          </a:p>
          <a:p>
            <a:pPr lvl="1"/>
            <a:r>
              <a:rPr lang="en-US" sz="2400" dirty="0"/>
              <a:t>Doesn’t include expenses involving sports, games, hobbies, unless part of individual’s degree program.</a:t>
            </a:r>
          </a:p>
          <a:p>
            <a:pPr lvl="1"/>
            <a:r>
              <a:rPr lang="en-US" sz="2400" dirty="0"/>
              <a:t>Doesn’t include student activity fees, athletic fees, insurance</a:t>
            </a:r>
          </a:p>
          <a:p>
            <a:pPr lvl="1"/>
            <a:r>
              <a:rPr lang="en-US" sz="2400" dirty="0"/>
              <a:t>For AOTC, course materials are covered</a:t>
            </a:r>
          </a:p>
          <a:p>
            <a:pPr lvl="1"/>
            <a:r>
              <a:rPr lang="en-US" sz="2400" i="1" dirty="0"/>
              <a:t>Qualified tuition </a:t>
            </a:r>
            <a:r>
              <a:rPr lang="en-US" sz="2400" dirty="0"/>
              <a:t>is reduced by any qualified scholarship under §117. §25A(g)(2)(A).</a:t>
            </a:r>
          </a:p>
          <a:p>
            <a:r>
              <a:rPr lang="en-US" sz="2800" dirty="0"/>
              <a:t>No credit allowed for any expense for which a deduction is allowed. §25A(g)(5).</a:t>
            </a:r>
            <a:r>
              <a:rPr lang="en-US" sz="2800" i="1" dirty="0"/>
              <a:t> </a:t>
            </a:r>
          </a:p>
          <a:p>
            <a:r>
              <a:rPr lang="en-US" sz="2800" dirty="0"/>
              <a:t>A dependent of a TP isn’t allowed a credit, but the expenses paid by the dependent are treated as if paid by the TP. §25A(g)(3)</a:t>
            </a:r>
          </a:p>
          <a:p>
            <a:r>
              <a:rPr lang="en-US" sz="2800" dirty="0"/>
              <a:t>40% of the AOTC are refundable; none of the LLCs are refundable. §25A(</a:t>
            </a:r>
            <a:r>
              <a:rPr lang="en-US" sz="2800" dirty="0" err="1"/>
              <a:t>i</a:t>
            </a:r>
            <a:r>
              <a:rPr lang="en-US" sz="2800" dirty="0"/>
              <a:t>)</a:t>
            </a:r>
          </a:p>
          <a:p>
            <a:pPr lvl="1"/>
            <a:endParaRPr lang="en-US" dirty="0"/>
          </a:p>
        </p:txBody>
      </p:sp>
      <p:sp>
        <p:nvSpPr>
          <p:cNvPr id="3" name="Title 2">
            <a:extLst>
              <a:ext uri="{FF2B5EF4-FFF2-40B4-BE49-F238E27FC236}">
                <a16:creationId xmlns:a16="http://schemas.microsoft.com/office/drawing/2014/main" id="{E9F21A82-F260-1583-2CDD-30B64610AC08}"/>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43924973-FAED-A2B1-74B3-DC0637C79FE4}"/>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B9233CE9-3E1D-C341-C08B-25B74FD428D5}"/>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891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4C6A-2B2E-699E-7C62-0C77B8C435C9}"/>
              </a:ext>
            </a:extLst>
          </p:cNvPr>
          <p:cNvSpPr>
            <a:spLocks noGrp="1"/>
          </p:cNvSpPr>
          <p:nvPr>
            <p:ph idx="1"/>
          </p:nvPr>
        </p:nvSpPr>
        <p:spPr/>
        <p:txBody>
          <a:bodyPr>
            <a:normAutofit lnSpcReduction="10000"/>
          </a:bodyPr>
          <a:lstStyle/>
          <a:p>
            <a:r>
              <a:rPr lang="en-US" sz="2800" dirty="0"/>
              <a:t>To be deductible under §162, job-related education expenses must: </a:t>
            </a:r>
          </a:p>
          <a:p>
            <a:pPr lvl="1"/>
            <a:r>
              <a:rPr lang="en-US" sz="2400" dirty="0"/>
              <a:t>(1) maintain or improve skills required by the individual in his employment or other trade or business, </a:t>
            </a:r>
            <a:r>
              <a:rPr lang="en-US" sz="2400" b="1" dirty="0"/>
              <a:t>or</a:t>
            </a:r>
          </a:p>
          <a:p>
            <a:pPr lvl="1"/>
            <a:r>
              <a:rPr lang="en-US" sz="2400" dirty="0"/>
              <a:t>(2) meet the express requirements of the individual’s employer, or the requirements of applicable law or regulations, imposed as a condition to the retention by the individual of an established employment relationship, status, or rate of compensation. Reg. §1.162-5(a).</a:t>
            </a:r>
          </a:p>
          <a:p>
            <a:r>
              <a:rPr lang="en-US" sz="2800" dirty="0"/>
              <a:t>If at least one of the above requirements is satisfied, no deduction is allowed for education that: </a:t>
            </a:r>
          </a:p>
          <a:p>
            <a:pPr lvl="1"/>
            <a:r>
              <a:rPr lang="en-US" sz="2400" dirty="0"/>
              <a:t>(1) is required in order to meet the </a:t>
            </a:r>
            <a:r>
              <a:rPr lang="en-US" sz="2400" b="1" dirty="0"/>
              <a:t>minimum education requirements </a:t>
            </a:r>
            <a:r>
              <a:rPr lang="en-US" sz="2400" dirty="0"/>
              <a:t>for qualification in the taxpayer’s employment or other trade or business, or</a:t>
            </a:r>
          </a:p>
          <a:p>
            <a:pPr lvl="1"/>
            <a:r>
              <a:rPr lang="en-US" sz="2400" dirty="0"/>
              <a:t>(2) will lead to qualifying the taxpayer in a </a:t>
            </a:r>
            <a:r>
              <a:rPr lang="en-US" sz="2400" b="1" dirty="0"/>
              <a:t>new trade or business</a:t>
            </a:r>
            <a:r>
              <a:rPr lang="en-US" sz="2400" dirty="0"/>
              <a:t>. Reg. §1.162-5(b)(2) or (3).</a:t>
            </a:r>
          </a:p>
          <a:p>
            <a:r>
              <a:rPr lang="en-US" sz="2800" dirty="0"/>
              <a:t>Education expense must be incurred in carrying on a T/B.</a:t>
            </a:r>
          </a:p>
          <a:p>
            <a:endParaRPr lang="en-US" dirty="0"/>
          </a:p>
        </p:txBody>
      </p:sp>
      <p:sp>
        <p:nvSpPr>
          <p:cNvPr id="3" name="Title 2">
            <a:extLst>
              <a:ext uri="{FF2B5EF4-FFF2-40B4-BE49-F238E27FC236}">
                <a16:creationId xmlns:a16="http://schemas.microsoft.com/office/drawing/2014/main" id="{22029DD2-814D-887F-3858-36921875966F}"/>
              </a:ext>
            </a:extLst>
          </p:cNvPr>
          <p:cNvSpPr>
            <a:spLocks noGrp="1"/>
          </p:cNvSpPr>
          <p:nvPr>
            <p:ph type="title"/>
          </p:nvPr>
        </p:nvSpPr>
        <p:spPr/>
        <p:txBody>
          <a:bodyPr/>
          <a:lstStyle/>
          <a:p>
            <a:r>
              <a:rPr lang="en-US" dirty="0"/>
              <a:t>Education Benefits: Reg. §1.162-5(a).</a:t>
            </a:r>
          </a:p>
        </p:txBody>
      </p:sp>
      <p:sp>
        <p:nvSpPr>
          <p:cNvPr id="4" name="Slide Number Placeholder 3">
            <a:extLst>
              <a:ext uri="{FF2B5EF4-FFF2-40B4-BE49-F238E27FC236}">
                <a16:creationId xmlns:a16="http://schemas.microsoft.com/office/drawing/2014/main" id="{C327369E-36E2-3BA8-8152-10D68F7A949E}"/>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B3FF23B7-AD07-3431-6E41-30CFAF5B257A}"/>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7173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1B90A-23CF-B6C8-621C-2FE7D061D1FF}"/>
              </a:ext>
            </a:extLst>
          </p:cNvPr>
          <p:cNvSpPr>
            <a:spLocks noGrp="1"/>
          </p:cNvSpPr>
          <p:nvPr>
            <p:ph idx="1"/>
          </p:nvPr>
        </p:nvSpPr>
        <p:spPr/>
        <p:txBody>
          <a:bodyPr/>
          <a:lstStyle/>
          <a:p>
            <a:r>
              <a:rPr lang="en-US" sz="3200" dirty="0"/>
              <a:t>Issues:</a:t>
            </a:r>
          </a:p>
          <a:p>
            <a:pPr lvl="1"/>
            <a:r>
              <a:rPr lang="en-US" sz="2800" dirty="0"/>
              <a:t>Can a lawyer amortize certain educational and other expenses--bar review and bar examination fees-- incurred to practice law in NY?</a:t>
            </a:r>
          </a:p>
          <a:p>
            <a:pPr lvl="1"/>
            <a:r>
              <a:rPr lang="en-US" sz="2800" dirty="0"/>
              <a:t>Can a lawyer deduct/amortize costs to take the CA bar, although not required by employer (IRS)?</a:t>
            </a:r>
          </a:p>
          <a:p>
            <a:pPr lvl="1"/>
            <a:r>
              <a:rPr lang="en-US" sz="2800" dirty="0"/>
              <a:t>Can a lawyer deduct/amortize cost of admissions to Supreme Court of the US?</a:t>
            </a:r>
          </a:p>
          <a:p>
            <a:pPr lvl="1"/>
            <a:r>
              <a:rPr lang="en-US" sz="2800" dirty="0"/>
              <a:t>Assume the costs to obtain a state law license are amortizable under §179(d)(1)(D), are they deductible if:</a:t>
            </a:r>
          </a:p>
          <a:p>
            <a:pPr lvl="2"/>
            <a:r>
              <a:rPr lang="en-US" sz="2800" dirty="0"/>
              <a:t>the attorney is not an employee?  </a:t>
            </a:r>
            <a:r>
              <a:rPr lang="en-US" sz="2800" i="1" dirty="0"/>
              <a:t>See</a:t>
            </a:r>
            <a:r>
              <a:rPr lang="en-US" sz="2800" dirty="0"/>
              <a:t> §62(a)(1)</a:t>
            </a:r>
          </a:p>
          <a:p>
            <a:pPr lvl="2"/>
            <a:r>
              <a:rPr lang="en-US" sz="2800" dirty="0"/>
              <a:t>the attorney is an employee?  </a:t>
            </a:r>
            <a:r>
              <a:rPr lang="en-US" sz="2800" i="1" dirty="0"/>
              <a:t>See</a:t>
            </a:r>
            <a:r>
              <a:rPr lang="en-US" sz="2800" dirty="0"/>
              <a:t> §67(b) and (g)</a:t>
            </a:r>
          </a:p>
          <a:p>
            <a:pPr lvl="2"/>
            <a:r>
              <a:rPr lang="en-US" sz="2800" dirty="0"/>
              <a:t>it is reimbursed by the employer? </a:t>
            </a:r>
            <a:r>
              <a:rPr lang="en-US" sz="2800" i="1" dirty="0"/>
              <a:t>See </a:t>
            </a:r>
            <a:r>
              <a:rPr lang="en-US" sz="2800" dirty="0"/>
              <a:t>§67(a)(2)(A)</a:t>
            </a:r>
          </a:p>
          <a:p>
            <a:endParaRPr lang="en-US" dirty="0"/>
          </a:p>
        </p:txBody>
      </p:sp>
      <p:sp>
        <p:nvSpPr>
          <p:cNvPr id="3" name="Title 2">
            <a:extLst>
              <a:ext uri="{FF2B5EF4-FFF2-40B4-BE49-F238E27FC236}">
                <a16:creationId xmlns:a16="http://schemas.microsoft.com/office/drawing/2014/main" id="{207208B3-50DD-5B93-577E-C6FC9DA84C77}"/>
              </a:ext>
            </a:extLst>
          </p:cNvPr>
          <p:cNvSpPr>
            <a:spLocks noGrp="1"/>
          </p:cNvSpPr>
          <p:nvPr>
            <p:ph type="title"/>
          </p:nvPr>
        </p:nvSpPr>
        <p:spPr/>
        <p:txBody>
          <a:bodyPr/>
          <a:lstStyle/>
          <a:p>
            <a:r>
              <a:rPr lang="en-US" i="1" dirty="0"/>
              <a:t>Sharon v. CIR</a:t>
            </a:r>
            <a:r>
              <a:rPr lang="en-US" dirty="0"/>
              <a:t>, </a:t>
            </a:r>
            <a:r>
              <a:rPr lang="en-US" b="0" i="1" dirty="0"/>
              <a:t>66 T.C. 515 (1976) (reviewed), aff’d, 591 F.2d 1273 (9th Cir. 1978) (per </a:t>
            </a:r>
            <a:r>
              <a:rPr lang="en-US" b="0" i="1" dirty="0" err="1"/>
              <a:t>curiam</a:t>
            </a:r>
            <a:r>
              <a:rPr lang="en-US" b="0" i="1" dirty="0"/>
              <a:t>)</a:t>
            </a:r>
          </a:p>
        </p:txBody>
      </p:sp>
      <p:sp>
        <p:nvSpPr>
          <p:cNvPr id="4" name="Slide Number Placeholder 3">
            <a:extLst>
              <a:ext uri="{FF2B5EF4-FFF2-40B4-BE49-F238E27FC236}">
                <a16:creationId xmlns:a16="http://schemas.microsoft.com/office/drawing/2014/main" id="{DBBCB425-938B-9E88-C482-716A4D8CA57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F5D4DB67-4D03-162A-0DCC-546A25D2C82C}"/>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896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F6CE4-8F5D-4D03-DE47-3D4D422F06CF}"/>
              </a:ext>
            </a:extLst>
          </p:cNvPr>
          <p:cNvSpPr>
            <a:spLocks noGrp="1"/>
          </p:cNvSpPr>
          <p:nvPr>
            <p:ph idx="1"/>
          </p:nvPr>
        </p:nvSpPr>
        <p:spPr/>
        <p:txBody>
          <a:bodyPr/>
          <a:lstStyle/>
          <a:p>
            <a:r>
              <a:rPr lang="en-US" dirty="0"/>
              <a:t>LLMs (in tax!) may be deductible expenses, provided that the TP has established himself  in business (practice) before pursuing the LLM and returns to the same/similar job.  </a:t>
            </a:r>
            <a:r>
              <a:rPr lang="en-US" i="1" dirty="0"/>
              <a:t>See, e.g., </a:t>
            </a:r>
            <a:r>
              <a:rPr lang="en-US" i="1" dirty="0" err="1"/>
              <a:t>Ruehmann</a:t>
            </a:r>
            <a:r>
              <a:rPr lang="en-US" i="1" dirty="0"/>
              <a:t> v. CIR, </a:t>
            </a:r>
            <a:r>
              <a:rPr lang="en-US" dirty="0"/>
              <a:t>T.C. Mem. 1971-57.</a:t>
            </a:r>
          </a:p>
          <a:p>
            <a:pPr lvl="1"/>
            <a:r>
              <a:rPr lang="en-US" dirty="0"/>
              <a:t>Note: Foreign associates enrolled in a US LLM program that entitles them to take the NY bar are not permitted to deduct the costs.  </a:t>
            </a:r>
            <a:r>
              <a:rPr lang="en-US" i="1" dirty="0"/>
              <a:t>See, e.g.</a:t>
            </a:r>
            <a:r>
              <a:rPr lang="en-US" dirty="0"/>
              <a:t> </a:t>
            </a:r>
            <a:r>
              <a:rPr lang="en-US" i="1" dirty="0"/>
              <a:t>Dancause v. CIR</a:t>
            </a:r>
            <a:r>
              <a:rPr lang="en-US" dirty="0"/>
              <a:t>, T.C. Sum. Op. (2018).</a:t>
            </a:r>
          </a:p>
          <a:p>
            <a:pPr lvl="1"/>
            <a:endParaRPr lang="en-US" dirty="0"/>
          </a:p>
          <a:p>
            <a:r>
              <a:rPr lang="en-US"/>
              <a:t>Similarly, </a:t>
            </a:r>
            <a:r>
              <a:rPr lang="en-US" dirty="0"/>
              <a:t>MBAs may be deductible provided that the TP has established himself in business and returns to the same/similar job (performing the same “tasks and activities”).  </a:t>
            </a:r>
            <a:r>
              <a:rPr lang="en-US" i="1" dirty="0"/>
              <a:t>See, e.g., Singleton-Clarke v. CIR</a:t>
            </a:r>
            <a:r>
              <a:rPr lang="en-US" dirty="0"/>
              <a:t>, T.C. Sum. Op. 2009-182.</a:t>
            </a:r>
          </a:p>
        </p:txBody>
      </p:sp>
      <p:sp>
        <p:nvSpPr>
          <p:cNvPr id="3" name="Title 2">
            <a:extLst>
              <a:ext uri="{FF2B5EF4-FFF2-40B4-BE49-F238E27FC236}">
                <a16:creationId xmlns:a16="http://schemas.microsoft.com/office/drawing/2014/main" id="{53291213-62A9-8A53-B983-C575B394B1B7}"/>
              </a:ext>
            </a:extLst>
          </p:cNvPr>
          <p:cNvSpPr>
            <a:spLocks noGrp="1"/>
          </p:cNvSpPr>
          <p:nvPr>
            <p:ph type="title"/>
          </p:nvPr>
        </p:nvSpPr>
        <p:spPr/>
        <p:txBody>
          <a:bodyPr/>
          <a:lstStyle/>
          <a:p>
            <a:r>
              <a:rPr lang="en-US" dirty="0"/>
              <a:t>Deducting LLMs and MBAs	</a:t>
            </a:r>
          </a:p>
        </p:txBody>
      </p:sp>
      <p:sp>
        <p:nvSpPr>
          <p:cNvPr id="4" name="Slide Number Placeholder 3">
            <a:extLst>
              <a:ext uri="{FF2B5EF4-FFF2-40B4-BE49-F238E27FC236}">
                <a16:creationId xmlns:a16="http://schemas.microsoft.com/office/drawing/2014/main" id="{B9B652B9-7192-5283-4361-3E41F97F45DF}"/>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01FA0D12-D160-7BA3-C8EC-B300088F413F}"/>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14008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01F114-F445-4212-B65D-0FA56926319E}">
  <ds:schemaRefs>
    <ds:schemaRef ds:uri="f450584a-cb59-46a6-8009-931c1e5e40a6"/>
    <ds:schemaRef ds:uri="http://purl.org/dc/dcmitype/"/>
    <ds:schemaRef ds:uri="http://schemas.microsoft.com/office/2006/documentManagement/types"/>
    <ds:schemaRef ds:uri="http://purl.org/dc/elements/1.1/"/>
    <ds:schemaRef ds:uri="http://schemas.microsoft.com/office/2006/metadata/properties"/>
    <ds:schemaRef ds:uri="dee7606c-638d-4687-a004-8de278f93ba2"/>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12919</TotalTime>
  <Words>2552</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NSimSun</vt:lpstr>
      <vt:lpstr>Aptos</vt:lpstr>
      <vt:lpstr>Arial</vt:lpstr>
      <vt:lpstr>Calibri</vt:lpstr>
      <vt:lpstr>Courier New</vt:lpstr>
      <vt:lpstr>Times New Roman</vt:lpstr>
      <vt:lpstr>Wingdings</vt:lpstr>
      <vt:lpstr>Wingdings 2</vt:lpstr>
      <vt:lpstr>CG Body - Standard</vt:lpstr>
      <vt:lpstr>Federal Income Taxation Human Capital</vt:lpstr>
      <vt:lpstr>Human Capital</vt:lpstr>
      <vt:lpstr>Scholarships and Tuition Reductions: §117</vt:lpstr>
      <vt:lpstr>Employer Provided Educational Assistance: §127</vt:lpstr>
      <vt:lpstr>American Opportunity Tax Credit and Lifetime Learning Credit: §25A</vt:lpstr>
      <vt:lpstr>American Opportunity Tax Credit and Lifetime Learning Credit: §25A</vt:lpstr>
      <vt:lpstr>Education Benefits: Reg. §1.162-5(a).</vt:lpstr>
      <vt:lpstr>Sharon v. CIR, 66 T.C. 515 (1976) (reviewed), aff’d, 591 F.2d 1273 (9th Cir. 1978) (per curiam)</vt:lpstr>
      <vt:lpstr>Deducting LLMs and MBAs </vt:lpstr>
      <vt:lpstr>Employee Business Education Deductions; Working Condition Fringes under §132(d)</vt:lpstr>
      <vt:lpstr>Section 221: Deduction of Student Loan Interest</vt:lpstr>
      <vt:lpstr>Qualified Tuition Plans (§529)</vt:lpstr>
      <vt:lpstr>Additional Educational Tax Benefits</vt:lpstr>
      <vt:lpstr>Higher Education Expenses: Costs</vt:lpstr>
      <vt:lpstr>Section 104(a)(2)</vt:lpstr>
      <vt:lpstr>Section 104(a)(2): Attorney Fees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17</cp:revision>
  <cp:lastPrinted>2025-03-04T21:47:58Z</cp:lastPrinted>
  <dcterms:created xsi:type="dcterms:W3CDTF">2025-02-20T00:58:49Z</dcterms:created>
  <dcterms:modified xsi:type="dcterms:W3CDTF">2025-05-01T12:14:35Z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