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A5082-593E-B641-B283-3BF780C56BE6}" v="142" dt="2025-02-25T02:19:0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3" d="100"/>
          <a:sy n="83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B31A5082-593E-B641-B283-3BF780C56BE6}"/>
    <pc:docChg chg="undo custSel addSld modSld sldOrd">
      <pc:chgData name="Colon, Jeffrey M." userId="615143b1-cdee-493d-9a9d-1565ce8666d9" providerId="ADAL" clId="{B31A5082-593E-B641-B283-3BF780C56BE6}" dt="2025-02-25T14:09:12.789" v="4505" actId="20577"/>
      <pc:docMkLst>
        <pc:docMk/>
      </pc:docMkLst>
      <pc:sldChg chg="modSp mod">
        <pc:chgData name="Colon, Jeffrey M." userId="615143b1-cdee-493d-9a9d-1565ce8666d9" providerId="ADAL" clId="{B31A5082-593E-B641-B283-3BF780C56BE6}" dt="2025-02-24T21:00:41.728" v="0" actId="113"/>
        <pc:sldMkLst>
          <pc:docMk/>
          <pc:sldMk cId="1351255955" sldId="261"/>
        </pc:sldMkLst>
        <pc:spChg chg="mod">
          <ac:chgData name="Colon, Jeffrey M." userId="615143b1-cdee-493d-9a9d-1565ce8666d9" providerId="ADAL" clId="{B31A5082-593E-B641-B283-3BF780C56BE6}" dt="2025-02-24T21:00:41.728" v="0" actId="113"/>
          <ac:spMkLst>
            <pc:docMk/>
            <pc:sldMk cId="1351255955" sldId="261"/>
            <ac:spMk id="2" creationId="{D983A34A-0929-4AB3-0FB4-AD3B44C6D793}"/>
          </ac:spMkLst>
        </pc:spChg>
      </pc:sldChg>
      <pc:sldChg chg="modSp new mod modAnim">
        <pc:chgData name="Colon, Jeffrey M." userId="615143b1-cdee-493d-9a9d-1565ce8666d9" providerId="ADAL" clId="{B31A5082-593E-B641-B283-3BF780C56BE6}" dt="2025-02-24T22:40:45.245" v="932" actId="20577"/>
        <pc:sldMkLst>
          <pc:docMk/>
          <pc:sldMk cId="3617141550" sldId="262"/>
        </pc:sldMkLst>
        <pc:spChg chg="mod">
          <ac:chgData name="Colon, Jeffrey M." userId="615143b1-cdee-493d-9a9d-1565ce8666d9" providerId="ADAL" clId="{B31A5082-593E-B641-B283-3BF780C56BE6}" dt="2025-02-24T22:40:45.245" v="932" actId="20577"/>
          <ac:spMkLst>
            <pc:docMk/>
            <pc:sldMk cId="3617141550" sldId="262"/>
            <ac:spMk id="2" creationId="{749A7E6B-265D-7E12-290A-631887CAA9E2}"/>
          </ac:spMkLst>
        </pc:spChg>
        <pc:spChg chg="mod">
          <ac:chgData name="Colon, Jeffrey M." userId="615143b1-cdee-493d-9a9d-1565ce8666d9" providerId="ADAL" clId="{B31A5082-593E-B641-B283-3BF780C56BE6}" dt="2025-02-24T21:01:54.811" v="68" actId="114"/>
          <ac:spMkLst>
            <pc:docMk/>
            <pc:sldMk cId="3617141550" sldId="262"/>
            <ac:spMk id="3" creationId="{65DD4167-A5C6-E1B6-E5C7-5351CD86D030}"/>
          </ac:spMkLst>
        </pc:spChg>
      </pc:sldChg>
      <pc:sldChg chg="modSp new mod">
        <pc:chgData name="Colon, Jeffrey M." userId="615143b1-cdee-493d-9a9d-1565ce8666d9" providerId="ADAL" clId="{B31A5082-593E-B641-B283-3BF780C56BE6}" dt="2025-02-24T23:05:27.257" v="1475" actId="21"/>
        <pc:sldMkLst>
          <pc:docMk/>
          <pc:sldMk cId="495779266" sldId="263"/>
        </pc:sldMkLst>
        <pc:spChg chg="mod">
          <ac:chgData name="Colon, Jeffrey M." userId="615143b1-cdee-493d-9a9d-1565ce8666d9" providerId="ADAL" clId="{B31A5082-593E-B641-B283-3BF780C56BE6}" dt="2025-02-24T23:05:27.257" v="1475" actId="21"/>
          <ac:spMkLst>
            <pc:docMk/>
            <pc:sldMk cId="495779266" sldId="263"/>
            <ac:spMk id="2" creationId="{326B2BBF-6AA2-2493-166A-A9D040ED81CE}"/>
          </ac:spMkLst>
        </pc:spChg>
        <pc:spChg chg="mod">
          <ac:chgData name="Colon, Jeffrey M." userId="615143b1-cdee-493d-9a9d-1565ce8666d9" providerId="ADAL" clId="{B31A5082-593E-B641-B283-3BF780C56BE6}" dt="2025-02-24T22:41:14.328" v="935"/>
          <ac:spMkLst>
            <pc:docMk/>
            <pc:sldMk cId="495779266" sldId="263"/>
            <ac:spMk id="3" creationId="{623221B2-4F76-A46F-1352-53BE36EBE1C3}"/>
          </ac:spMkLst>
        </pc:spChg>
      </pc:sldChg>
      <pc:sldChg chg="modSp new mod modAnim">
        <pc:chgData name="Colon, Jeffrey M." userId="615143b1-cdee-493d-9a9d-1565ce8666d9" providerId="ADAL" clId="{B31A5082-593E-B641-B283-3BF780C56BE6}" dt="2025-02-24T23:13:49.055" v="1744"/>
        <pc:sldMkLst>
          <pc:docMk/>
          <pc:sldMk cId="1748391860" sldId="264"/>
        </pc:sldMkLst>
        <pc:spChg chg="mod">
          <ac:chgData name="Colon, Jeffrey M." userId="615143b1-cdee-493d-9a9d-1565ce8666d9" providerId="ADAL" clId="{B31A5082-593E-B641-B283-3BF780C56BE6}" dt="2025-02-24T23:12:43.542" v="1742" actId="20577"/>
          <ac:spMkLst>
            <pc:docMk/>
            <pc:sldMk cId="1748391860" sldId="264"/>
            <ac:spMk id="2" creationId="{5E620545-9821-3FFD-2BA2-3A4FEB391EB6}"/>
          </ac:spMkLst>
        </pc:spChg>
        <pc:spChg chg="mod">
          <ac:chgData name="Colon, Jeffrey M." userId="615143b1-cdee-493d-9a9d-1565ce8666d9" providerId="ADAL" clId="{B31A5082-593E-B641-B283-3BF780C56BE6}" dt="2025-02-24T23:05:56.154" v="1519" actId="114"/>
          <ac:spMkLst>
            <pc:docMk/>
            <pc:sldMk cId="1748391860" sldId="264"/>
            <ac:spMk id="3" creationId="{EB707D33-1501-0F5B-C38D-86F903264727}"/>
          </ac:spMkLst>
        </pc:spChg>
      </pc:sldChg>
      <pc:sldChg chg="modSp new mod">
        <pc:chgData name="Colon, Jeffrey M." userId="615143b1-cdee-493d-9a9d-1565ce8666d9" providerId="ADAL" clId="{B31A5082-593E-B641-B283-3BF780C56BE6}" dt="2025-02-24T23:22:11.826" v="2004" actId="403"/>
        <pc:sldMkLst>
          <pc:docMk/>
          <pc:sldMk cId="3014654276" sldId="265"/>
        </pc:sldMkLst>
        <pc:spChg chg="mod">
          <ac:chgData name="Colon, Jeffrey M." userId="615143b1-cdee-493d-9a9d-1565ce8666d9" providerId="ADAL" clId="{B31A5082-593E-B641-B283-3BF780C56BE6}" dt="2025-02-24T23:22:11.826" v="2004" actId="403"/>
          <ac:spMkLst>
            <pc:docMk/>
            <pc:sldMk cId="3014654276" sldId="265"/>
            <ac:spMk id="2" creationId="{2F9DDB70-77F1-3BC9-0208-CE851B76B63A}"/>
          </ac:spMkLst>
        </pc:spChg>
        <pc:spChg chg="mod">
          <ac:chgData name="Colon, Jeffrey M." userId="615143b1-cdee-493d-9a9d-1565ce8666d9" providerId="ADAL" clId="{B31A5082-593E-B641-B283-3BF780C56BE6}" dt="2025-02-24T23:14:13.985" v="1751" actId="20577"/>
          <ac:spMkLst>
            <pc:docMk/>
            <pc:sldMk cId="3014654276" sldId="265"/>
            <ac:spMk id="3" creationId="{C11DBD48-5315-9F95-B94E-491EA3CF8982}"/>
          </ac:spMkLst>
        </pc:spChg>
      </pc:sldChg>
      <pc:sldChg chg="modSp new mod modAnim">
        <pc:chgData name="Colon, Jeffrey M." userId="615143b1-cdee-493d-9a9d-1565ce8666d9" providerId="ADAL" clId="{B31A5082-593E-B641-B283-3BF780C56BE6}" dt="2025-02-24T23:55:14.904" v="2583" actId="113"/>
        <pc:sldMkLst>
          <pc:docMk/>
          <pc:sldMk cId="466850356" sldId="266"/>
        </pc:sldMkLst>
        <pc:spChg chg="mod">
          <ac:chgData name="Colon, Jeffrey M." userId="615143b1-cdee-493d-9a9d-1565ce8666d9" providerId="ADAL" clId="{B31A5082-593E-B641-B283-3BF780C56BE6}" dt="2025-02-24T23:55:14.904" v="2583" actId="113"/>
          <ac:spMkLst>
            <pc:docMk/>
            <pc:sldMk cId="466850356" sldId="266"/>
            <ac:spMk id="2" creationId="{E8025C4E-70E2-68D7-C430-C6C266E6C44E}"/>
          </ac:spMkLst>
        </pc:spChg>
        <pc:spChg chg="mod">
          <ac:chgData name="Colon, Jeffrey M." userId="615143b1-cdee-493d-9a9d-1565ce8666d9" providerId="ADAL" clId="{B31A5082-593E-B641-B283-3BF780C56BE6}" dt="2025-02-24T23:26:40.129" v="2020" actId="20577"/>
          <ac:spMkLst>
            <pc:docMk/>
            <pc:sldMk cId="466850356" sldId="266"/>
            <ac:spMk id="3" creationId="{2824B4B6-CA9B-9B85-DFA3-5B6D7A2BC318}"/>
          </ac:spMkLst>
        </pc:spChg>
      </pc:sldChg>
      <pc:sldChg chg="modSp new mod modAnim">
        <pc:chgData name="Colon, Jeffrey M." userId="615143b1-cdee-493d-9a9d-1565ce8666d9" providerId="ADAL" clId="{B31A5082-593E-B641-B283-3BF780C56BE6}" dt="2025-02-25T02:19:05.199" v="3010" actId="20577"/>
        <pc:sldMkLst>
          <pc:docMk/>
          <pc:sldMk cId="3097087791" sldId="267"/>
        </pc:sldMkLst>
        <pc:spChg chg="mod">
          <ac:chgData name="Colon, Jeffrey M." userId="615143b1-cdee-493d-9a9d-1565ce8666d9" providerId="ADAL" clId="{B31A5082-593E-B641-B283-3BF780C56BE6}" dt="2025-02-25T02:19:05.199" v="3010" actId="20577"/>
          <ac:spMkLst>
            <pc:docMk/>
            <pc:sldMk cId="3097087791" sldId="267"/>
            <ac:spMk id="2" creationId="{6E228BC7-C1AC-E8CC-D16A-7EFBC3D46B10}"/>
          </ac:spMkLst>
        </pc:spChg>
        <pc:spChg chg="mod">
          <ac:chgData name="Colon, Jeffrey M." userId="615143b1-cdee-493d-9a9d-1565ce8666d9" providerId="ADAL" clId="{B31A5082-593E-B641-B283-3BF780C56BE6}" dt="2025-02-24T23:59:31.454" v="2620" actId="20577"/>
          <ac:spMkLst>
            <pc:docMk/>
            <pc:sldMk cId="3097087791" sldId="267"/>
            <ac:spMk id="3" creationId="{BE4733E8-4DFB-CA63-EB91-95E0D13377ED}"/>
          </ac:spMkLst>
        </pc:spChg>
      </pc:sldChg>
      <pc:sldChg chg="modSp new mod">
        <pc:chgData name="Colon, Jeffrey M." userId="615143b1-cdee-493d-9a9d-1565ce8666d9" providerId="ADAL" clId="{B31A5082-593E-B641-B283-3BF780C56BE6}" dt="2025-02-25T14:09:12.789" v="4505" actId="20577"/>
        <pc:sldMkLst>
          <pc:docMk/>
          <pc:sldMk cId="2099006254" sldId="268"/>
        </pc:sldMkLst>
        <pc:spChg chg="mod">
          <ac:chgData name="Colon, Jeffrey M." userId="615143b1-cdee-493d-9a9d-1565ce8666d9" providerId="ADAL" clId="{B31A5082-593E-B641-B283-3BF780C56BE6}" dt="2025-02-25T14:09:12.789" v="4505" actId="20577"/>
          <ac:spMkLst>
            <pc:docMk/>
            <pc:sldMk cId="2099006254" sldId="268"/>
            <ac:spMk id="2" creationId="{2BD6B8EB-1A36-78C9-C509-8A228C45766B}"/>
          </ac:spMkLst>
        </pc:spChg>
        <pc:spChg chg="mod">
          <ac:chgData name="Colon, Jeffrey M." userId="615143b1-cdee-493d-9a9d-1565ce8666d9" providerId="ADAL" clId="{B31A5082-593E-B641-B283-3BF780C56BE6}" dt="2025-02-25T02:47:31.956" v="3728" actId="20577"/>
          <ac:spMkLst>
            <pc:docMk/>
            <pc:sldMk cId="2099006254" sldId="268"/>
            <ac:spMk id="3" creationId="{5511DF4E-6186-DC59-C212-6AA3D2C2FFF5}"/>
          </ac:spMkLst>
        </pc:spChg>
      </pc:sldChg>
      <pc:sldChg chg="modSp new mod ord">
        <pc:chgData name="Colon, Jeffrey M." userId="615143b1-cdee-493d-9a9d-1565ce8666d9" providerId="ADAL" clId="{B31A5082-593E-B641-B283-3BF780C56BE6}" dt="2025-02-25T14:00:19.683" v="3759" actId="20577"/>
        <pc:sldMkLst>
          <pc:docMk/>
          <pc:sldMk cId="2502939812" sldId="269"/>
        </pc:sldMkLst>
        <pc:spChg chg="mod">
          <ac:chgData name="Colon, Jeffrey M." userId="615143b1-cdee-493d-9a9d-1565ce8666d9" providerId="ADAL" clId="{B31A5082-593E-B641-B283-3BF780C56BE6}" dt="2025-02-25T14:00:19.683" v="3759" actId="20577"/>
          <ac:spMkLst>
            <pc:docMk/>
            <pc:sldMk cId="2502939812" sldId="269"/>
            <ac:spMk id="2" creationId="{1CFB6AB8-9459-2229-974C-1566251825B9}"/>
          </ac:spMkLst>
        </pc:spChg>
        <pc:spChg chg="mod">
          <ac:chgData name="Colon, Jeffrey M." userId="615143b1-cdee-493d-9a9d-1565ce8666d9" providerId="ADAL" clId="{B31A5082-593E-B641-B283-3BF780C56BE6}" dt="2025-02-25T02:35:54.099" v="3027" actId="20577"/>
          <ac:spMkLst>
            <pc:docMk/>
            <pc:sldMk cId="2502939812" sldId="269"/>
            <ac:spMk id="3" creationId="{B25B0931-3F4E-28A6-EFC0-2E859DE1D6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Debt and Property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Debt and Property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Debt and Property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FIT_DebtandProperty_2025S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Debt and Property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Debt and Property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9DDB70-77F1-3BC9-0208-CE851B76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are the tax differences between treating a transfer of encumbered property subject to a NRL using a collapsed approach or a bifurcated approach?</a:t>
            </a:r>
          </a:p>
          <a:p>
            <a:pPr lvl="1"/>
            <a:r>
              <a:rPr lang="en-US" sz="2800" dirty="0"/>
              <a:t>Character</a:t>
            </a:r>
          </a:p>
          <a:p>
            <a:pPr lvl="1"/>
            <a:r>
              <a:rPr lang="en-US" sz="2800" dirty="0"/>
              <a:t>Possibility of deferral</a:t>
            </a:r>
          </a:p>
          <a:p>
            <a:pPr lvl="1"/>
            <a:r>
              <a:rPr lang="en-US" sz="2800" dirty="0"/>
              <a:t>Personal vs. business/investment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DBD48-5315-9F95-B94E-491EA3CF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Tufts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2F5E1-4CAA-5AF8-56D6-C31182E5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3AA37-61FD-4AA4-872F-2A2BABA2D0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65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25C4E-70E2-68D7-C430-C6C266E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borrows funds (recourse) to development a subdivision.  X is insolvent and defaults, and X transfers the subdivision to the bank in exchange for release of the liability.  </a:t>
            </a:r>
          </a:p>
          <a:p>
            <a:r>
              <a:rPr lang="en-US" dirty="0"/>
              <a:t>At the time of transfer, the FMV of the property was 10X, the AB was 8X, the loan balance was 12X.  After transaction, X still insolvent.</a:t>
            </a:r>
          </a:p>
          <a:p>
            <a:r>
              <a:rPr lang="en-US" dirty="0"/>
              <a:t>Reg. §1.1001-2(a)(1): except as provided in Reg §1.1001-2(a)(2) and (3), AR from a sale of property includes the amount of liabilities from which the transferor is discharged as a result of the sale. Reg. 1.1001-2(a)(2) provides that the AR on a sale of property that secures a </a:t>
            </a:r>
            <a:r>
              <a:rPr lang="en-US" b="1" dirty="0"/>
              <a:t>recourse liability</a:t>
            </a:r>
            <a:r>
              <a:rPr lang="en-US" dirty="0"/>
              <a:t> does not include amounts that are (or would be if realized and recognized) as COD sunder §61(a)(12).</a:t>
            </a:r>
          </a:p>
          <a:p>
            <a:r>
              <a:rPr lang="en-US" dirty="0"/>
              <a:t>Example (8) under Reg. §1.1001-2(c):</a:t>
            </a:r>
          </a:p>
          <a:p>
            <a:pPr lvl="1"/>
            <a:r>
              <a:rPr lang="en-US" dirty="0"/>
              <a:t>In 1980, F transfers to a creditor an asset with a fair market value of $6,000 and the creditor discharges $7,500 of indebtedness </a:t>
            </a:r>
            <a:r>
              <a:rPr lang="en-US" b="1" dirty="0"/>
              <a:t>for which F is personally liable</a:t>
            </a:r>
            <a:r>
              <a:rPr lang="en-US" dirty="0"/>
              <a:t>. The amount realized on the disposition of the asset is its fair market value ($6,000). In addition, F has income from the discharge of indebtedness of $1,500 ($7,500 − $6,000).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4B4B6-CA9B-9B85-DFA3-5B6D7A2B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Rev. Rul. 90-16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E59B8-C0CA-8A96-1F13-78DCE7EB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9B8F3-7770-40EC-96C3-F3B304055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685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228BC7-C1AC-E8CC-D16A-7EFBC3D4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Same facts as Rev. Rul. 90-16, but the creditor seizes the property in foreclosure and pursues repayment against the debtor.</a:t>
            </a:r>
          </a:p>
          <a:p>
            <a:r>
              <a:rPr lang="en-US" sz="2800" dirty="0"/>
              <a:t>TC holds:  only the first part of the bifurcated approach applies (difference between AB and FMV of the property at the time of foreclosure).  </a:t>
            </a:r>
          </a:p>
          <a:p>
            <a:r>
              <a:rPr lang="en-US" sz="2800" i="1" dirty="0"/>
              <a:t>Wait and see</a:t>
            </a:r>
            <a:r>
              <a:rPr lang="en-US" sz="2800" dirty="0"/>
              <a:t> approach for excess of liability over FMV of property.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4733E8-4DFB-CA63-EB91-95E0D133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Aizawa v. CIR</a:t>
            </a:r>
            <a:r>
              <a:rPr lang="en-US" dirty="0"/>
              <a:t>, 99 T.C. 197 (1992)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39E60-6FF2-F737-CCC3-EC83C222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121CD-3B5F-4028-A764-08D509B1C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70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B6AB8-9459-2229-974C-15662518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borrows 1MM from C on a nonrecourse basis.  A uses the debt proceeds to purchase a building for 1MM from B.  When the building is worth 800K and the principal is still 1MM, C reduces the loan’s principal to 800K.</a:t>
            </a:r>
          </a:p>
          <a:p>
            <a:r>
              <a:rPr lang="en-US" dirty="0"/>
              <a:t>A is not in bankruptcy or insolvent.</a:t>
            </a:r>
          </a:p>
          <a:p>
            <a:r>
              <a:rPr lang="en-US" i="1" dirty="0" err="1"/>
              <a:t>Gershkowitz</a:t>
            </a:r>
            <a:r>
              <a:rPr lang="en-US" i="1" dirty="0"/>
              <a:t> v. CIR</a:t>
            </a:r>
            <a:r>
              <a:rPr lang="en-US" dirty="0"/>
              <a:t>, 88 T.C. 984 (1987): settlement of NRL of 250K for 40K in cash instead of surrendering 2.5K collateral was 210K of COD.</a:t>
            </a:r>
          </a:p>
          <a:p>
            <a:r>
              <a:rPr lang="en-US" dirty="0"/>
              <a:t>Following </a:t>
            </a:r>
            <a:r>
              <a:rPr lang="en-US" i="1" dirty="0" err="1"/>
              <a:t>Gerskowitz</a:t>
            </a:r>
            <a:r>
              <a:rPr lang="en-US" dirty="0"/>
              <a:t>, IRS holds that COD results from discharge of all or portion of a NRL when there is no disposition of the collateral.  A thus realizes 200K of COD.</a:t>
            </a:r>
          </a:p>
          <a:p>
            <a:r>
              <a:rPr lang="en-US" dirty="0"/>
              <a:t>Consistent with </a:t>
            </a:r>
            <a:r>
              <a:rPr lang="en-US" i="1" dirty="0"/>
              <a:t>Tufts?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B0931-3F4E-28A6-EFC0-2E859DE1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Rev. Rul. 91-31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C1628-4D61-8D06-07F8-442F8123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F133D-38A5-48E5-9E41-1CEE94866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93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D6B8EB-1A36-78C9-C509-8A228C45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Discharge of Qualified Real Property Business Indebtedness</a:t>
            </a:r>
          </a:p>
          <a:p>
            <a:r>
              <a:rPr lang="en-US" dirty="0"/>
              <a:t>QRPBI: </a:t>
            </a:r>
          </a:p>
          <a:p>
            <a:pPr lvl="1"/>
            <a:r>
              <a:rPr lang="en-US" dirty="0"/>
              <a:t>incurred by taxpayer in connection with real property used in a T/B and is secured by the property</a:t>
            </a:r>
          </a:p>
          <a:p>
            <a:pPr lvl="1"/>
            <a:r>
              <a:rPr lang="en-US" dirty="0"/>
              <a:t>For post-1993 indebtedness, must be qualified acquisition indebtedness (use to acquire, construct, substantially improve property)</a:t>
            </a:r>
          </a:p>
          <a:p>
            <a:r>
              <a:rPr lang="en-US" dirty="0"/>
              <a:t>Amount excluded reduces basis of the real property.</a:t>
            </a:r>
          </a:p>
          <a:p>
            <a:r>
              <a:rPr lang="en-US" dirty="0"/>
              <a:t>Limitation:  can only exclude (reduce basis) to the extent that the debt exceeds the FMV of the property.  </a:t>
            </a:r>
          </a:p>
          <a:p>
            <a:pPr lvl="1"/>
            <a:r>
              <a:rPr lang="en-US" dirty="0"/>
              <a:t>Go back to Rev. Rul. 91-31</a:t>
            </a:r>
          </a:p>
          <a:p>
            <a:endParaRPr lang="en-US" dirty="0"/>
          </a:p>
          <a:p>
            <a:r>
              <a:rPr lang="en-US" dirty="0"/>
              <a:t>Reduction of seller-financed property treated as purchase price adjustment</a:t>
            </a:r>
          </a:p>
          <a:p>
            <a:pPr lvl="1"/>
            <a:r>
              <a:rPr lang="en-US" dirty="0"/>
              <a:t>Lender and seller must be the same party</a:t>
            </a:r>
          </a:p>
          <a:p>
            <a:pPr lvl="1"/>
            <a:r>
              <a:rPr lang="en-US" dirty="0"/>
              <a:t>Debt reduction occurs outside </a:t>
            </a:r>
            <a:r>
              <a:rPr lang="en-US"/>
              <a:t>of bankruptcy and debtor is solvent.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1DF4E-6186-DC59-C212-6AA3D2C2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108(a)(1)(D), (c), and (e)(5)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CF5AD-A1A0-5FC9-7785-0122DE66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3AE68-E735-4BE1-A5EB-C20E02F1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900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Debt repayment with property in kind</a:t>
            </a:r>
          </a:p>
          <a:p>
            <a:r>
              <a:rPr lang="en-US" sz="2800" dirty="0"/>
              <a:t>Purchasing property with debt</a:t>
            </a:r>
          </a:p>
          <a:p>
            <a:r>
              <a:rPr lang="en-US" sz="2800" dirty="0"/>
              <a:t>Transferring property subject to debt</a:t>
            </a:r>
          </a:p>
          <a:p>
            <a:r>
              <a:rPr lang="en-US" sz="2800" dirty="0"/>
              <a:t>Reduction of debt securing property without transferring the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Property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BE0BC-E916-BA51-E3A4-D26571ED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employer pays your salary with appreciated shares of Microsoft (FMV = 10K; AB = 7k)</a:t>
            </a:r>
          </a:p>
          <a:p>
            <a:pPr lvl="1"/>
            <a:r>
              <a:rPr lang="en-US" sz="2400" dirty="0"/>
              <a:t>Consequences to employer?</a:t>
            </a:r>
          </a:p>
          <a:p>
            <a:pPr lvl="1"/>
            <a:r>
              <a:rPr lang="en-US" sz="2400" dirty="0"/>
              <a:t>Consequences to you?</a:t>
            </a:r>
          </a:p>
          <a:p>
            <a:pPr lvl="1"/>
            <a:endParaRPr lang="en-US" sz="2400" dirty="0"/>
          </a:p>
          <a:p>
            <a:r>
              <a:rPr lang="en-US" dirty="0"/>
              <a:t>Amy loans you 10K for 3 years (assume market rate of interest, bona fide debt, etc.).  At the end of 3 years, you repay the loan to Amy with property (FMV = 10K; AB = 7K)</a:t>
            </a:r>
          </a:p>
          <a:p>
            <a:pPr lvl="1"/>
            <a:r>
              <a:rPr lang="en-US" sz="2400" dirty="0"/>
              <a:t>Consequences to you?</a:t>
            </a:r>
          </a:p>
          <a:p>
            <a:pPr lvl="1"/>
            <a:r>
              <a:rPr lang="en-US" sz="2400" dirty="0"/>
              <a:t>Consequence to Amy?</a:t>
            </a:r>
          </a:p>
          <a:p>
            <a:pPr lvl="1"/>
            <a:r>
              <a:rPr lang="en-US" sz="2400" dirty="0"/>
              <a:t>How is the transaction—transfer of property in satisfaction of debt—treated in substance?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0E36FD-30BB-C942-2036-292941AF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Debt repayment with property in kind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EB3E4-92A7-8A6A-5777-C354C582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BAAD-7D59-4E15-9036-2A2235C9C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430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0B07-97A2-58D4-EBDA-814D41B5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6FE2E-54A0-E38D-2A24-55D8EACA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Amy loans you 10K for 3 years. At the end of 3 years, you repay the loan to Amy with property (FMV = 8K; AB = 7K) plus 2K of cash</a:t>
            </a:r>
          </a:p>
          <a:p>
            <a:pPr lvl="1"/>
            <a:r>
              <a:rPr lang="en-US" sz="2800" dirty="0"/>
              <a:t>Consequences to you?</a:t>
            </a:r>
          </a:p>
          <a:p>
            <a:pPr lvl="1"/>
            <a:r>
              <a:rPr lang="en-US" sz="2800" dirty="0"/>
              <a:t>Consequence to Amy?</a:t>
            </a:r>
            <a:endParaRPr lang="en-US" sz="2400" dirty="0"/>
          </a:p>
          <a:p>
            <a:r>
              <a:rPr lang="en-US" sz="2800" dirty="0"/>
              <a:t>Amy loans you 10K for 3 years. At the end of 3 years, you repay the loan to Amy with property (FMV = 10K; </a:t>
            </a:r>
            <a:r>
              <a:rPr lang="en-US" sz="2800" b="1" dirty="0"/>
              <a:t>AB = 14K</a:t>
            </a:r>
            <a:r>
              <a:rPr lang="en-US" sz="2800" dirty="0"/>
              <a:t>).</a:t>
            </a:r>
          </a:p>
          <a:p>
            <a:pPr lvl="1"/>
            <a:r>
              <a:rPr lang="en-US" sz="2800" dirty="0"/>
              <a:t>Consequences to you?</a:t>
            </a:r>
          </a:p>
          <a:p>
            <a:pPr lvl="1"/>
            <a:r>
              <a:rPr lang="en-US" sz="2800" dirty="0"/>
              <a:t>Consequence to Amy?</a:t>
            </a:r>
          </a:p>
          <a:p>
            <a:r>
              <a:rPr lang="en-US" sz="2800" dirty="0"/>
              <a:t>Amy loans you 10K for 3 years. At the end of 3 years, you repay the loan to Amy with property (</a:t>
            </a:r>
            <a:r>
              <a:rPr lang="en-US" sz="2800" b="1" dirty="0"/>
              <a:t>FMV = 8K</a:t>
            </a:r>
            <a:r>
              <a:rPr lang="en-US" sz="2800" dirty="0"/>
              <a:t>; AB = 7K).  Amy cancels the remaining 2K.</a:t>
            </a:r>
          </a:p>
          <a:p>
            <a:pPr lvl="1"/>
            <a:r>
              <a:rPr lang="en-US" sz="2800" dirty="0"/>
              <a:t>Consequences to you?</a:t>
            </a:r>
          </a:p>
          <a:p>
            <a:pPr lvl="1"/>
            <a:r>
              <a:rPr lang="en-US" sz="2800" dirty="0"/>
              <a:t>Consequence to Amy?</a:t>
            </a:r>
          </a:p>
          <a:p>
            <a:pPr marL="17145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8B9DB-98AD-BD11-6B3D-4EB4D2B2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Debt repayment with property in kind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F736D-C2C9-F4AB-C831-505A1DC7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216C8-9E83-48BD-8CE4-EDAD36D86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0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7CC274-CE86-5937-0891-DDED331C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Amy borrows 50K from bank and uses 30K of her own money to buy </a:t>
            </a:r>
            <a:r>
              <a:rPr lang="en-US" sz="2800" dirty="0" err="1"/>
              <a:t>Blackacre</a:t>
            </a:r>
            <a:r>
              <a:rPr lang="en-US" sz="2800" dirty="0"/>
              <a:t> from you. </a:t>
            </a:r>
          </a:p>
          <a:p>
            <a:pPr lvl="1"/>
            <a:r>
              <a:rPr lang="en-US" sz="2400" dirty="0"/>
              <a:t>What’s Amy’s basis in </a:t>
            </a:r>
            <a:r>
              <a:rPr lang="en-US" sz="2400" dirty="0" err="1"/>
              <a:t>Blackacre</a:t>
            </a:r>
            <a:r>
              <a:rPr lang="en-US" sz="2400" dirty="0"/>
              <a:t>?</a:t>
            </a:r>
          </a:p>
          <a:p>
            <a:pPr lvl="1"/>
            <a:endParaRPr lang="en-US" sz="2400" dirty="0"/>
          </a:p>
          <a:p>
            <a:r>
              <a:rPr lang="en-US" sz="2800" dirty="0"/>
              <a:t>Amy purchases </a:t>
            </a:r>
            <a:r>
              <a:rPr lang="en-US" sz="2800" dirty="0" err="1"/>
              <a:t>Blackacre</a:t>
            </a:r>
            <a:r>
              <a:rPr lang="en-US" sz="2800" dirty="0"/>
              <a:t> from you for 30K of her own money and a personal note for 50K.  The note requires interest, etc.</a:t>
            </a:r>
          </a:p>
          <a:p>
            <a:pPr lvl="1"/>
            <a:r>
              <a:rPr lang="en-US" sz="2400" dirty="0"/>
              <a:t>What’s Amy’s basis in </a:t>
            </a:r>
            <a:r>
              <a:rPr lang="en-US" sz="2400" dirty="0" err="1"/>
              <a:t>Blackacre</a:t>
            </a:r>
            <a:r>
              <a:rPr lang="en-US" sz="2400" dirty="0"/>
              <a:t>?</a:t>
            </a:r>
          </a:p>
          <a:p>
            <a:pPr lvl="1"/>
            <a:endParaRPr lang="en-US" sz="2400" dirty="0"/>
          </a:p>
          <a:p>
            <a:r>
              <a:rPr lang="en-US" sz="2800" dirty="0"/>
              <a:t>Amy purchases </a:t>
            </a:r>
            <a:r>
              <a:rPr lang="en-US" sz="2800" dirty="0" err="1"/>
              <a:t>Blackacre</a:t>
            </a:r>
            <a:r>
              <a:rPr lang="en-US" sz="2800" dirty="0"/>
              <a:t> from you for 30K of her own money.  </a:t>
            </a:r>
            <a:r>
              <a:rPr lang="en-US" sz="2800" dirty="0" err="1"/>
              <a:t>Blackacre</a:t>
            </a:r>
            <a:r>
              <a:rPr lang="en-US" sz="2800" dirty="0"/>
              <a:t> is subject to an existing mortgage of 50K, which Amy assumes.  </a:t>
            </a:r>
          </a:p>
          <a:p>
            <a:pPr lvl="1"/>
            <a:r>
              <a:rPr lang="en-US" sz="2400" dirty="0"/>
              <a:t>What’s Amy’s basis in </a:t>
            </a:r>
            <a:r>
              <a:rPr lang="en-US" sz="2400" dirty="0" err="1"/>
              <a:t>Blackacre</a:t>
            </a:r>
            <a:r>
              <a:rPr lang="en-US" sz="2400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97204-BBBB-8F9E-0942-CDA56564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of Property with Borrowed Money (front-end rule of </a:t>
            </a:r>
            <a:r>
              <a:rPr lang="en-US" i="1" dirty="0"/>
              <a:t>Crane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D0949-EE70-8894-221E-11AB787F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D4E8C-5F51-4A23-B5AA-7809C1E3E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713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83A34A-0929-4AB3-0FB4-AD3B44C6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discussed how basis in an income tax system generally represents </a:t>
            </a:r>
            <a:r>
              <a:rPr lang="en-US" i="1" dirty="0"/>
              <a:t>after-tax dollars.</a:t>
            </a:r>
            <a:endParaRPr lang="en-US" dirty="0"/>
          </a:p>
          <a:p>
            <a:pPr lvl="1"/>
            <a:r>
              <a:rPr lang="en-US" dirty="0"/>
              <a:t>In the various scenarios above, what’s Amy’s basis in </a:t>
            </a:r>
            <a:r>
              <a:rPr lang="en-US" dirty="0" err="1"/>
              <a:t>Blackacre</a:t>
            </a:r>
            <a:r>
              <a:rPr lang="en-US" dirty="0"/>
              <a:t> and how much of that basis is </a:t>
            </a:r>
            <a:r>
              <a:rPr lang="en-US" i="1" dirty="0"/>
              <a:t>after-tax </a:t>
            </a:r>
            <a:r>
              <a:rPr lang="en-US" dirty="0"/>
              <a:t>dollars?</a:t>
            </a:r>
          </a:p>
          <a:p>
            <a:pPr lvl="1"/>
            <a:r>
              <a:rPr lang="en-US" dirty="0"/>
              <a:t>How should we view the interest that is deductible on the loan that is included in basis?</a:t>
            </a:r>
          </a:p>
          <a:p>
            <a:pPr lvl="1"/>
            <a:endParaRPr lang="en-US" dirty="0"/>
          </a:p>
          <a:p>
            <a:r>
              <a:rPr lang="en-US" i="1" dirty="0"/>
              <a:t>Crane</a:t>
            </a:r>
            <a:r>
              <a:rPr lang="en-US" dirty="0"/>
              <a:t> applies to debt whether it is secured by the property, and whether it is </a:t>
            </a:r>
            <a:r>
              <a:rPr lang="en-US" i="1" dirty="0"/>
              <a:t>recourse</a:t>
            </a:r>
            <a:r>
              <a:rPr lang="en-US" dirty="0"/>
              <a:t> or </a:t>
            </a:r>
            <a:r>
              <a:rPr lang="en-US" i="1" dirty="0"/>
              <a:t>non-recourse</a:t>
            </a:r>
          </a:p>
          <a:p>
            <a:pPr lvl="1"/>
            <a:r>
              <a:rPr lang="en-US" dirty="0"/>
              <a:t>Recourse:  borrower personally liable beyond value of property</a:t>
            </a:r>
          </a:p>
          <a:p>
            <a:pPr lvl="1"/>
            <a:r>
              <a:rPr lang="en-US" dirty="0"/>
              <a:t>Non-recourse: borrower is not personally liable beyond value of property.</a:t>
            </a:r>
          </a:p>
          <a:p>
            <a:pPr lvl="1"/>
            <a:endParaRPr lang="en-US" dirty="0"/>
          </a:p>
          <a:p>
            <a:r>
              <a:rPr lang="en-US" dirty="0"/>
              <a:t>Borrowed money </a:t>
            </a:r>
            <a:r>
              <a:rPr lang="en-US" b="1" dirty="0"/>
              <a:t>not used to purchase property </a:t>
            </a:r>
            <a:r>
              <a:rPr lang="en-US" dirty="0"/>
              <a:t>can’t be included as basis, even if the property secures the loan.  For example, borrowing against appreciated property.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4BA41-AF2D-62D3-CD3F-CE4B790A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of Property with Borrowed Money (front-end rule of </a:t>
            </a:r>
            <a:r>
              <a:rPr lang="en-US" i="1" dirty="0"/>
              <a:t>Crane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5F2A1-B65D-10BA-15CA-CE7B2812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7362C-0ECD-493E-936A-732E46C1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125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A7E6B-265D-7E12-290A-631887CA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Relief from </a:t>
            </a:r>
            <a:r>
              <a:rPr lang="en-US" b="1" i="1" dirty="0"/>
              <a:t>Recourse Debt not</a:t>
            </a:r>
            <a:r>
              <a:rPr lang="en-US" b="1" dirty="0"/>
              <a:t> </a:t>
            </a:r>
            <a:r>
              <a:rPr lang="en-US" dirty="0"/>
              <a:t>in excess of the property’s FMV</a:t>
            </a:r>
          </a:p>
          <a:p>
            <a:pPr lvl="1"/>
            <a:r>
              <a:rPr lang="en-US" dirty="0"/>
              <a:t>Amy sells property worth 120K for 40K of cash and assumption of 80K of recourse liability</a:t>
            </a:r>
          </a:p>
          <a:p>
            <a:pPr lvl="1"/>
            <a:r>
              <a:rPr lang="en-US" dirty="0"/>
              <a:t>What’s Amy’s </a:t>
            </a:r>
            <a:r>
              <a:rPr lang="en-US" i="1" dirty="0"/>
              <a:t>amount realized</a:t>
            </a:r>
            <a:r>
              <a:rPr lang="en-US" dirty="0"/>
              <a:t>, 120K or 40K?</a:t>
            </a:r>
          </a:p>
          <a:p>
            <a:pPr lvl="1"/>
            <a:r>
              <a:rPr lang="en-US" dirty="0"/>
              <a:t>Is there another way to view the transfer of the mortgaged property?</a:t>
            </a:r>
          </a:p>
          <a:p>
            <a:pPr marL="171450" lvl="1" indent="0">
              <a:buNone/>
            </a:pPr>
            <a:endParaRPr lang="en-US" dirty="0"/>
          </a:p>
          <a:p>
            <a:r>
              <a:rPr lang="en-US" b="1" dirty="0"/>
              <a:t>Rule</a:t>
            </a:r>
            <a:r>
              <a:rPr lang="en-US" dirty="0"/>
              <a:t>: Relief from </a:t>
            </a:r>
            <a:r>
              <a:rPr lang="en-US" b="1" dirty="0"/>
              <a:t>recourse debt </a:t>
            </a:r>
            <a:r>
              <a:rPr lang="en-US" dirty="0"/>
              <a:t>treated as amount realized (plus any cash) under §1001(b) to the extent that the assumed debt is less than or equal to the property’s FMV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Rule</a:t>
            </a:r>
            <a:r>
              <a:rPr lang="en-US" dirty="0"/>
              <a:t>: Relief from </a:t>
            </a:r>
            <a:r>
              <a:rPr lang="en-US" b="1" dirty="0"/>
              <a:t>nonrecourse debt </a:t>
            </a:r>
            <a:r>
              <a:rPr lang="en-US" dirty="0"/>
              <a:t>treated as amount realized (plus any cash) under §1001(b) to the extent that the assumed debt is less than or equal to the property’s FMV.  </a:t>
            </a:r>
            <a:r>
              <a:rPr lang="en-US" i="1" dirty="0"/>
              <a:t>Crane v. CIR, </a:t>
            </a:r>
            <a:r>
              <a:rPr lang="en-US" dirty="0"/>
              <a:t>331 U.S. 1 (1947).</a:t>
            </a:r>
          </a:p>
          <a:p>
            <a:pPr lvl="1"/>
            <a:r>
              <a:rPr lang="en-US" dirty="0"/>
              <a:t>Amy sells property worth 120K for 40K of cash and assumption of 80K of nonrecourse liability.  </a:t>
            </a:r>
          </a:p>
          <a:p>
            <a:pPr lvl="1"/>
            <a:r>
              <a:rPr lang="en-US" dirty="0"/>
              <a:t>What if Amy sold the property for 120K of cash?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DD4167-A5C6-E1B6-E5C7-5351CD86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Property Subject to Debt: Back-end of </a:t>
            </a:r>
            <a:r>
              <a:rPr lang="en-US" i="1" dirty="0"/>
              <a:t>Crane, Tufts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EA1E7-B7A3-DA07-0240-D6BCD01D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86F39-5059-42DC-9DA6-34B5E70B1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1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6B2BBF-6AA2-2493-166A-A9D040ED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if property were sold subject to a nonrecourse liability that was in excess of the property’s FMV?</a:t>
            </a:r>
          </a:p>
          <a:p>
            <a:pPr lvl="1"/>
            <a:r>
              <a:rPr lang="en-US" sz="2800" i="1" dirty="0"/>
              <a:t>Obviously, if the value of the property is less than the amount of the mortgage, a mortgagor who is not personally liable cannot realize a benefit equal to the mortgage. Consequently, a different problem might be encountered where a mortgagor abandoned the property or transferred it subject to the mortgage without receiving boot. That is not this case. Crane, FN 37.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3221B2-4F76-A46F-1352-53BE36EB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Property Subject to Debt: Back-end of </a:t>
            </a:r>
            <a:r>
              <a:rPr lang="en-US" i="1" dirty="0"/>
              <a:t>Crane, Tufts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6F764-FD1E-B8DE-093E-326EEAEA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77681-3D33-4E69-97C6-9AFE60789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7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620545-9821-3FFD-2BA2-3A4FEB39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1970, Tufts buys property for 1.85MM, depreciates 400K in one year (!), leaving the basis at 1.45MM.</a:t>
            </a:r>
          </a:p>
          <a:p>
            <a:pPr algn="l"/>
            <a:r>
              <a:rPr lang="en-US" sz="2800" dirty="0"/>
              <a:t>In 1972, Tufts sells the property to Bayles in exchange for Bayles assuming the NR mortgage.</a:t>
            </a:r>
          </a:p>
          <a:p>
            <a:pPr algn="l"/>
            <a:r>
              <a:rPr lang="en-US" sz="2800" dirty="0"/>
              <a:t>What was Tufts’ view of the transaction? </a:t>
            </a:r>
            <a:r>
              <a:rPr lang="en-US" sz="2800" i="1" dirty="0"/>
              <a:t>See </a:t>
            </a:r>
            <a:r>
              <a:rPr lang="en-US" sz="2800" dirty="0"/>
              <a:t>FN 37?</a:t>
            </a:r>
          </a:p>
          <a:p>
            <a:pPr algn="l"/>
            <a:r>
              <a:rPr lang="en-US" sz="2800" dirty="0"/>
              <a:t>What did the Ct hold?</a:t>
            </a:r>
          </a:p>
          <a:p>
            <a:pPr algn="l"/>
            <a:r>
              <a:rPr lang="en-US" sz="2800" dirty="0"/>
              <a:t>What was Justice O’Connor’s view on how the transaction should be treated?  Hint:  bifurcation approach.</a:t>
            </a:r>
            <a:br>
              <a:rPr lang="en-US" sz="2800" dirty="0"/>
            </a:br>
            <a:endParaRPr lang="en-US" sz="2800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707D33-1501-0F5B-C38D-86F90326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Tufts</a:t>
            </a:r>
            <a:r>
              <a:rPr lang="en-US" dirty="0"/>
              <a:t>, 461 U.S. 300 (1983)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2488-C146-D1BB-A83C-F3A960B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F6AC-E72C-4ACB-9DD6-4978B7F55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39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1559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Debt and Property</vt:lpstr>
      <vt:lpstr>Debt and Property</vt:lpstr>
      <vt:lpstr>Debt repayment with property in kind</vt:lpstr>
      <vt:lpstr>Debt repayment with property in kind</vt:lpstr>
      <vt:lpstr>Purchase of Property with Borrowed Money (front-end rule of Crane)</vt:lpstr>
      <vt:lpstr>Purchase of Property with Borrowed Money (front-end rule of Crane)</vt:lpstr>
      <vt:lpstr>Transfer of Property Subject to Debt: Back-end of Crane, Tufts</vt:lpstr>
      <vt:lpstr>Transfer of Property Subject to Debt: Back-end of Crane, Tufts</vt:lpstr>
      <vt:lpstr>CIR v. Tufts, 461 U.S. 300 (1983)</vt:lpstr>
      <vt:lpstr>Tufts</vt:lpstr>
      <vt:lpstr>Rev. Rul. 90-16</vt:lpstr>
      <vt:lpstr>Aizawa v. CIR, 99 T.C. 197 (1992)</vt:lpstr>
      <vt:lpstr>Rev. Rul. 91-31</vt:lpstr>
      <vt:lpstr>Section 108(a)(1)(D), (c), and (e)(5)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</cp:revision>
  <dcterms:created xsi:type="dcterms:W3CDTF">2025-02-20T00:58:49Z</dcterms:created>
  <dcterms:modified xsi:type="dcterms:W3CDTF">2025-02-25T22:03:58Z</dcterms:modified>
</cp:coreProperties>
</file>