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98" r:id="rId7"/>
    <p:sldId id="299" r:id="rId8"/>
    <p:sldId id="303" r:id="rId9"/>
    <p:sldId id="314" r:id="rId10"/>
    <p:sldId id="313" r:id="rId11"/>
    <p:sldId id="316" r:id="rId12"/>
    <p:sldId id="31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6ABC-51EE-1644-8B17-B8A5FBCB66F7}" v="191" dt="2025-03-19T19:03:5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7"/>
    <p:restoredTop sz="94052"/>
  </p:normalViewPr>
  <p:slideViewPr>
    <p:cSldViewPr snapToGrid="0">
      <p:cViewPr>
        <p:scale>
          <a:sx n="58" d="100"/>
          <a:sy n="58" d="100"/>
        </p:scale>
        <p:origin x="536" y="944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15D06ABC-51EE-1644-8B17-B8A5FBCB66F7}"/>
    <pc:docChg chg="undo custSel addSld delSld modSld">
      <pc:chgData name="Colon, Jeffrey M." userId="615143b1-cdee-493d-9a9d-1565ce8666d9" providerId="ADAL" clId="{15D06ABC-51EE-1644-8B17-B8A5FBCB66F7}" dt="2025-03-20T21:30:04.210" v="1433" actId="20577"/>
      <pc:docMkLst>
        <pc:docMk/>
      </pc:docMkLst>
      <pc:sldChg chg="modSp mod modAnim">
        <pc:chgData name="Colon, Jeffrey M." userId="615143b1-cdee-493d-9a9d-1565ce8666d9" providerId="ADAL" clId="{15D06ABC-51EE-1644-8B17-B8A5FBCB66F7}" dt="2025-03-19T18:46:45.587" v="264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15D06ABC-51EE-1644-8B17-B8A5FBCB66F7}" dt="2025-03-19T18:46:45.587" v="264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modAnim">
        <pc:chgData name="Colon, Jeffrey M." userId="615143b1-cdee-493d-9a9d-1565ce8666d9" providerId="ADAL" clId="{15D06ABC-51EE-1644-8B17-B8A5FBCB66F7}" dt="2025-03-19T19:03:55.399" v="269" actId="113"/>
        <pc:sldMkLst>
          <pc:docMk/>
          <pc:sldMk cId="1832154446" sldId="299"/>
        </pc:sldMkLst>
        <pc:spChg chg="mod">
          <ac:chgData name="Colon, Jeffrey M." userId="615143b1-cdee-493d-9a9d-1565ce8666d9" providerId="ADAL" clId="{15D06ABC-51EE-1644-8B17-B8A5FBCB66F7}" dt="2025-03-19T19:03:55.399" v="269" actId="113"/>
          <ac:spMkLst>
            <pc:docMk/>
            <pc:sldMk cId="1832154446" sldId="299"/>
            <ac:spMk id="2" creationId="{59594CAC-FF21-3B49-38BD-E07115984CDD}"/>
          </ac:spMkLst>
        </pc:spChg>
      </pc:sldChg>
      <pc:sldChg chg="modSp">
        <pc:chgData name="Colon, Jeffrey M." userId="615143b1-cdee-493d-9a9d-1565ce8666d9" providerId="ADAL" clId="{15D06ABC-51EE-1644-8B17-B8A5FBCB66F7}" dt="2025-03-19T13:30:14.924" v="11" actId="20577"/>
        <pc:sldMkLst>
          <pc:docMk/>
          <pc:sldMk cId="2684921940" sldId="303"/>
        </pc:sldMkLst>
        <pc:spChg chg="mod">
          <ac:chgData name="Colon, Jeffrey M." userId="615143b1-cdee-493d-9a9d-1565ce8666d9" providerId="ADAL" clId="{15D06ABC-51EE-1644-8B17-B8A5FBCB66F7}" dt="2025-03-19T13:30:14.924" v="11" actId="20577"/>
          <ac:spMkLst>
            <pc:docMk/>
            <pc:sldMk cId="2684921940" sldId="303"/>
            <ac:spMk id="2" creationId="{15BC16BD-A244-82DC-2B73-6F2CA213C896}"/>
          </ac:spMkLst>
        </pc:spChg>
      </pc:sldChg>
      <pc:sldChg chg="del">
        <pc:chgData name="Colon, Jeffrey M." userId="615143b1-cdee-493d-9a9d-1565ce8666d9" providerId="ADAL" clId="{15D06ABC-51EE-1644-8B17-B8A5FBCB66F7}" dt="2025-03-19T22:13:16.216" v="907" actId="2696"/>
        <pc:sldMkLst>
          <pc:docMk/>
          <pc:sldMk cId="2680701501" sldId="304"/>
        </pc:sldMkLst>
      </pc:sldChg>
      <pc:sldChg chg="del">
        <pc:chgData name="Colon, Jeffrey M." userId="615143b1-cdee-493d-9a9d-1565ce8666d9" providerId="ADAL" clId="{15D06ABC-51EE-1644-8B17-B8A5FBCB66F7}" dt="2025-03-19T22:13:16.329" v="915" actId="2696"/>
        <pc:sldMkLst>
          <pc:docMk/>
          <pc:sldMk cId="2135079448" sldId="305"/>
        </pc:sldMkLst>
      </pc:sldChg>
      <pc:sldChg chg="del">
        <pc:chgData name="Colon, Jeffrey M." userId="615143b1-cdee-493d-9a9d-1565ce8666d9" providerId="ADAL" clId="{15D06ABC-51EE-1644-8B17-B8A5FBCB66F7}" dt="2025-03-19T22:13:16.223" v="908" actId="2696"/>
        <pc:sldMkLst>
          <pc:docMk/>
          <pc:sldMk cId="425665284" sldId="306"/>
        </pc:sldMkLst>
      </pc:sldChg>
      <pc:sldChg chg="del">
        <pc:chgData name="Colon, Jeffrey M." userId="615143b1-cdee-493d-9a9d-1565ce8666d9" providerId="ADAL" clId="{15D06ABC-51EE-1644-8B17-B8A5FBCB66F7}" dt="2025-03-19T22:13:16.234" v="910" actId="2696"/>
        <pc:sldMkLst>
          <pc:docMk/>
          <pc:sldMk cId="2242760636" sldId="307"/>
        </pc:sldMkLst>
      </pc:sldChg>
      <pc:sldChg chg="del">
        <pc:chgData name="Colon, Jeffrey M." userId="615143b1-cdee-493d-9a9d-1565ce8666d9" providerId="ADAL" clId="{15D06ABC-51EE-1644-8B17-B8A5FBCB66F7}" dt="2025-03-19T22:13:16.255" v="914" actId="2696"/>
        <pc:sldMkLst>
          <pc:docMk/>
          <pc:sldMk cId="3660718945" sldId="308"/>
        </pc:sldMkLst>
      </pc:sldChg>
      <pc:sldChg chg="del">
        <pc:chgData name="Colon, Jeffrey M." userId="615143b1-cdee-493d-9a9d-1565ce8666d9" providerId="ADAL" clId="{15D06ABC-51EE-1644-8B17-B8A5FBCB66F7}" dt="2025-03-19T22:13:16.229" v="909" actId="2696"/>
        <pc:sldMkLst>
          <pc:docMk/>
          <pc:sldMk cId="3997969599" sldId="309"/>
        </pc:sldMkLst>
      </pc:sldChg>
      <pc:sldChg chg="del">
        <pc:chgData name="Colon, Jeffrey M." userId="615143b1-cdee-493d-9a9d-1565ce8666d9" providerId="ADAL" clId="{15D06ABC-51EE-1644-8B17-B8A5FBCB66F7}" dt="2025-03-19T22:13:16.240" v="911" actId="2696"/>
        <pc:sldMkLst>
          <pc:docMk/>
          <pc:sldMk cId="2364071462" sldId="310"/>
        </pc:sldMkLst>
      </pc:sldChg>
      <pc:sldChg chg="del">
        <pc:chgData name="Colon, Jeffrey M." userId="615143b1-cdee-493d-9a9d-1565ce8666d9" providerId="ADAL" clId="{15D06ABC-51EE-1644-8B17-B8A5FBCB66F7}" dt="2025-03-19T22:13:16.245" v="912" actId="2696"/>
        <pc:sldMkLst>
          <pc:docMk/>
          <pc:sldMk cId="1241878650" sldId="311"/>
        </pc:sldMkLst>
      </pc:sldChg>
      <pc:sldChg chg="del">
        <pc:chgData name="Colon, Jeffrey M." userId="615143b1-cdee-493d-9a9d-1565ce8666d9" providerId="ADAL" clId="{15D06ABC-51EE-1644-8B17-B8A5FBCB66F7}" dt="2025-03-19T22:13:16.251" v="913" actId="2696"/>
        <pc:sldMkLst>
          <pc:docMk/>
          <pc:sldMk cId="3300427555" sldId="312"/>
        </pc:sldMkLst>
      </pc:sldChg>
      <pc:sldChg chg="modSp mod">
        <pc:chgData name="Colon, Jeffrey M." userId="615143b1-cdee-493d-9a9d-1565ce8666d9" providerId="ADAL" clId="{15D06ABC-51EE-1644-8B17-B8A5FBCB66F7}" dt="2025-03-20T21:20:47.178" v="999" actId="20577"/>
        <pc:sldMkLst>
          <pc:docMk/>
          <pc:sldMk cId="2717376453" sldId="313"/>
        </pc:sldMkLst>
        <pc:spChg chg="mod">
          <ac:chgData name="Colon, Jeffrey M." userId="615143b1-cdee-493d-9a9d-1565ce8666d9" providerId="ADAL" clId="{15D06ABC-51EE-1644-8B17-B8A5FBCB66F7}" dt="2025-03-20T21:20:47.178" v="999" actId="20577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15D06ABC-51EE-1644-8B17-B8A5FBCB66F7}" dt="2025-03-20T21:18:19.882" v="916" actId="21"/>
          <ac:spMkLst>
            <pc:docMk/>
            <pc:sldMk cId="2717376453" sldId="313"/>
            <ac:spMk id="3" creationId="{22029DD2-814D-887F-3858-36921875966F}"/>
          </ac:spMkLst>
        </pc:spChg>
      </pc:sldChg>
      <pc:sldChg chg="modSp mod">
        <pc:chgData name="Colon, Jeffrey M." userId="615143b1-cdee-493d-9a9d-1565ce8666d9" providerId="ADAL" clId="{15D06ABC-51EE-1644-8B17-B8A5FBCB66F7}" dt="2025-03-19T13:31:22.676" v="16" actId="27636"/>
        <pc:sldMkLst>
          <pc:docMk/>
          <pc:sldMk cId="2289113873" sldId="314"/>
        </pc:sldMkLst>
        <pc:spChg chg="mod">
          <ac:chgData name="Colon, Jeffrey M." userId="615143b1-cdee-493d-9a9d-1565ce8666d9" providerId="ADAL" clId="{15D06ABC-51EE-1644-8B17-B8A5FBCB66F7}" dt="2025-03-19T13:31:22.676" v="16" actId="27636"/>
          <ac:spMkLst>
            <pc:docMk/>
            <pc:sldMk cId="2289113873" sldId="314"/>
            <ac:spMk id="2" creationId="{0F789B14-1B50-A063-9259-479E4293B1F5}"/>
          </ac:spMkLst>
        </pc:spChg>
      </pc:sldChg>
      <pc:sldChg chg="modSp new mod">
        <pc:chgData name="Colon, Jeffrey M." userId="615143b1-cdee-493d-9a9d-1565ce8666d9" providerId="ADAL" clId="{15D06ABC-51EE-1644-8B17-B8A5FBCB66F7}" dt="2025-03-20T21:18:35.677" v="919"/>
        <pc:sldMkLst>
          <pc:docMk/>
          <pc:sldMk cId="3833783625" sldId="315"/>
        </pc:sldMkLst>
        <pc:spChg chg="mod">
          <ac:chgData name="Colon, Jeffrey M." userId="615143b1-cdee-493d-9a9d-1565ce8666d9" providerId="ADAL" clId="{15D06ABC-51EE-1644-8B17-B8A5FBCB66F7}" dt="2025-03-20T21:18:35.677" v="919"/>
          <ac:spMkLst>
            <pc:docMk/>
            <pc:sldMk cId="3833783625" sldId="315"/>
            <ac:spMk id="2" creationId="{C65D4376-0956-BC4D-A33B-682E53007F5B}"/>
          </ac:spMkLst>
        </pc:spChg>
        <pc:spChg chg="mod">
          <ac:chgData name="Colon, Jeffrey M." userId="615143b1-cdee-493d-9a9d-1565ce8666d9" providerId="ADAL" clId="{15D06ABC-51EE-1644-8B17-B8A5FBCB66F7}" dt="2025-03-20T21:18:25.888" v="918"/>
          <ac:spMkLst>
            <pc:docMk/>
            <pc:sldMk cId="3833783625" sldId="315"/>
            <ac:spMk id="3" creationId="{6D2F2455-E0E8-9207-BB50-3F3DC21380F0}"/>
          </ac:spMkLst>
        </pc:spChg>
      </pc:sldChg>
      <pc:sldChg chg="modSp new mod">
        <pc:chgData name="Colon, Jeffrey M." userId="615143b1-cdee-493d-9a9d-1565ce8666d9" providerId="ADAL" clId="{15D06ABC-51EE-1644-8B17-B8A5FBCB66F7}" dt="2025-03-20T21:30:04.210" v="1433" actId="20577"/>
        <pc:sldMkLst>
          <pc:docMk/>
          <pc:sldMk cId="2389660796" sldId="316"/>
        </pc:sldMkLst>
        <pc:spChg chg="mod">
          <ac:chgData name="Colon, Jeffrey M." userId="615143b1-cdee-493d-9a9d-1565ce8666d9" providerId="ADAL" clId="{15D06ABC-51EE-1644-8B17-B8A5FBCB66F7}" dt="2025-03-20T21:30:04.210" v="1433" actId="20577"/>
          <ac:spMkLst>
            <pc:docMk/>
            <pc:sldMk cId="2389660796" sldId="316"/>
            <ac:spMk id="2" creationId="{C741B90A-23CF-B6C8-621C-2FE7D061D1FF}"/>
          </ac:spMkLst>
        </pc:spChg>
        <pc:spChg chg="mod">
          <ac:chgData name="Colon, Jeffrey M." userId="615143b1-cdee-493d-9a9d-1565ce8666d9" providerId="ADAL" clId="{15D06ABC-51EE-1644-8B17-B8A5FBCB66F7}" dt="2025-03-20T21:22:52.878" v="1021" actId="113"/>
          <ac:spMkLst>
            <pc:docMk/>
            <pc:sldMk cId="2389660796" sldId="316"/>
            <ac:spMk id="3" creationId="{207208B3-50DD-5B93-577E-C6FC9DA84C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Human Capital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Human Capital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FIT_HumanCapital_2025S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Human Capital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Human capital vs. Financial capital vs. Physical/Tangible capital</a:t>
            </a:r>
          </a:p>
          <a:p>
            <a:r>
              <a:rPr lang="en-US" sz="3200" dirty="0"/>
              <a:t>Ability to sell human capital or things created w/ human capital</a:t>
            </a:r>
          </a:p>
          <a:p>
            <a:r>
              <a:rPr lang="en-US" sz="3200" dirty="0"/>
              <a:t>Treatment of education costs under an HS income tax</a:t>
            </a:r>
          </a:p>
          <a:p>
            <a:pPr lvl="1"/>
            <a:r>
              <a:rPr lang="en-US" sz="2800" dirty="0"/>
              <a:t>Distinction between income producing activities and personal producing activities</a:t>
            </a:r>
          </a:p>
          <a:p>
            <a:pPr lvl="1"/>
            <a:r>
              <a:rPr lang="en-US" sz="2800" dirty="0"/>
              <a:t>Wealth accessions and wealth reductions</a:t>
            </a:r>
          </a:p>
          <a:p>
            <a:pPr lvl="1"/>
            <a:r>
              <a:rPr lang="en-US" sz="2800" dirty="0"/>
              <a:t>Education tax zoo: Credits, deductions, exclusions, exemptions</a:t>
            </a:r>
          </a:p>
          <a:p>
            <a:r>
              <a:rPr lang="en-US" sz="3200" dirty="0"/>
              <a:t>Justifiable tax expenditures?  Cost: 130Bi over the last 4 years.</a:t>
            </a:r>
          </a:p>
          <a:p>
            <a:r>
              <a:rPr lang="en-US" sz="3200" dirty="0"/>
              <a:t>Who captures the benefits: Society? Students? Administrators? Professors?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Human Capital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i="1" dirty="0"/>
              <a:t>Qualified scholarships </a:t>
            </a:r>
            <a:r>
              <a:rPr lang="en-US" sz="3600" dirty="0"/>
              <a:t>are excludable</a:t>
            </a:r>
          </a:p>
          <a:p>
            <a:pPr lvl="1"/>
            <a:r>
              <a:rPr lang="en-US" sz="3200" dirty="0"/>
              <a:t>QS: amount received used </a:t>
            </a:r>
            <a:r>
              <a:rPr lang="en-US" sz="3200" i="1" dirty="0"/>
              <a:t>for qualified tuition and related expenses</a:t>
            </a:r>
          </a:p>
          <a:p>
            <a:pPr lvl="1"/>
            <a:r>
              <a:rPr lang="en-US" sz="3200" dirty="0"/>
              <a:t>Must be a candidate for a degree at a higher education institution.</a:t>
            </a:r>
          </a:p>
          <a:p>
            <a:pPr lvl="1"/>
            <a:r>
              <a:rPr lang="en-US" sz="3200" i="1" dirty="0"/>
              <a:t>Qualified Tuition</a:t>
            </a:r>
            <a:r>
              <a:rPr lang="en-US" sz="3200" dirty="0"/>
              <a:t>: Tuition, fees, books supplies, and equipment required for course of instruction. §117(a)(1)</a:t>
            </a:r>
          </a:p>
          <a:p>
            <a:pPr lvl="1"/>
            <a:r>
              <a:rPr lang="en-US" sz="3200" dirty="0"/>
              <a:t>Excludes amounts that represent payments for teaching, research, or other service. §117(c)(1). This includes payments for past, present, or future employment services.</a:t>
            </a:r>
          </a:p>
          <a:p>
            <a:r>
              <a:rPr lang="en-US" sz="3600" i="1" dirty="0"/>
              <a:t>Qualified Tuition Reduction </a:t>
            </a:r>
            <a:r>
              <a:rPr lang="en-US" sz="3600" dirty="0"/>
              <a:t>is excludable</a:t>
            </a:r>
          </a:p>
          <a:p>
            <a:pPr lvl="1"/>
            <a:r>
              <a:rPr lang="en-US" sz="3200" dirty="0"/>
              <a:t>Tuition reduction for employee (spouse or dependent child) of educational organization</a:t>
            </a:r>
          </a:p>
          <a:p>
            <a:pPr lvl="1"/>
            <a:r>
              <a:rPr lang="en-US" sz="3200" dirty="0"/>
              <a:t>Subject to non-discrimination rules. §117(d)(1)-(3)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Scholarships and Tuition Reductions: §117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Exclusion of up to $5,250 annually of </a:t>
            </a:r>
            <a:r>
              <a:rPr lang="en-US" sz="3200" i="1" dirty="0"/>
              <a:t>educational assistance </a:t>
            </a:r>
            <a:r>
              <a:rPr lang="en-US" sz="3200" dirty="0"/>
              <a:t>to an employee provided pursuant to a program. §127(a)</a:t>
            </a:r>
          </a:p>
          <a:p>
            <a:r>
              <a:rPr lang="en-US" sz="3200" i="1" dirty="0"/>
              <a:t>Educational assistance</a:t>
            </a:r>
            <a:r>
              <a:rPr lang="en-US" sz="3200" dirty="0"/>
              <a:t> </a:t>
            </a:r>
            <a:r>
              <a:rPr lang="en-US" sz="3200" i="1" dirty="0"/>
              <a:t>program</a:t>
            </a:r>
          </a:p>
          <a:p>
            <a:pPr lvl="1"/>
            <a:r>
              <a:rPr lang="en-US" sz="2400" dirty="0"/>
              <a:t>For exclusive benefit of employees </a:t>
            </a:r>
          </a:p>
          <a:p>
            <a:pPr lvl="1"/>
            <a:r>
              <a:rPr lang="en-US" sz="2400" dirty="0"/>
              <a:t>Non-discriminatory</a:t>
            </a:r>
          </a:p>
          <a:p>
            <a:pPr lvl="1"/>
            <a:r>
              <a:rPr lang="en-US" sz="2400" dirty="0"/>
              <a:t>Limits of benefits to SHs/owners owning 5% or more of the stock/capital of employer</a:t>
            </a:r>
          </a:p>
          <a:p>
            <a:pPr lvl="1"/>
            <a:r>
              <a:rPr lang="en-US" sz="2400" dirty="0"/>
              <a:t>Can’t provide for choice between educational assistance or remuneration. §127(b)(1)-(4)</a:t>
            </a:r>
          </a:p>
          <a:p>
            <a:r>
              <a:rPr lang="en-US" sz="2800" i="1" dirty="0"/>
              <a:t>Educational Assistance</a:t>
            </a:r>
          </a:p>
          <a:p>
            <a:pPr lvl="1"/>
            <a:r>
              <a:rPr lang="en-US" sz="2400" dirty="0"/>
              <a:t>Payment for education, including tuition, fees, books, supplies, and equipment</a:t>
            </a:r>
          </a:p>
          <a:p>
            <a:pPr lvl="1"/>
            <a:r>
              <a:rPr lang="en-US" sz="2400" dirty="0"/>
              <a:t>Payment by employer to employee or </a:t>
            </a:r>
            <a:r>
              <a:rPr lang="en-US" sz="2400" b="1" dirty="0"/>
              <a:t>lender of principal or interest on qualified education loan</a:t>
            </a:r>
          </a:p>
          <a:p>
            <a:pPr lvl="1"/>
            <a:r>
              <a:rPr lang="en-US" sz="2400" dirty="0"/>
              <a:t>Provision by employer of courses of instruction</a:t>
            </a:r>
          </a:p>
          <a:p>
            <a:pPr lvl="1"/>
            <a:r>
              <a:rPr lang="en-US" sz="2400" dirty="0"/>
              <a:t>Not including any payment for provision of benefits to course or education involving sports, games, or hobbies. §127(c)(1)</a:t>
            </a:r>
          </a:p>
          <a:p>
            <a:r>
              <a:rPr lang="en-US" sz="2800" dirty="0"/>
              <a:t>No deduction or credit to employee for any amount excluded under §127(c)(7).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Provided Educational Assistance: </a:t>
            </a:r>
            <a:r>
              <a:rPr lang="en-US" sz="2000" dirty="0"/>
              <a:t>§127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C16BD-A244-82DC-2B73-6F2CA213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AOTC</a:t>
            </a:r>
          </a:p>
          <a:p>
            <a:pPr lvl="1"/>
            <a:r>
              <a:rPr lang="en-US" sz="2400" dirty="0"/>
              <a:t>100% of qualified tuition and related expenses up to $2,000 plus</a:t>
            </a:r>
          </a:p>
          <a:p>
            <a:pPr lvl="1"/>
            <a:r>
              <a:rPr lang="en-US" sz="2400" dirty="0"/>
              <a:t>25% of expenses that exceed $2,000 but not $4,0000. </a:t>
            </a:r>
          </a:p>
          <a:p>
            <a:pPr lvl="2"/>
            <a:r>
              <a:rPr lang="en-US" sz="2400" dirty="0"/>
              <a:t>For $4,000 (or more) of expenses, total credit would be $2,500. §25A(a) and (b).</a:t>
            </a:r>
          </a:p>
          <a:p>
            <a:pPr lvl="1"/>
            <a:r>
              <a:rPr lang="en-US" sz="2400" dirty="0"/>
              <a:t>As law students know, the AOTC is allowed for only 4 taxable years and for the first 4 years of postsecondary education. §25A(b)(2)(A) and (C).</a:t>
            </a:r>
          </a:p>
          <a:p>
            <a:r>
              <a:rPr lang="en-US" sz="2800" b="1" dirty="0"/>
              <a:t>Lifetime Learning Credit (LLC)</a:t>
            </a:r>
          </a:p>
          <a:p>
            <a:pPr lvl="1"/>
            <a:r>
              <a:rPr lang="en-US" sz="2400" dirty="0"/>
              <a:t>20% of the qualified tuition and related expenses as does not exceed $10,000</a:t>
            </a:r>
          </a:p>
          <a:p>
            <a:pPr lvl="1"/>
            <a:r>
              <a:rPr lang="en-US" sz="2400" dirty="0"/>
              <a:t>No LLC if the AOTC is allowed</a:t>
            </a:r>
          </a:p>
          <a:p>
            <a:pPr lvl="1"/>
            <a:r>
              <a:rPr lang="en-US" sz="2400" dirty="0"/>
              <a:t>Expenses have to be with respect to a course of instruction </a:t>
            </a:r>
            <a:r>
              <a:rPr lang="en-US" sz="2400" i="1" dirty="0"/>
              <a:t>to acquire or improve skills of the TP</a:t>
            </a:r>
            <a:r>
              <a:rPr lang="en-US" sz="2400" b="1" dirty="0"/>
              <a:t>	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50B99-58B8-157E-9814-9F79632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242-D9D9-3EDE-8CE2-E58F6768F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55-27B9-AC44-CDE6-7DBC7F6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EA1-BA6D-E4AE-C312-2C04173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89B14-1B50-A063-9259-479E429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AOTC and LLC Limitations Based on Modified AGI</a:t>
            </a:r>
          </a:p>
          <a:p>
            <a:pPr lvl="1"/>
            <a:r>
              <a:rPr lang="en-US" sz="2400" dirty="0"/>
              <a:t>The credit is reduced as the TP’s MAGI exceeds 80K (160K joint return) and is fully eliminated when the excess reaches 10K (20K joint return). </a:t>
            </a:r>
            <a:r>
              <a:rPr lang="en-US" dirty="0"/>
              <a:t>§25A(d)(1).</a:t>
            </a:r>
          </a:p>
          <a:p>
            <a:r>
              <a:rPr lang="en-US" sz="2800" i="1" dirty="0"/>
              <a:t>Qualified tuition and related expenses</a:t>
            </a:r>
            <a:r>
              <a:rPr lang="en-US" sz="2800" dirty="0"/>
              <a:t> covers tuition and fees for</a:t>
            </a:r>
          </a:p>
          <a:p>
            <a:pPr lvl="1"/>
            <a:r>
              <a:rPr lang="en-US" sz="2400" dirty="0"/>
              <a:t>TP, spouse, dependent</a:t>
            </a:r>
          </a:p>
          <a:p>
            <a:pPr lvl="1"/>
            <a:r>
              <a:rPr lang="en-US" sz="2400" dirty="0"/>
              <a:t>Doesn’t include expenses involving sports, games, hobbies, unless part of individual’s degree program.</a:t>
            </a:r>
          </a:p>
          <a:p>
            <a:pPr lvl="1"/>
            <a:r>
              <a:rPr lang="en-US" sz="2400" dirty="0"/>
              <a:t>Doesn’t include student activity fees, athletic fees, insurance</a:t>
            </a:r>
          </a:p>
          <a:p>
            <a:pPr lvl="1"/>
            <a:r>
              <a:rPr lang="en-US" sz="2400" dirty="0"/>
              <a:t>For AOTC, course materials are covered</a:t>
            </a:r>
          </a:p>
          <a:p>
            <a:pPr lvl="1"/>
            <a:r>
              <a:rPr lang="en-US" sz="2400" i="1" dirty="0"/>
              <a:t>Qualified tuition </a:t>
            </a:r>
            <a:r>
              <a:rPr lang="en-US" sz="2400" dirty="0"/>
              <a:t>is reduced by any qualified scholarship under §117. §25A(g)(2)(A).</a:t>
            </a:r>
          </a:p>
          <a:p>
            <a:r>
              <a:rPr lang="en-US" sz="2800" dirty="0"/>
              <a:t>No credit allowed for any expense for which a deduction is allowed. §25A(g)(5).</a:t>
            </a:r>
            <a:r>
              <a:rPr lang="en-US" sz="2800" i="1" dirty="0"/>
              <a:t> </a:t>
            </a:r>
          </a:p>
          <a:p>
            <a:r>
              <a:rPr lang="en-US" sz="2800" dirty="0"/>
              <a:t>A dependent of a TP isn’t allowed a credit, but the expenses paid by the dependent are treated as if paid by the TP. §25A(g)(3)</a:t>
            </a:r>
          </a:p>
          <a:p>
            <a:r>
              <a:rPr lang="en-US" sz="2800" dirty="0"/>
              <a:t>40% of the AOTC are refundable; none of the LLCs are refundable. §25A(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1A82-F260-1583-2CDD-30B646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4973-FAED-A2B1-74B3-DC0637C7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3CE9-3E1D-C341-C08B-25B74F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54C6A-2B2E-699E-7C62-0C77B8C4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be deductible under §162, job-related education expenses must: </a:t>
            </a:r>
          </a:p>
          <a:p>
            <a:pPr lvl="1"/>
            <a:r>
              <a:rPr lang="en-US" sz="2400" dirty="0"/>
              <a:t>(1) maintain or improve skills required by the individual in his employment or other trade or business, </a:t>
            </a:r>
            <a:r>
              <a:rPr lang="en-US" sz="2400" b="1" dirty="0"/>
              <a:t>or</a:t>
            </a:r>
          </a:p>
          <a:p>
            <a:pPr lvl="1"/>
            <a:r>
              <a:rPr lang="en-US" sz="2400" dirty="0"/>
              <a:t>(2) meet the express requirements of the individual’s employer, or the requirements of applicable law or regulations, imposed as a condition to the retention by the individual of an established employment relationship, status, or rate of compensation. Reg. §1.162-5(a).</a:t>
            </a:r>
          </a:p>
          <a:p>
            <a:r>
              <a:rPr lang="en-US" sz="2800" dirty="0"/>
              <a:t>If at least one of the above requirements is satisfied, no deduction is allowed for education that: </a:t>
            </a:r>
          </a:p>
          <a:p>
            <a:pPr lvl="1"/>
            <a:r>
              <a:rPr lang="en-US" sz="2400" dirty="0"/>
              <a:t>(1) is required in order to meet the </a:t>
            </a:r>
            <a:r>
              <a:rPr lang="en-US" sz="2400" b="1" dirty="0"/>
              <a:t>minimum education requirements </a:t>
            </a:r>
            <a:r>
              <a:rPr lang="en-US" sz="2400" dirty="0"/>
              <a:t>for qualification in the taxpayer’s employment or other trade or business, or</a:t>
            </a:r>
          </a:p>
          <a:p>
            <a:pPr lvl="1"/>
            <a:r>
              <a:rPr lang="en-US" sz="2400" dirty="0"/>
              <a:t>(2) will lead to qualifying the taxpayer in a </a:t>
            </a:r>
            <a:r>
              <a:rPr lang="en-US" sz="2400" b="1" dirty="0"/>
              <a:t>new trade or business</a:t>
            </a:r>
            <a:r>
              <a:rPr lang="en-US" sz="2400" dirty="0"/>
              <a:t>. Reg. §1.162-5(b)(2) or (3).</a:t>
            </a:r>
          </a:p>
          <a:p>
            <a:r>
              <a:rPr lang="en-US" sz="2800" dirty="0"/>
              <a:t>Education expense must be incurred in carrying on a T/B.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29DD2-814D-887F-3858-3692187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Benefits: Reg. §1.162-5(a).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369E-36E2-3BA8-8152-10D68F7A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23B7-AD07-3431-6E41-30CFAF5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1B90A-23CF-B6C8-621C-2FE7D061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Can a lawyer amortize certain educational and other expenses--bar review and bar examination fees-- incurred to practice law in NY?</a:t>
            </a:r>
          </a:p>
          <a:p>
            <a:pPr lvl="1"/>
            <a:r>
              <a:rPr lang="en-US" dirty="0"/>
              <a:t>Can a lawyer deduct/amortize costs to take the CA bar, although not required </a:t>
            </a:r>
            <a:r>
              <a:rPr lang="en-US"/>
              <a:t>by employer (IRS)?</a:t>
            </a:r>
            <a:endParaRPr lang="en-US" dirty="0"/>
          </a:p>
          <a:p>
            <a:pPr lvl="1"/>
            <a:r>
              <a:rPr lang="en-US" dirty="0"/>
              <a:t>Can a lawyer deduct/amortize cost of admissions to Supreme Court of the US?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208B3-50DD-5B93-577E-C6FC9DA8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Sharon v. CIR</a:t>
            </a:r>
            <a:r>
              <a:rPr lang="en-US" dirty="0"/>
              <a:t>, </a:t>
            </a:r>
            <a:r>
              <a:rPr lang="en-US" b="0" i="1" dirty="0"/>
              <a:t>66 T.C. 515 (1976) (reviewed), aff’d, 591 F.2d 1273 (9th Cir. 1978) (per </a:t>
            </a:r>
            <a:r>
              <a:rPr lang="en-US" b="0" i="1" dirty="0" err="1"/>
              <a:t>curiam</a:t>
            </a:r>
            <a:r>
              <a:rPr lang="en-US" b="0" i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B425-938B-9E88-C482-716A4D8CA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DB67-4D03-162A-0DCC-546A25D2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5D4376-0956-BC4D-A33B-682E5300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WCF</a:t>
            </a:r>
            <a:r>
              <a:rPr lang="en-US" sz="2400" dirty="0"/>
              <a:t>: property or services </a:t>
            </a:r>
            <a:r>
              <a:rPr lang="en-US" sz="2400" b="1" dirty="0"/>
              <a:t>provided to employee </a:t>
            </a:r>
            <a:r>
              <a:rPr lang="en-US" sz="2400" dirty="0"/>
              <a:t>to the extent that if employee paid for property or services, the payment would be allowed as a deduction under §162. §132(d).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F2455-E0E8-9207-BB50-3F3DC213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Condition Fringe </a:t>
            </a:r>
            <a:r>
              <a:rPr lang="en-US" sz="2000" dirty="0"/>
              <a:t>§132(d)</a:t>
            </a:r>
            <a:r>
              <a:rPr lang="en-US" dirty="0"/>
              <a:t>  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E9BE7-6790-E2C7-96F1-2DD43F392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4147-C494-7DE0-D477-6D4AD41A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83625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1F114-F445-4212-B65D-0FA56926319E}">
  <ds:schemaRefs>
    <ds:schemaRef ds:uri="http://purl.org/dc/dcmitype/"/>
    <ds:schemaRef ds:uri="http://purl.org/dc/elements/1.1/"/>
    <ds:schemaRef ds:uri="f450584a-cb59-46a6-8009-931c1e5e40a6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ee7606c-638d-4687-a004-8de278f93ba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11133</TotalTime>
  <Words>1084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Human Capital</vt:lpstr>
      <vt:lpstr>Human Capital</vt:lpstr>
      <vt:lpstr>Scholarships and Tuition Reductions: §117</vt:lpstr>
      <vt:lpstr>Employed Provided Educational Assistance: §127</vt:lpstr>
      <vt:lpstr>American Opportunity Tax Credit and Lifetime Learning Credit: §25A</vt:lpstr>
      <vt:lpstr>American Opportunity Tax Credit and Lifetime Learning Credit: §25A</vt:lpstr>
      <vt:lpstr>Education Benefits: Reg. §1.162-5(a).</vt:lpstr>
      <vt:lpstr>Sharon v. CIR, 66 T.C. 515 (1976) (reviewed), aff’d, 591 F.2d 1273 (9th Cir. 1978) (per curiam)</vt:lpstr>
      <vt:lpstr>Working Condition Fringe §132(d)  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16</cp:revision>
  <cp:lastPrinted>2025-03-04T21:47:58Z</cp:lastPrinted>
  <dcterms:created xsi:type="dcterms:W3CDTF">2025-02-20T00:58:49Z</dcterms:created>
  <dcterms:modified xsi:type="dcterms:W3CDTF">2025-03-20T21:30:10Z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