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56" r:id="rId5"/>
    <p:sldId id="257" r:id="rId6"/>
    <p:sldId id="298" r:id="rId7"/>
    <p:sldId id="299" r:id="rId8"/>
    <p:sldId id="303" r:id="rId9"/>
    <p:sldId id="314" r:id="rId10"/>
    <p:sldId id="313" r:id="rId11"/>
    <p:sldId id="316" r:id="rId12"/>
    <p:sldId id="315" r:id="rId13"/>
    <p:sldId id="317" r:id="rId14"/>
    <p:sldId id="320" r:id="rId15"/>
    <p:sldId id="319" r:id="rId16"/>
    <p:sldId id="318"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06ABC-51EE-1644-8B17-B8A5FBCB66F7}" v="199" dt="2025-03-23T21:02:21.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4"/>
    <p:restoredTop sz="94052"/>
  </p:normalViewPr>
  <p:slideViewPr>
    <p:cSldViewPr snapToGrid="0">
      <p:cViewPr varScale="1">
        <p:scale>
          <a:sx n="93" d="100"/>
          <a:sy n="93" d="100"/>
        </p:scale>
        <p:origin x="784" y="200"/>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5D06ABC-51EE-1644-8B17-B8A5FBCB66F7}"/>
    <pc:docChg chg="undo custSel addSld delSld modSld sldOrd">
      <pc:chgData name="Colon, Jeffrey M." userId="615143b1-cdee-493d-9a9d-1565ce8666d9" providerId="ADAL" clId="{15D06ABC-51EE-1644-8B17-B8A5FBCB66F7}" dt="2025-03-23T21:30:43.508" v="3347" actId="20577"/>
      <pc:docMkLst>
        <pc:docMk/>
      </pc:docMkLst>
      <pc:sldChg chg="modSp mod modAnim">
        <pc:chgData name="Colon, Jeffrey M." userId="615143b1-cdee-493d-9a9d-1565ce8666d9" providerId="ADAL" clId="{15D06ABC-51EE-1644-8B17-B8A5FBCB66F7}" dt="2025-03-19T18:46:45.587" v="264" actId="20577"/>
        <pc:sldMkLst>
          <pc:docMk/>
          <pc:sldMk cId="2469535504" sldId="298"/>
        </pc:sldMkLst>
        <pc:spChg chg="mod">
          <ac:chgData name="Colon, Jeffrey M." userId="615143b1-cdee-493d-9a9d-1565ce8666d9" providerId="ADAL" clId="{15D06ABC-51EE-1644-8B17-B8A5FBCB66F7}" dt="2025-03-19T18:46:45.587" v="264" actId="20577"/>
          <ac:spMkLst>
            <pc:docMk/>
            <pc:sldMk cId="2469535504" sldId="298"/>
            <ac:spMk id="2" creationId="{0E8792B4-85F6-1438-A522-2B342FFE5531}"/>
          </ac:spMkLst>
        </pc:spChg>
      </pc:sldChg>
      <pc:sldChg chg="modSp mod modAnim">
        <pc:chgData name="Colon, Jeffrey M." userId="615143b1-cdee-493d-9a9d-1565ce8666d9" providerId="ADAL" clId="{15D06ABC-51EE-1644-8B17-B8A5FBCB66F7}" dt="2025-03-19T19:03:55.399" v="269" actId="113"/>
        <pc:sldMkLst>
          <pc:docMk/>
          <pc:sldMk cId="1832154446" sldId="299"/>
        </pc:sldMkLst>
        <pc:spChg chg="mod">
          <ac:chgData name="Colon, Jeffrey M." userId="615143b1-cdee-493d-9a9d-1565ce8666d9" providerId="ADAL" clId="{15D06ABC-51EE-1644-8B17-B8A5FBCB66F7}" dt="2025-03-19T19:03:55.399" v="269" actId="113"/>
          <ac:spMkLst>
            <pc:docMk/>
            <pc:sldMk cId="1832154446" sldId="299"/>
            <ac:spMk id="2" creationId="{59594CAC-FF21-3B49-38BD-E07115984CDD}"/>
          </ac:spMkLst>
        </pc:spChg>
      </pc:sldChg>
      <pc:sldChg chg="modSp">
        <pc:chgData name="Colon, Jeffrey M." userId="615143b1-cdee-493d-9a9d-1565ce8666d9" providerId="ADAL" clId="{15D06ABC-51EE-1644-8B17-B8A5FBCB66F7}" dt="2025-03-19T13:30:14.924" v="11" actId="20577"/>
        <pc:sldMkLst>
          <pc:docMk/>
          <pc:sldMk cId="2684921940" sldId="303"/>
        </pc:sldMkLst>
        <pc:spChg chg="mod">
          <ac:chgData name="Colon, Jeffrey M." userId="615143b1-cdee-493d-9a9d-1565ce8666d9" providerId="ADAL" clId="{15D06ABC-51EE-1644-8B17-B8A5FBCB66F7}" dt="2025-03-19T13:30:14.924" v="11" actId="20577"/>
          <ac:spMkLst>
            <pc:docMk/>
            <pc:sldMk cId="2684921940" sldId="303"/>
            <ac:spMk id="2" creationId="{15BC16BD-A244-82DC-2B73-6F2CA213C896}"/>
          </ac:spMkLst>
        </pc:spChg>
      </pc:sldChg>
      <pc:sldChg chg="del">
        <pc:chgData name="Colon, Jeffrey M." userId="615143b1-cdee-493d-9a9d-1565ce8666d9" providerId="ADAL" clId="{15D06ABC-51EE-1644-8B17-B8A5FBCB66F7}" dt="2025-03-19T22:13:16.216" v="907" actId="2696"/>
        <pc:sldMkLst>
          <pc:docMk/>
          <pc:sldMk cId="2680701501" sldId="304"/>
        </pc:sldMkLst>
      </pc:sldChg>
      <pc:sldChg chg="del">
        <pc:chgData name="Colon, Jeffrey M." userId="615143b1-cdee-493d-9a9d-1565ce8666d9" providerId="ADAL" clId="{15D06ABC-51EE-1644-8B17-B8A5FBCB66F7}" dt="2025-03-19T22:13:16.329" v="915" actId="2696"/>
        <pc:sldMkLst>
          <pc:docMk/>
          <pc:sldMk cId="2135079448" sldId="305"/>
        </pc:sldMkLst>
      </pc:sldChg>
      <pc:sldChg chg="del">
        <pc:chgData name="Colon, Jeffrey M." userId="615143b1-cdee-493d-9a9d-1565ce8666d9" providerId="ADAL" clId="{15D06ABC-51EE-1644-8B17-B8A5FBCB66F7}" dt="2025-03-19T22:13:16.223" v="908" actId="2696"/>
        <pc:sldMkLst>
          <pc:docMk/>
          <pc:sldMk cId="425665284" sldId="306"/>
        </pc:sldMkLst>
      </pc:sldChg>
      <pc:sldChg chg="del">
        <pc:chgData name="Colon, Jeffrey M." userId="615143b1-cdee-493d-9a9d-1565ce8666d9" providerId="ADAL" clId="{15D06ABC-51EE-1644-8B17-B8A5FBCB66F7}" dt="2025-03-19T22:13:16.234" v="910" actId="2696"/>
        <pc:sldMkLst>
          <pc:docMk/>
          <pc:sldMk cId="2242760636" sldId="307"/>
        </pc:sldMkLst>
      </pc:sldChg>
      <pc:sldChg chg="del">
        <pc:chgData name="Colon, Jeffrey M." userId="615143b1-cdee-493d-9a9d-1565ce8666d9" providerId="ADAL" clId="{15D06ABC-51EE-1644-8B17-B8A5FBCB66F7}" dt="2025-03-19T22:13:16.255" v="914" actId="2696"/>
        <pc:sldMkLst>
          <pc:docMk/>
          <pc:sldMk cId="3660718945" sldId="308"/>
        </pc:sldMkLst>
      </pc:sldChg>
      <pc:sldChg chg="del">
        <pc:chgData name="Colon, Jeffrey M." userId="615143b1-cdee-493d-9a9d-1565ce8666d9" providerId="ADAL" clId="{15D06ABC-51EE-1644-8B17-B8A5FBCB66F7}" dt="2025-03-19T22:13:16.229" v="909" actId="2696"/>
        <pc:sldMkLst>
          <pc:docMk/>
          <pc:sldMk cId="3997969599" sldId="309"/>
        </pc:sldMkLst>
      </pc:sldChg>
      <pc:sldChg chg="del">
        <pc:chgData name="Colon, Jeffrey M." userId="615143b1-cdee-493d-9a9d-1565ce8666d9" providerId="ADAL" clId="{15D06ABC-51EE-1644-8B17-B8A5FBCB66F7}" dt="2025-03-19T22:13:16.240" v="911" actId="2696"/>
        <pc:sldMkLst>
          <pc:docMk/>
          <pc:sldMk cId="2364071462" sldId="310"/>
        </pc:sldMkLst>
      </pc:sldChg>
      <pc:sldChg chg="del">
        <pc:chgData name="Colon, Jeffrey M." userId="615143b1-cdee-493d-9a9d-1565ce8666d9" providerId="ADAL" clId="{15D06ABC-51EE-1644-8B17-B8A5FBCB66F7}" dt="2025-03-19T22:13:16.245" v="912" actId="2696"/>
        <pc:sldMkLst>
          <pc:docMk/>
          <pc:sldMk cId="1241878650" sldId="311"/>
        </pc:sldMkLst>
      </pc:sldChg>
      <pc:sldChg chg="del">
        <pc:chgData name="Colon, Jeffrey M." userId="615143b1-cdee-493d-9a9d-1565ce8666d9" providerId="ADAL" clId="{15D06ABC-51EE-1644-8B17-B8A5FBCB66F7}" dt="2025-03-19T22:13:16.251" v="913" actId="2696"/>
        <pc:sldMkLst>
          <pc:docMk/>
          <pc:sldMk cId="3300427555" sldId="312"/>
        </pc:sldMkLst>
      </pc:sldChg>
      <pc:sldChg chg="modSp mod">
        <pc:chgData name="Colon, Jeffrey M." userId="615143b1-cdee-493d-9a9d-1565ce8666d9" providerId="ADAL" clId="{15D06ABC-51EE-1644-8B17-B8A5FBCB66F7}" dt="2025-03-20T21:20:47.178" v="999" actId="20577"/>
        <pc:sldMkLst>
          <pc:docMk/>
          <pc:sldMk cId="2717376453" sldId="313"/>
        </pc:sldMkLst>
        <pc:spChg chg="mod">
          <ac:chgData name="Colon, Jeffrey M." userId="615143b1-cdee-493d-9a9d-1565ce8666d9" providerId="ADAL" clId="{15D06ABC-51EE-1644-8B17-B8A5FBCB66F7}" dt="2025-03-20T21:20:47.178" v="999" actId="20577"/>
          <ac:spMkLst>
            <pc:docMk/>
            <pc:sldMk cId="2717376453" sldId="313"/>
            <ac:spMk id="2" creationId="{D6054C6A-2B2E-699E-7C62-0C77B8C435C9}"/>
          </ac:spMkLst>
        </pc:spChg>
        <pc:spChg chg="mod">
          <ac:chgData name="Colon, Jeffrey M." userId="615143b1-cdee-493d-9a9d-1565ce8666d9" providerId="ADAL" clId="{15D06ABC-51EE-1644-8B17-B8A5FBCB66F7}" dt="2025-03-20T21:18:19.882" v="916" actId="21"/>
          <ac:spMkLst>
            <pc:docMk/>
            <pc:sldMk cId="2717376453" sldId="313"/>
            <ac:spMk id="3" creationId="{22029DD2-814D-887F-3858-36921875966F}"/>
          </ac:spMkLst>
        </pc:spChg>
      </pc:sldChg>
      <pc:sldChg chg="modSp mod">
        <pc:chgData name="Colon, Jeffrey M." userId="615143b1-cdee-493d-9a9d-1565ce8666d9" providerId="ADAL" clId="{15D06ABC-51EE-1644-8B17-B8A5FBCB66F7}" dt="2025-03-19T13:31:22.676" v="16" actId="27636"/>
        <pc:sldMkLst>
          <pc:docMk/>
          <pc:sldMk cId="2289113873" sldId="314"/>
        </pc:sldMkLst>
        <pc:spChg chg="mod">
          <ac:chgData name="Colon, Jeffrey M." userId="615143b1-cdee-493d-9a9d-1565ce8666d9" providerId="ADAL" clId="{15D06ABC-51EE-1644-8B17-B8A5FBCB66F7}" dt="2025-03-19T13:31:22.676" v="16" actId="27636"/>
          <ac:spMkLst>
            <pc:docMk/>
            <pc:sldMk cId="2289113873" sldId="314"/>
            <ac:spMk id="2" creationId="{0F789B14-1B50-A063-9259-479E4293B1F5}"/>
          </ac:spMkLst>
        </pc:spChg>
      </pc:sldChg>
      <pc:sldChg chg="modSp new mod modAnim">
        <pc:chgData name="Colon, Jeffrey M." userId="615143b1-cdee-493d-9a9d-1565ce8666d9" providerId="ADAL" clId="{15D06ABC-51EE-1644-8B17-B8A5FBCB66F7}" dt="2025-03-21T22:13:51.742" v="1976" actId="5793"/>
        <pc:sldMkLst>
          <pc:docMk/>
          <pc:sldMk cId="3833783625" sldId="315"/>
        </pc:sldMkLst>
        <pc:spChg chg="mod">
          <ac:chgData name="Colon, Jeffrey M." userId="615143b1-cdee-493d-9a9d-1565ce8666d9" providerId="ADAL" clId="{15D06ABC-51EE-1644-8B17-B8A5FBCB66F7}" dt="2025-03-21T22:13:51.742" v="1976" actId="5793"/>
          <ac:spMkLst>
            <pc:docMk/>
            <pc:sldMk cId="3833783625" sldId="315"/>
            <ac:spMk id="2" creationId="{C65D4376-0956-BC4D-A33B-682E53007F5B}"/>
          </ac:spMkLst>
        </pc:spChg>
        <pc:spChg chg="mod">
          <ac:chgData name="Colon, Jeffrey M." userId="615143b1-cdee-493d-9a9d-1565ce8666d9" providerId="ADAL" clId="{15D06ABC-51EE-1644-8B17-B8A5FBCB66F7}" dt="2025-03-21T22:03:23.656" v="1972" actId="20577"/>
          <ac:spMkLst>
            <pc:docMk/>
            <pc:sldMk cId="3833783625" sldId="315"/>
            <ac:spMk id="3" creationId="{6D2F2455-E0E8-9207-BB50-3F3DC21380F0}"/>
          </ac:spMkLst>
        </pc:spChg>
      </pc:sldChg>
      <pc:sldChg chg="modSp new mod modAnim">
        <pc:chgData name="Colon, Jeffrey M." userId="615143b1-cdee-493d-9a9d-1565ce8666d9" providerId="ADAL" clId="{15D06ABC-51EE-1644-8B17-B8A5FBCB66F7}" dt="2025-03-23T21:02:21.694" v="3255" actId="403"/>
        <pc:sldMkLst>
          <pc:docMk/>
          <pc:sldMk cId="2389660796" sldId="316"/>
        </pc:sldMkLst>
        <pc:spChg chg="mod">
          <ac:chgData name="Colon, Jeffrey M." userId="615143b1-cdee-493d-9a9d-1565ce8666d9" providerId="ADAL" clId="{15D06ABC-51EE-1644-8B17-B8A5FBCB66F7}" dt="2025-03-23T21:02:21.694" v="3255" actId="403"/>
          <ac:spMkLst>
            <pc:docMk/>
            <pc:sldMk cId="2389660796" sldId="316"/>
            <ac:spMk id="2" creationId="{C741B90A-23CF-B6C8-621C-2FE7D061D1FF}"/>
          </ac:spMkLst>
        </pc:spChg>
        <pc:spChg chg="mod">
          <ac:chgData name="Colon, Jeffrey M." userId="615143b1-cdee-493d-9a9d-1565ce8666d9" providerId="ADAL" clId="{15D06ABC-51EE-1644-8B17-B8A5FBCB66F7}" dt="2025-03-20T21:22:52.878" v="1021" actId="113"/>
          <ac:spMkLst>
            <pc:docMk/>
            <pc:sldMk cId="2389660796" sldId="316"/>
            <ac:spMk id="3" creationId="{207208B3-50DD-5B93-577E-C6FC9DA84C77}"/>
          </ac:spMkLst>
        </pc:spChg>
      </pc:sldChg>
      <pc:sldChg chg="modSp new mod">
        <pc:chgData name="Colon, Jeffrey M." userId="615143b1-cdee-493d-9a9d-1565ce8666d9" providerId="ADAL" clId="{15D06ABC-51EE-1644-8B17-B8A5FBCB66F7}" dt="2025-03-23T20:08:58.959" v="3210" actId="20577"/>
        <pc:sldMkLst>
          <pc:docMk/>
          <pc:sldMk cId="3740949039" sldId="317"/>
        </pc:sldMkLst>
        <pc:spChg chg="mod">
          <ac:chgData name="Colon, Jeffrey M." userId="615143b1-cdee-493d-9a9d-1565ce8666d9" providerId="ADAL" clId="{15D06ABC-51EE-1644-8B17-B8A5FBCB66F7}" dt="2025-03-23T20:08:58.959" v="3210" actId="20577"/>
          <ac:spMkLst>
            <pc:docMk/>
            <pc:sldMk cId="3740949039" sldId="317"/>
            <ac:spMk id="2" creationId="{B04DD7AC-914C-F3AA-6792-C3B78A6C6F14}"/>
          </ac:spMkLst>
        </pc:spChg>
        <pc:spChg chg="mod">
          <ac:chgData name="Colon, Jeffrey M." userId="615143b1-cdee-493d-9a9d-1565ce8666d9" providerId="ADAL" clId="{15D06ABC-51EE-1644-8B17-B8A5FBCB66F7}" dt="2025-03-23T12:57:36.160" v="2024" actId="20577"/>
          <ac:spMkLst>
            <pc:docMk/>
            <pc:sldMk cId="3740949039" sldId="317"/>
            <ac:spMk id="3" creationId="{63DED196-3DD8-7A81-7B0D-B36233320BF6}"/>
          </ac:spMkLst>
        </pc:spChg>
      </pc:sldChg>
      <pc:sldChg chg="addSp delSp modSp new mod ord">
        <pc:chgData name="Colon, Jeffrey M." userId="615143b1-cdee-493d-9a9d-1565ce8666d9" providerId="ADAL" clId="{15D06ABC-51EE-1644-8B17-B8A5FBCB66F7}" dt="2025-03-23T21:23:33.942" v="3256" actId="20578"/>
        <pc:sldMkLst>
          <pc:docMk/>
          <pc:sldMk cId="4237633436" sldId="318"/>
        </pc:sldMkLst>
        <pc:spChg chg="del">
          <ac:chgData name="Colon, Jeffrey M." userId="615143b1-cdee-493d-9a9d-1565ce8666d9" providerId="ADAL" clId="{15D06ABC-51EE-1644-8B17-B8A5FBCB66F7}" dt="2025-03-23T20:55:24.246" v="3211"/>
          <ac:spMkLst>
            <pc:docMk/>
            <pc:sldMk cId="4237633436" sldId="318"/>
            <ac:spMk id="2" creationId="{A954B7D6-B61D-4255-EF9C-832046F65385}"/>
          </ac:spMkLst>
        </pc:spChg>
        <pc:spChg chg="mod">
          <ac:chgData name="Colon, Jeffrey M." userId="615143b1-cdee-493d-9a9d-1565ce8666d9" providerId="ADAL" clId="{15D06ABC-51EE-1644-8B17-B8A5FBCB66F7}" dt="2025-03-23T20:55:45.490" v="3253" actId="20577"/>
          <ac:spMkLst>
            <pc:docMk/>
            <pc:sldMk cId="4237633436" sldId="318"/>
            <ac:spMk id="3" creationId="{32218E19-0661-3142-EF03-16B69C22761C}"/>
          </ac:spMkLst>
        </pc:spChg>
        <pc:picChg chg="add mod">
          <ac:chgData name="Colon, Jeffrey M." userId="615143b1-cdee-493d-9a9d-1565ce8666d9" providerId="ADAL" clId="{15D06ABC-51EE-1644-8B17-B8A5FBCB66F7}" dt="2025-03-23T20:55:26.735" v="3212" actId="27614"/>
          <ac:picMkLst>
            <pc:docMk/>
            <pc:sldMk cId="4237633436" sldId="318"/>
            <ac:picMk id="7" creationId="{137544C3-93D1-8DA8-B6E0-4344E1C4104F}"/>
          </ac:picMkLst>
        </pc:picChg>
        <pc:picChg chg="add mod">
          <ac:chgData name="Colon, Jeffrey M." userId="615143b1-cdee-493d-9a9d-1565ce8666d9" providerId="ADAL" clId="{15D06ABC-51EE-1644-8B17-B8A5FBCB66F7}" dt="2025-03-23T20:55:34.105" v="3219" actId="14100"/>
          <ac:picMkLst>
            <pc:docMk/>
            <pc:sldMk cId="4237633436" sldId="318"/>
            <ac:picMk id="9" creationId="{9ECB918E-992F-17E1-2252-03CEB98A3680}"/>
          </ac:picMkLst>
        </pc:picChg>
      </pc:sldChg>
      <pc:sldChg chg="modSp new mod ord">
        <pc:chgData name="Colon, Jeffrey M." userId="615143b1-cdee-493d-9a9d-1565ce8666d9" providerId="ADAL" clId="{15D06ABC-51EE-1644-8B17-B8A5FBCB66F7}" dt="2025-03-23T21:23:52.508" v="3297" actId="20578"/>
        <pc:sldMkLst>
          <pc:docMk/>
          <pc:sldMk cId="1783717892" sldId="319"/>
        </pc:sldMkLst>
        <pc:spChg chg="mod">
          <ac:chgData name="Colon, Jeffrey M." userId="615143b1-cdee-493d-9a9d-1565ce8666d9" providerId="ADAL" clId="{15D06ABC-51EE-1644-8B17-B8A5FBCB66F7}" dt="2025-03-23T21:23:46.292" v="3295" actId="20577"/>
          <ac:spMkLst>
            <pc:docMk/>
            <pc:sldMk cId="1783717892" sldId="319"/>
            <ac:spMk id="3" creationId="{D6FD5A16-170F-C7E2-44B4-8AE744C4CC8D}"/>
          </ac:spMkLst>
        </pc:spChg>
      </pc:sldChg>
      <pc:sldChg chg="modSp new mod">
        <pc:chgData name="Colon, Jeffrey M." userId="615143b1-cdee-493d-9a9d-1565ce8666d9" providerId="ADAL" clId="{15D06ABC-51EE-1644-8B17-B8A5FBCB66F7}" dt="2025-03-23T21:30:43.508" v="3347" actId="20577"/>
        <pc:sldMkLst>
          <pc:docMk/>
          <pc:sldMk cId="233837499" sldId="320"/>
        </pc:sldMkLst>
        <pc:spChg chg="mod">
          <ac:chgData name="Colon, Jeffrey M." userId="615143b1-cdee-493d-9a9d-1565ce8666d9" providerId="ADAL" clId="{15D06ABC-51EE-1644-8B17-B8A5FBCB66F7}" dt="2025-03-23T21:30:43.508" v="3347" actId="20577"/>
          <ac:spMkLst>
            <pc:docMk/>
            <pc:sldMk cId="233837499" sldId="320"/>
            <ac:spMk id="3" creationId="{B3BA0264-AF5C-5CD7-BB73-4D0A0413F1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3/23/25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Human Capital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Human Capital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Human Capital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Human Capital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FIT_HumanCapital_2025S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Human Capital</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Human Capital</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DD7AC-914C-F3AA-6792-C3B78A6C6F14}"/>
              </a:ext>
            </a:extLst>
          </p:cNvPr>
          <p:cNvSpPr>
            <a:spLocks noGrp="1"/>
          </p:cNvSpPr>
          <p:nvPr>
            <p:ph idx="1"/>
          </p:nvPr>
        </p:nvSpPr>
        <p:spPr/>
        <p:txBody>
          <a:bodyPr/>
          <a:lstStyle/>
          <a:p>
            <a:r>
              <a:rPr lang="en-US" dirty="0"/>
              <a:t>Up to $2,500 of </a:t>
            </a:r>
            <a:r>
              <a:rPr lang="en-US" i="1" dirty="0"/>
              <a:t>qualified education loan </a:t>
            </a:r>
            <a:r>
              <a:rPr lang="en-US" dirty="0"/>
              <a:t>interest is deductible annually. </a:t>
            </a:r>
            <a:r>
              <a:rPr lang="en-US" sz="2400" dirty="0"/>
              <a:t>§221(a) and (b)(1).</a:t>
            </a:r>
          </a:p>
          <a:p>
            <a:r>
              <a:rPr lang="en-US" dirty="0"/>
              <a:t>The amount of deductible interest is phased out as the TP’s MAGI exceeds 85K (170K for MFJ), and it is entirely phased out once the excess of MAGI over 85K exceeds 15K (30K for MFJ). </a:t>
            </a:r>
            <a:r>
              <a:rPr lang="en-US" sz="2400" dirty="0"/>
              <a:t>§221(b)(2).</a:t>
            </a:r>
            <a:r>
              <a:rPr lang="en-US" dirty="0"/>
              <a:t>  </a:t>
            </a:r>
          </a:p>
          <a:p>
            <a:pPr lvl="1"/>
            <a:r>
              <a:rPr lang="en-US" dirty="0"/>
              <a:t>Example:  TP’s MAGI is 90K, and it thus exceeds 85K by 5K.  1/3 of the interest is disallowed:  5K/15K = 1/3. </a:t>
            </a:r>
          </a:p>
          <a:p>
            <a:pPr lvl="1"/>
            <a:r>
              <a:rPr lang="en-US" dirty="0"/>
              <a:t>Note, MAGI limits are adjusted annually for inflation. </a:t>
            </a:r>
            <a:r>
              <a:rPr lang="en-US" sz="2000" dirty="0"/>
              <a:t>§221(f)</a:t>
            </a:r>
            <a:endParaRPr lang="en-US" dirty="0"/>
          </a:p>
          <a:p>
            <a:r>
              <a:rPr lang="en-US" dirty="0"/>
              <a:t>No interest deduction if you are dependent of another taxpayer. </a:t>
            </a:r>
            <a:r>
              <a:rPr lang="en-US" sz="2400" dirty="0"/>
              <a:t>§221</a:t>
            </a:r>
            <a:r>
              <a:rPr lang="en-US" dirty="0"/>
              <a:t>  </a:t>
            </a:r>
          </a:p>
          <a:p>
            <a:r>
              <a:rPr lang="en-US" i="1" dirty="0"/>
              <a:t>Qualified Education Loan</a:t>
            </a:r>
            <a:r>
              <a:rPr lang="en-US" dirty="0"/>
              <a:t>: loans, including refinanced loans, incurred by TP, spouse, or dependent used solely to pay </a:t>
            </a:r>
            <a:r>
              <a:rPr lang="en-US" i="1" dirty="0"/>
              <a:t>qualified higher education expenses. </a:t>
            </a:r>
            <a:r>
              <a:rPr lang="en-US" sz="2400" dirty="0"/>
              <a:t>§221(d)(1).</a:t>
            </a:r>
          </a:p>
          <a:p>
            <a:pPr lvl="1"/>
            <a:r>
              <a:rPr lang="en-US" i="1" dirty="0"/>
              <a:t>QHEE: cost of attendance </a:t>
            </a:r>
            <a:r>
              <a:rPr lang="en-US" dirty="0"/>
              <a:t>at </a:t>
            </a:r>
            <a:r>
              <a:rPr lang="en-US" i="1" dirty="0"/>
              <a:t>eligible education institution </a:t>
            </a:r>
            <a:r>
              <a:rPr lang="en-US" dirty="0"/>
              <a:t>reduced by amounts excluded under </a:t>
            </a:r>
            <a:r>
              <a:rPr lang="en-US" sz="2000" dirty="0"/>
              <a:t>§§127, 529, 530, any scholarship, or payment described in §25A(g)(2). §221(d)(2).</a:t>
            </a:r>
            <a:endParaRPr lang="en-US" i="1" dirty="0"/>
          </a:p>
        </p:txBody>
      </p:sp>
      <p:sp>
        <p:nvSpPr>
          <p:cNvPr id="3" name="Title 2">
            <a:extLst>
              <a:ext uri="{FF2B5EF4-FFF2-40B4-BE49-F238E27FC236}">
                <a16:creationId xmlns:a16="http://schemas.microsoft.com/office/drawing/2014/main" id="{63DED196-3DD8-7A81-7B0D-B36233320BF6}"/>
              </a:ext>
            </a:extLst>
          </p:cNvPr>
          <p:cNvSpPr>
            <a:spLocks noGrp="1"/>
          </p:cNvSpPr>
          <p:nvPr>
            <p:ph type="title"/>
          </p:nvPr>
        </p:nvSpPr>
        <p:spPr/>
        <p:txBody>
          <a:bodyPr/>
          <a:lstStyle/>
          <a:p>
            <a:r>
              <a:rPr lang="en-US" dirty="0"/>
              <a:t>Section 221: Deduction of Student Loan Interest</a:t>
            </a:r>
          </a:p>
        </p:txBody>
      </p:sp>
      <p:sp>
        <p:nvSpPr>
          <p:cNvPr id="4" name="Slide Number Placeholder 3">
            <a:extLst>
              <a:ext uri="{FF2B5EF4-FFF2-40B4-BE49-F238E27FC236}">
                <a16:creationId xmlns:a16="http://schemas.microsoft.com/office/drawing/2014/main" id="{2D703EB2-FA42-3A64-3E7C-821696488364}"/>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402C831B-D391-A5AE-47F9-38DA20440646}"/>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74094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55181C-4792-753A-50D4-4865992FA4CF}"/>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3BA0264-AF5C-5CD7-BB73-4D0A0413F19D}"/>
              </a:ext>
            </a:extLst>
          </p:cNvPr>
          <p:cNvSpPr>
            <a:spLocks noGrp="1"/>
          </p:cNvSpPr>
          <p:nvPr>
            <p:ph type="title"/>
          </p:nvPr>
        </p:nvSpPr>
        <p:spPr/>
        <p:txBody>
          <a:bodyPr/>
          <a:lstStyle/>
          <a:p>
            <a:r>
              <a:rPr lang="en-US" dirty="0"/>
              <a:t>Coverdell Education </a:t>
            </a:r>
            <a:r>
              <a:rPr lang="en-US"/>
              <a:t>Savings Accounts: </a:t>
            </a:r>
            <a:r>
              <a:rPr lang="en-US" sz="2000"/>
              <a:t>§530</a:t>
            </a:r>
            <a:endParaRPr lang="en-US"/>
          </a:p>
        </p:txBody>
      </p:sp>
      <p:sp>
        <p:nvSpPr>
          <p:cNvPr id="4" name="Slide Number Placeholder 3">
            <a:extLst>
              <a:ext uri="{FF2B5EF4-FFF2-40B4-BE49-F238E27FC236}">
                <a16:creationId xmlns:a16="http://schemas.microsoft.com/office/drawing/2014/main" id="{59D54180-B821-8A75-CEDE-09D35A3CD61E}"/>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9D7331D5-D6A8-5649-E514-C7AA72F3CD5E}"/>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383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51193F-FDAA-B819-DDED-9E32CD370A64}"/>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6FD5A16-170F-C7E2-44B4-8AE744C4CC8D}"/>
              </a:ext>
            </a:extLst>
          </p:cNvPr>
          <p:cNvSpPr>
            <a:spLocks noGrp="1"/>
          </p:cNvSpPr>
          <p:nvPr>
            <p:ph type="title"/>
          </p:nvPr>
        </p:nvSpPr>
        <p:spPr/>
        <p:txBody>
          <a:bodyPr/>
          <a:lstStyle/>
          <a:p>
            <a:r>
              <a:rPr lang="en-US" dirty="0"/>
              <a:t>Miscellaneous Educations Provisions</a:t>
            </a:r>
          </a:p>
        </p:txBody>
      </p:sp>
      <p:sp>
        <p:nvSpPr>
          <p:cNvPr id="4" name="Slide Number Placeholder 3">
            <a:extLst>
              <a:ext uri="{FF2B5EF4-FFF2-40B4-BE49-F238E27FC236}">
                <a16:creationId xmlns:a16="http://schemas.microsoft.com/office/drawing/2014/main" id="{EF0734FE-F9C9-C9F4-7D89-04709F559E33}"/>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0FADC519-1AE0-1C96-176E-610714FFF943}"/>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78371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black screen&#10;&#10;AI-generated content may be incorrect.">
            <a:extLst>
              <a:ext uri="{FF2B5EF4-FFF2-40B4-BE49-F238E27FC236}">
                <a16:creationId xmlns:a16="http://schemas.microsoft.com/office/drawing/2014/main" id="{137544C3-93D1-8DA8-B6E0-4344E1C4104F}"/>
              </a:ext>
            </a:extLst>
          </p:cNvPr>
          <p:cNvPicPr>
            <a:picLocks noGrp="1" noChangeAspect="1"/>
          </p:cNvPicPr>
          <p:nvPr>
            <p:ph idx="1"/>
          </p:nvPr>
        </p:nvPicPr>
        <p:blipFill>
          <a:blip r:embed="rId2"/>
          <a:stretch>
            <a:fillRect/>
          </a:stretch>
        </p:blipFill>
        <p:spPr>
          <a:xfrm>
            <a:off x="3706813" y="816769"/>
            <a:ext cx="4889500" cy="5245100"/>
          </a:xfrm>
        </p:spPr>
      </p:pic>
      <p:sp>
        <p:nvSpPr>
          <p:cNvPr id="3" name="Title 2">
            <a:extLst>
              <a:ext uri="{FF2B5EF4-FFF2-40B4-BE49-F238E27FC236}">
                <a16:creationId xmlns:a16="http://schemas.microsoft.com/office/drawing/2014/main" id="{32218E19-0661-3142-EF03-16B69C22761C}"/>
              </a:ext>
            </a:extLst>
          </p:cNvPr>
          <p:cNvSpPr>
            <a:spLocks noGrp="1"/>
          </p:cNvSpPr>
          <p:nvPr>
            <p:ph type="title"/>
          </p:nvPr>
        </p:nvSpPr>
        <p:spPr/>
        <p:txBody>
          <a:bodyPr/>
          <a:lstStyle/>
          <a:p>
            <a:r>
              <a:rPr lang="en-US" dirty="0"/>
              <a:t>Higher Education Expenses: Costs</a:t>
            </a:r>
          </a:p>
        </p:txBody>
      </p:sp>
      <p:sp>
        <p:nvSpPr>
          <p:cNvPr id="4" name="Slide Number Placeholder 3">
            <a:extLst>
              <a:ext uri="{FF2B5EF4-FFF2-40B4-BE49-F238E27FC236}">
                <a16:creationId xmlns:a16="http://schemas.microsoft.com/office/drawing/2014/main" id="{045ABBB3-0675-F486-8C70-24C89E35462B}"/>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403E4E1A-780F-4633-6DB0-E96F3F79088D}"/>
              </a:ext>
            </a:extLst>
          </p:cNvPr>
          <p:cNvSpPr>
            <a:spLocks noGrp="1"/>
          </p:cNvSpPr>
          <p:nvPr>
            <p:ph type="ftr" sz="quarter" idx="11"/>
          </p:nvPr>
        </p:nvSpPr>
        <p:spPr/>
        <p:txBody>
          <a:bodyPr/>
          <a:lstStyle/>
          <a:p>
            <a:pPr>
              <a:defRPr/>
            </a:pPr>
            <a:r>
              <a:rPr lang="en-US"/>
              <a:t>Human Capital</a:t>
            </a:r>
            <a:endParaRPr lang="en-US" dirty="0"/>
          </a:p>
        </p:txBody>
      </p:sp>
      <p:pic>
        <p:nvPicPr>
          <p:cNvPr id="9" name="Picture 8" descr="A screenshot of a document&#10;&#10;AI-generated content may be incorrect.">
            <a:extLst>
              <a:ext uri="{FF2B5EF4-FFF2-40B4-BE49-F238E27FC236}">
                <a16:creationId xmlns:a16="http://schemas.microsoft.com/office/drawing/2014/main" id="{9ECB918E-992F-17E1-2252-03CEB98A3680}"/>
              </a:ext>
            </a:extLst>
          </p:cNvPr>
          <p:cNvPicPr>
            <a:picLocks noChangeAspect="1"/>
          </p:cNvPicPr>
          <p:nvPr/>
        </p:nvPicPr>
        <p:blipFill>
          <a:blip r:embed="rId3"/>
          <a:stretch>
            <a:fillRect/>
          </a:stretch>
        </p:blipFill>
        <p:spPr>
          <a:xfrm>
            <a:off x="2147455" y="678873"/>
            <a:ext cx="7481454" cy="5514110"/>
          </a:xfrm>
          <a:prstGeom prst="rect">
            <a:avLst/>
          </a:prstGeom>
        </p:spPr>
      </p:pic>
    </p:spTree>
    <p:extLst>
      <p:ext uri="{BB962C8B-B14F-4D97-AF65-F5344CB8AC3E}">
        <p14:creationId xmlns:p14="http://schemas.microsoft.com/office/powerpoint/2010/main" val="423763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3200" dirty="0"/>
              <a:t>Human capital vs. Financial capital vs. Physical/Tangible capital</a:t>
            </a:r>
          </a:p>
          <a:p>
            <a:r>
              <a:rPr lang="en-US" sz="3200" dirty="0"/>
              <a:t>Ability to sell human capital or things created w/ human capital</a:t>
            </a:r>
          </a:p>
          <a:p>
            <a:r>
              <a:rPr lang="en-US" sz="3200" dirty="0"/>
              <a:t>Treatment of education costs under an HS income tax</a:t>
            </a:r>
          </a:p>
          <a:p>
            <a:pPr lvl="1"/>
            <a:r>
              <a:rPr lang="en-US" sz="2800" dirty="0"/>
              <a:t>Distinction between income producing activities and personal producing activities</a:t>
            </a:r>
          </a:p>
          <a:p>
            <a:pPr lvl="1"/>
            <a:r>
              <a:rPr lang="en-US" sz="2800" dirty="0"/>
              <a:t>Wealth accessions and wealth reductions</a:t>
            </a:r>
          </a:p>
          <a:p>
            <a:pPr lvl="1"/>
            <a:r>
              <a:rPr lang="en-US" sz="2800" dirty="0"/>
              <a:t>Education tax zoo: Credits, deductions, exclusions, exemptions</a:t>
            </a:r>
          </a:p>
          <a:p>
            <a:r>
              <a:rPr lang="en-US" sz="3200" dirty="0"/>
              <a:t>Justifiable tax expenditures?  Cost: 130Bi over the last 4 years.</a:t>
            </a:r>
          </a:p>
          <a:p>
            <a:r>
              <a:rPr lang="en-US" sz="3200" dirty="0"/>
              <a:t>Who captures the benefits: Society? Students? Administrators? Professors?</a:t>
            </a:r>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Human Capital</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Human Capital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normAutofit fontScale="92500" lnSpcReduction="10000"/>
          </a:bodyPr>
          <a:lstStyle/>
          <a:p>
            <a:r>
              <a:rPr lang="en-US" sz="3600" i="1" dirty="0"/>
              <a:t>Qualified scholarships </a:t>
            </a:r>
            <a:r>
              <a:rPr lang="en-US" sz="3600" dirty="0"/>
              <a:t>are excludable</a:t>
            </a:r>
          </a:p>
          <a:p>
            <a:pPr lvl="1"/>
            <a:r>
              <a:rPr lang="en-US" sz="3200" dirty="0"/>
              <a:t>QS: amount received used </a:t>
            </a:r>
            <a:r>
              <a:rPr lang="en-US" sz="3200" i="1" dirty="0"/>
              <a:t>for qualified tuition and related expenses</a:t>
            </a:r>
          </a:p>
          <a:p>
            <a:pPr lvl="1"/>
            <a:r>
              <a:rPr lang="en-US" sz="3200" dirty="0"/>
              <a:t>Must be a candidate for a degree at a higher education institution.</a:t>
            </a:r>
          </a:p>
          <a:p>
            <a:pPr lvl="1"/>
            <a:r>
              <a:rPr lang="en-US" sz="3200" i="1" dirty="0"/>
              <a:t>Qualified Tuition</a:t>
            </a:r>
            <a:r>
              <a:rPr lang="en-US" sz="3200" dirty="0"/>
              <a:t>: Tuition, fees, books supplies, and equipment required for course of instruction. §117(a)(1)</a:t>
            </a:r>
          </a:p>
          <a:p>
            <a:pPr lvl="1"/>
            <a:r>
              <a:rPr lang="en-US" sz="3200" dirty="0"/>
              <a:t>Excludes amounts that represent payments for teaching, research, or other service. §117(c)(1). This includes payments for past, present, or future employment services.</a:t>
            </a:r>
          </a:p>
          <a:p>
            <a:r>
              <a:rPr lang="en-US" sz="3600" i="1" dirty="0"/>
              <a:t>Qualified Tuition Reduction </a:t>
            </a:r>
            <a:r>
              <a:rPr lang="en-US" sz="3600" dirty="0"/>
              <a:t>is excludable</a:t>
            </a:r>
          </a:p>
          <a:p>
            <a:pPr lvl="1"/>
            <a:r>
              <a:rPr lang="en-US" sz="3200" dirty="0"/>
              <a:t>Tuition reduction for employee (spouse or dependent child) of educational organization</a:t>
            </a:r>
          </a:p>
          <a:p>
            <a:pPr lvl="1"/>
            <a:r>
              <a:rPr lang="en-US" sz="3200" dirty="0"/>
              <a:t>Subject to non-discrimination rules. §117(d)(1)-(3)</a:t>
            </a:r>
            <a:endParaRPr lang="en-US" sz="2800" dirty="0"/>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Scholarships and Tuition Reductions: §117</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normAutofit fontScale="92500" lnSpcReduction="20000"/>
          </a:bodyPr>
          <a:lstStyle/>
          <a:p>
            <a:r>
              <a:rPr lang="en-US" sz="3200" dirty="0"/>
              <a:t>Exclusion of up to $5,250 annually of </a:t>
            </a:r>
            <a:r>
              <a:rPr lang="en-US" sz="3200" i="1" dirty="0"/>
              <a:t>educational assistance </a:t>
            </a:r>
            <a:r>
              <a:rPr lang="en-US" sz="3200" dirty="0"/>
              <a:t>to an employee provided pursuant to a program. §127(a)</a:t>
            </a:r>
          </a:p>
          <a:p>
            <a:r>
              <a:rPr lang="en-US" sz="3200" i="1" dirty="0"/>
              <a:t>Educational assistance</a:t>
            </a:r>
            <a:r>
              <a:rPr lang="en-US" sz="3200" dirty="0"/>
              <a:t> </a:t>
            </a:r>
            <a:r>
              <a:rPr lang="en-US" sz="3200" i="1" dirty="0"/>
              <a:t>program</a:t>
            </a:r>
          </a:p>
          <a:p>
            <a:pPr lvl="1"/>
            <a:r>
              <a:rPr lang="en-US" sz="2400" dirty="0"/>
              <a:t>For exclusive benefit of employees </a:t>
            </a:r>
          </a:p>
          <a:p>
            <a:pPr lvl="1"/>
            <a:r>
              <a:rPr lang="en-US" sz="2400" dirty="0"/>
              <a:t>Non-discriminatory</a:t>
            </a:r>
          </a:p>
          <a:p>
            <a:pPr lvl="1"/>
            <a:r>
              <a:rPr lang="en-US" sz="2400" dirty="0"/>
              <a:t>Limits of benefits to SHs/owners owning 5% or more of the stock/capital of employer</a:t>
            </a:r>
          </a:p>
          <a:p>
            <a:pPr lvl="1"/>
            <a:r>
              <a:rPr lang="en-US" sz="2400" dirty="0"/>
              <a:t>Can’t provide for choice between educational assistance or remuneration. §127(b)(1)-(4)</a:t>
            </a:r>
          </a:p>
          <a:p>
            <a:r>
              <a:rPr lang="en-US" sz="2800" i="1" dirty="0"/>
              <a:t>Educational Assistance</a:t>
            </a:r>
          </a:p>
          <a:p>
            <a:pPr lvl="1"/>
            <a:r>
              <a:rPr lang="en-US" sz="2400" dirty="0"/>
              <a:t>Payment for education, including tuition, fees, books, supplies, and equipment</a:t>
            </a:r>
          </a:p>
          <a:p>
            <a:pPr lvl="1"/>
            <a:r>
              <a:rPr lang="en-US" sz="2400" dirty="0"/>
              <a:t>Payment by employer to employee or </a:t>
            </a:r>
            <a:r>
              <a:rPr lang="en-US" sz="2400" b="1" dirty="0"/>
              <a:t>lender of principal or interest on qualified education loan</a:t>
            </a:r>
          </a:p>
          <a:p>
            <a:pPr lvl="1"/>
            <a:r>
              <a:rPr lang="en-US" sz="2400" dirty="0"/>
              <a:t>Provision by employer of courses of instruction</a:t>
            </a:r>
          </a:p>
          <a:p>
            <a:pPr lvl="1"/>
            <a:r>
              <a:rPr lang="en-US" sz="2400" dirty="0"/>
              <a:t>Not including any payment for provision of benefits to course or education involving sports, games, or hobbies. §127(c)(1)</a:t>
            </a:r>
          </a:p>
          <a:p>
            <a:r>
              <a:rPr lang="en-US" sz="2800" dirty="0"/>
              <a:t>No deduction or credit to employee for any amount excluded under §127(c)(7).</a:t>
            </a:r>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Employed Provided Educational Assistance: </a:t>
            </a:r>
            <a:r>
              <a:rPr lang="en-US" sz="2000" dirty="0"/>
              <a:t>§127</a:t>
            </a:r>
            <a:endParaRPr lang="en-US" dirty="0"/>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2800" b="1" dirty="0"/>
              <a:t>AOTC</a:t>
            </a:r>
          </a:p>
          <a:p>
            <a:pPr lvl="1"/>
            <a:r>
              <a:rPr lang="en-US" sz="2400" dirty="0"/>
              <a:t>100% of qualified tuition and related expenses up to $2,000 plus</a:t>
            </a:r>
          </a:p>
          <a:p>
            <a:pPr lvl="1"/>
            <a:r>
              <a:rPr lang="en-US" sz="2400" dirty="0"/>
              <a:t>25% of expenses that exceed $2,000 but not $4,0000. </a:t>
            </a:r>
          </a:p>
          <a:p>
            <a:pPr lvl="2"/>
            <a:r>
              <a:rPr lang="en-US" sz="2400" dirty="0"/>
              <a:t>For $4,000 (or more) of expenses, total credit would be $2,500. §25A(a) and (b).</a:t>
            </a:r>
          </a:p>
          <a:p>
            <a:pPr lvl="1"/>
            <a:r>
              <a:rPr lang="en-US" sz="2400" dirty="0"/>
              <a:t>As law students know, the AOTC is allowed for only 4 taxable years and for the first 4 years of postsecondary education. §25A(b)(2)(A) and (C).</a:t>
            </a:r>
          </a:p>
          <a:p>
            <a:r>
              <a:rPr lang="en-US" sz="2800" b="1" dirty="0"/>
              <a:t>Lifetime Learning Credit (LLC)</a:t>
            </a:r>
          </a:p>
          <a:p>
            <a:pPr lvl="1"/>
            <a:r>
              <a:rPr lang="en-US" sz="2400" dirty="0"/>
              <a:t>20% of the qualified tuition and related expenses as does not exceed $10,000</a:t>
            </a:r>
          </a:p>
          <a:p>
            <a:pPr lvl="1"/>
            <a:r>
              <a:rPr lang="en-US" sz="2400" dirty="0"/>
              <a:t>No LLC if the AOTC is allowed</a:t>
            </a:r>
          </a:p>
          <a:p>
            <a:pPr lvl="1"/>
            <a:r>
              <a:rPr lang="en-US" sz="2400" dirty="0"/>
              <a:t>Expenses have to be with respect to a course of instruction </a:t>
            </a:r>
            <a:r>
              <a:rPr lang="en-US" sz="2400" i="1" dirty="0"/>
              <a:t>to acquire or improve skills of the TP</a:t>
            </a:r>
            <a:r>
              <a:rPr lang="en-US" sz="2400" b="1" dirty="0"/>
              <a:t>	</a:t>
            </a:r>
          </a:p>
          <a:p>
            <a:endParaRPr lang="en-US" sz="2800" dirty="0"/>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58EA1-BA6D-E4AE-C312-2C041730A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789B14-1B50-A063-9259-479E4293B1F5}"/>
              </a:ext>
            </a:extLst>
          </p:cNvPr>
          <p:cNvSpPr>
            <a:spLocks noGrp="1"/>
          </p:cNvSpPr>
          <p:nvPr>
            <p:ph idx="1"/>
          </p:nvPr>
        </p:nvSpPr>
        <p:spPr/>
        <p:txBody>
          <a:bodyPr>
            <a:normAutofit fontScale="92500" lnSpcReduction="10000"/>
          </a:bodyPr>
          <a:lstStyle/>
          <a:p>
            <a:r>
              <a:rPr lang="en-US" sz="2800" dirty="0"/>
              <a:t>AOTC and LLC Limitations Based on Modified AGI</a:t>
            </a:r>
          </a:p>
          <a:p>
            <a:pPr lvl="1"/>
            <a:r>
              <a:rPr lang="en-US" sz="2400" dirty="0"/>
              <a:t>The credit is reduced as the TP’s MAGI exceeds 80K (160K joint return) and is fully eliminated when the excess reaches 10K (20K joint return). </a:t>
            </a:r>
            <a:r>
              <a:rPr lang="en-US" dirty="0"/>
              <a:t>§25A(d)(1).</a:t>
            </a:r>
          </a:p>
          <a:p>
            <a:r>
              <a:rPr lang="en-US" sz="2800" i="1" dirty="0"/>
              <a:t>Qualified tuition and related expenses</a:t>
            </a:r>
            <a:r>
              <a:rPr lang="en-US" sz="2800" dirty="0"/>
              <a:t> covers tuition and fees for</a:t>
            </a:r>
          </a:p>
          <a:p>
            <a:pPr lvl="1"/>
            <a:r>
              <a:rPr lang="en-US" sz="2400" dirty="0"/>
              <a:t>TP, spouse, dependent</a:t>
            </a:r>
          </a:p>
          <a:p>
            <a:pPr lvl="1"/>
            <a:r>
              <a:rPr lang="en-US" sz="2400" dirty="0"/>
              <a:t>Doesn’t include expenses involving sports, games, hobbies, unless part of individual’s degree program.</a:t>
            </a:r>
          </a:p>
          <a:p>
            <a:pPr lvl="1"/>
            <a:r>
              <a:rPr lang="en-US" sz="2400" dirty="0"/>
              <a:t>Doesn’t include student activity fees, athletic fees, insurance</a:t>
            </a:r>
          </a:p>
          <a:p>
            <a:pPr lvl="1"/>
            <a:r>
              <a:rPr lang="en-US" sz="2400" dirty="0"/>
              <a:t>For AOTC, course materials are covered</a:t>
            </a:r>
          </a:p>
          <a:p>
            <a:pPr lvl="1"/>
            <a:r>
              <a:rPr lang="en-US" sz="2400" i="1" dirty="0"/>
              <a:t>Qualified tuition </a:t>
            </a:r>
            <a:r>
              <a:rPr lang="en-US" sz="2400" dirty="0"/>
              <a:t>is reduced by any qualified scholarship under §117. §25A(g)(2)(A).</a:t>
            </a:r>
          </a:p>
          <a:p>
            <a:r>
              <a:rPr lang="en-US" sz="2800" dirty="0"/>
              <a:t>No credit allowed for any expense for which a deduction is allowed. §25A(g)(5).</a:t>
            </a:r>
            <a:r>
              <a:rPr lang="en-US" sz="2800" i="1" dirty="0"/>
              <a:t> </a:t>
            </a:r>
          </a:p>
          <a:p>
            <a:r>
              <a:rPr lang="en-US" sz="2800" dirty="0"/>
              <a:t>A dependent of a TP isn’t allowed a credit, but the expenses paid by the dependent are treated as if paid by the TP. §25A(g)(3)</a:t>
            </a:r>
          </a:p>
          <a:p>
            <a:r>
              <a:rPr lang="en-US" sz="2800" dirty="0"/>
              <a:t>40% of the AOTC are refundable; none of the LLCs are refundable. §25A(</a:t>
            </a:r>
            <a:r>
              <a:rPr lang="en-US" sz="2800" dirty="0" err="1"/>
              <a:t>i</a:t>
            </a:r>
            <a:r>
              <a:rPr lang="en-US" sz="2800" dirty="0"/>
              <a:t>)</a:t>
            </a:r>
          </a:p>
          <a:p>
            <a:pPr lvl="1"/>
            <a:endParaRPr lang="en-US" dirty="0"/>
          </a:p>
        </p:txBody>
      </p:sp>
      <p:sp>
        <p:nvSpPr>
          <p:cNvPr id="3" name="Title 2">
            <a:extLst>
              <a:ext uri="{FF2B5EF4-FFF2-40B4-BE49-F238E27FC236}">
                <a16:creationId xmlns:a16="http://schemas.microsoft.com/office/drawing/2014/main" id="{E9F21A82-F260-1583-2CDD-30B64610AC08}"/>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43924973-FAED-A2B1-74B3-DC0637C79FE4}"/>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B9233CE9-3E1D-C341-C08B-25B74FD428D5}"/>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2891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54C6A-2B2E-699E-7C62-0C77B8C435C9}"/>
              </a:ext>
            </a:extLst>
          </p:cNvPr>
          <p:cNvSpPr>
            <a:spLocks noGrp="1"/>
          </p:cNvSpPr>
          <p:nvPr>
            <p:ph idx="1"/>
          </p:nvPr>
        </p:nvSpPr>
        <p:spPr/>
        <p:txBody>
          <a:bodyPr>
            <a:normAutofit lnSpcReduction="10000"/>
          </a:bodyPr>
          <a:lstStyle/>
          <a:p>
            <a:r>
              <a:rPr lang="en-US" sz="2800" dirty="0"/>
              <a:t>To be deductible under §162, job-related education expenses must: </a:t>
            </a:r>
          </a:p>
          <a:p>
            <a:pPr lvl="1"/>
            <a:r>
              <a:rPr lang="en-US" sz="2400" dirty="0"/>
              <a:t>(1) maintain or improve skills required by the individual in his employment or other trade or business, </a:t>
            </a:r>
            <a:r>
              <a:rPr lang="en-US" sz="2400" b="1" dirty="0"/>
              <a:t>or</a:t>
            </a:r>
          </a:p>
          <a:p>
            <a:pPr lvl="1"/>
            <a:r>
              <a:rPr lang="en-US" sz="2400" dirty="0"/>
              <a:t>(2) meet the express requirements of the individual’s employer, or the requirements of applicable law or regulations, imposed as a condition to the retention by the individual of an established employment relationship, status, or rate of compensation. Reg. §1.162-5(a).</a:t>
            </a:r>
          </a:p>
          <a:p>
            <a:r>
              <a:rPr lang="en-US" sz="2800" dirty="0"/>
              <a:t>If at least one of the above requirements is satisfied, no deduction is allowed for education that: </a:t>
            </a:r>
          </a:p>
          <a:p>
            <a:pPr lvl="1"/>
            <a:r>
              <a:rPr lang="en-US" sz="2400" dirty="0"/>
              <a:t>(1) is required in order to meet the </a:t>
            </a:r>
            <a:r>
              <a:rPr lang="en-US" sz="2400" b="1" dirty="0"/>
              <a:t>minimum education requirements </a:t>
            </a:r>
            <a:r>
              <a:rPr lang="en-US" sz="2400" dirty="0"/>
              <a:t>for qualification in the taxpayer’s employment or other trade or business, or</a:t>
            </a:r>
          </a:p>
          <a:p>
            <a:pPr lvl="1"/>
            <a:r>
              <a:rPr lang="en-US" sz="2400" dirty="0"/>
              <a:t>(2) will lead to qualifying the taxpayer in a </a:t>
            </a:r>
            <a:r>
              <a:rPr lang="en-US" sz="2400" b="1" dirty="0"/>
              <a:t>new trade or business</a:t>
            </a:r>
            <a:r>
              <a:rPr lang="en-US" sz="2400" dirty="0"/>
              <a:t>. Reg. §1.162-5(b)(2) or (3).</a:t>
            </a:r>
          </a:p>
          <a:p>
            <a:r>
              <a:rPr lang="en-US" sz="2800" dirty="0"/>
              <a:t>Education expense must be incurred in carrying on a T/B.</a:t>
            </a:r>
          </a:p>
          <a:p>
            <a:endParaRPr lang="en-US" dirty="0"/>
          </a:p>
        </p:txBody>
      </p:sp>
      <p:sp>
        <p:nvSpPr>
          <p:cNvPr id="3" name="Title 2">
            <a:extLst>
              <a:ext uri="{FF2B5EF4-FFF2-40B4-BE49-F238E27FC236}">
                <a16:creationId xmlns:a16="http://schemas.microsoft.com/office/drawing/2014/main" id="{22029DD2-814D-887F-3858-36921875966F}"/>
              </a:ext>
            </a:extLst>
          </p:cNvPr>
          <p:cNvSpPr>
            <a:spLocks noGrp="1"/>
          </p:cNvSpPr>
          <p:nvPr>
            <p:ph type="title"/>
          </p:nvPr>
        </p:nvSpPr>
        <p:spPr/>
        <p:txBody>
          <a:bodyPr/>
          <a:lstStyle/>
          <a:p>
            <a:r>
              <a:rPr lang="en-US" dirty="0"/>
              <a:t>Education Benefits: Reg. §1.162-5(a).</a:t>
            </a:r>
          </a:p>
        </p:txBody>
      </p:sp>
      <p:sp>
        <p:nvSpPr>
          <p:cNvPr id="4" name="Slide Number Placeholder 3">
            <a:extLst>
              <a:ext uri="{FF2B5EF4-FFF2-40B4-BE49-F238E27FC236}">
                <a16:creationId xmlns:a16="http://schemas.microsoft.com/office/drawing/2014/main" id="{C327369E-36E2-3BA8-8152-10D68F7A949E}"/>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B3FF23B7-AD07-3431-6E41-30CFAF5B257A}"/>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71737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1B90A-23CF-B6C8-621C-2FE7D061D1FF}"/>
              </a:ext>
            </a:extLst>
          </p:cNvPr>
          <p:cNvSpPr>
            <a:spLocks noGrp="1"/>
          </p:cNvSpPr>
          <p:nvPr>
            <p:ph idx="1"/>
          </p:nvPr>
        </p:nvSpPr>
        <p:spPr/>
        <p:txBody>
          <a:bodyPr/>
          <a:lstStyle/>
          <a:p>
            <a:r>
              <a:rPr lang="en-US" sz="3200" dirty="0"/>
              <a:t>Issues:</a:t>
            </a:r>
          </a:p>
          <a:p>
            <a:pPr lvl="1"/>
            <a:r>
              <a:rPr lang="en-US" sz="2800" dirty="0"/>
              <a:t>Can a lawyer amortize certain educational and other expenses--bar review and bar examination fees-- incurred to practice law in NY?</a:t>
            </a:r>
          </a:p>
          <a:p>
            <a:pPr lvl="1"/>
            <a:r>
              <a:rPr lang="en-US" sz="2800" dirty="0"/>
              <a:t>Can a lawyer deduct/amortize costs to take the CA bar, although not required by employer (IRS)?</a:t>
            </a:r>
          </a:p>
          <a:p>
            <a:pPr lvl="1"/>
            <a:r>
              <a:rPr lang="en-US" sz="2800" dirty="0"/>
              <a:t>Can a lawyer deduct/amortize cost of admissions to Supreme Court of the US?</a:t>
            </a:r>
          </a:p>
          <a:p>
            <a:endParaRPr lang="en-US" dirty="0"/>
          </a:p>
        </p:txBody>
      </p:sp>
      <p:sp>
        <p:nvSpPr>
          <p:cNvPr id="3" name="Title 2">
            <a:extLst>
              <a:ext uri="{FF2B5EF4-FFF2-40B4-BE49-F238E27FC236}">
                <a16:creationId xmlns:a16="http://schemas.microsoft.com/office/drawing/2014/main" id="{207208B3-50DD-5B93-577E-C6FC9DA84C77}"/>
              </a:ext>
            </a:extLst>
          </p:cNvPr>
          <p:cNvSpPr>
            <a:spLocks noGrp="1"/>
          </p:cNvSpPr>
          <p:nvPr>
            <p:ph type="title"/>
          </p:nvPr>
        </p:nvSpPr>
        <p:spPr/>
        <p:txBody>
          <a:bodyPr/>
          <a:lstStyle/>
          <a:p>
            <a:r>
              <a:rPr lang="en-US" i="1" dirty="0"/>
              <a:t>Sharon v. CIR</a:t>
            </a:r>
            <a:r>
              <a:rPr lang="en-US" dirty="0"/>
              <a:t>, </a:t>
            </a:r>
            <a:r>
              <a:rPr lang="en-US" b="0" i="1" dirty="0"/>
              <a:t>66 T.C. 515 (1976) (reviewed), aff’d, 591 F.2d 1273 (9th Cir. 1978) (per </a:t>
            </a:r>
            <a:r>
              <a:rPr lang="en-US" b="0" i="1" dirty="0" err="1"/>
              <a:t>curiam</a:t>
            </a:r>
            <a:r>
              <a:rPr lang="en-US" b="0" i="1" dirty="0"/>
              <a:t>)</a:t>
            </a:r>
          </a:p>
        </p:txBody>
      </p:sp>
      <p:sp>
        <p:nvSpPr>
          <p:cNvPr id="4" name="Slide Number Placeholder 3">
            <a:extLst>
              <a:ext uri="{FF2B5EF4-FFF2-40B4-BE49-F238E27FC236}">
                <a16:creationId xmlns:a16="http://schemas.microsoft.com/office/drawing/2014/main" id="{DBBCB425-938B-9E88-C482-716A4D8CA57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F5D4DB67-4D03-162A-0DCC-546A25D2C82C}"/>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8966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5D4376-0956-BC4D-A33B-682E53007F5B}"/>
              </a:ext>
            </a:extLst>
          </p:cNvPr>
          <p:cNvSpPr>
            <a:spLocks noGrp="1"/>
          </p:cNvSpPr>
          <p:nvPr>
            <p:ph idx="1"/>
          </p:nvPr>
        </p:nvSpPr>
        <p:spPr/>
        <p:txBody>
          <a:bodyPr/>
          <a:lstStyle/>
          <a:p>
            <a:r>
              <a:rPr lang="en-US" sz="2800" dirty="0"/>
              <a:t>You are consulting with your client, C, who is an employee of </a:t>
            </a:r>
            <a:r>
              <a:rPr lang="en-US" sz="2800" dirty="0" err="1"/>
              <a:t>BigLaw</a:t>
            </a:r>
            <a:r>
              <a:rPr lang="en-US" sz="2800" dirty="0"/>
              <a:t>.  C has personally paid for some continuing education courses.</a:t>
            </a:r>
          </a:p>
          <a:p>
            <a:pPr lvl="1"/>
            <a:r>
              <a:rPr lang="en-US" sz="2400" dirty="0"/>
              <a:t>Are those costs deductible under §162?</a:t>
            </a:r>
          </a:p>
          <a:p>
            <a:pPr lvl="1"/>
            <a:r>
              <a:rPr lang="en-US" sz="2400" dirty="0"/>
              <a:t>Assuming that they are deductible under §162, are these above-the-line or below the line deductions?  </a:t>
            </a:r>
            <a:r>
              <a:rPr lang="en-US" sz="2400" i="1" dirty="0"/>
              <a:t>See </a:t>
            </a:r>
            <a:r>
              <a:rPr lang="en-US" sz="2400" dirty="0"/>
              <a:t>§62(a)(1)?</a:t>
            </a:r>
          </a:p>
          <a:p>
            <a:pPr lvl="1"/>
            <a:r>
              <a:rPr lang="en-US" sz="2400" dirty="0"/>
              <a:t>Are these deductions limited for 2025? </a:t>
            </a:r>
            <a:r>
              <a:rPr lang="en-US" sz="2400" i="1" dirty="0"/>
              <a:t>See</a:t>
            </a:r>
            <a:r>
              <a:rPr lang="en-US" sz="2400" dirty="0"/>
              <a:t> §67(b) and (g).</a:t>
            </a:r>
          </a:p>
          <a:p>
            <a:pPr lvl="1"/>
            <a:r>
              <a:rPr lang="en-US" sz="2400" dirty="0"/>
              <a:t>What if the employer reimburses C? </a:t>
            </a:r>
            <a:r>
              <a:rPr lang="en-US" sz="2400" i="1" dirty="0"/>
              <a:t>See </a:t>
            </a:r>
            <a:r>
              <a:rPr lang="en-US" sz="2400" dirty="0"/>
              <a:t>§62(a)(2)(A).</a:t>
            </a:r>
          </a:p>
          <a:p>
            <a:pPr marL="171450" lvl="1" indent="0">
              <a:buNone/>
            </a:pPr>
            <a:br>
              <a:rPr lang="en-US" sz="2400" dirty="0"/>
            </a:br>
            <a:endParaRPr lang="en-US" sz="2400" dirty="0"/>
          </a:p>
          <a:p>
            <a:r>
              <a:rPr lang="en-US" sz="2800" b="1" dirty="0"/>
              <a:t>WCF</a:t>
            </a:r>
            <a:r>
              <a:rPr lang="en-US" sz="2800" dirty="0"/>
              <a:t>: property or services </a:t>
            </a:r>
            <a:r>
              <a:rPr lang="en-US" sz="2800" b="1" dirty="0"/>
              <a:t>provided to employee </a:t>
            </a:r>
            <a:r>
              <a:rPr lang="en-US" sz="2800" dirty="0"/>
              <a:t>to the extent that if employee paid for property or services, the payment would be allowed as a deduction under §162. §132(d).</a:t>
            </a:r>
          </a:p>
          <a:p>
            <a:endParaRPr lang="en-US" dirty="0"/>
          </a:p>
        </p:txBody>
      </p:sp>
      <p:sp>
        <p:nvSpPr>
          <p:cNvPr id="3" name="Title 2">
            <a:extLst>
              <a:ext uri="{FF2B5EF4-FFF2-40B4-BE49-F238E27FC236}">
                <a16:creationId xmlns:a16="http://schemas.microsoft.com/office/drawing/2014/main" id="{6D2F2455-E0E8-9207-BB50-3F3DC21380F0}"/>
              </a:ext>
            </a:extLst>
          </p:cNvPr>
          <p:cNvSpPr>
            <a:spLocks noGrp="1"/>
          </p:cNvSpPr>
          <p:nvPr>
            <p:ph type="title"/>
          </p:nvPr>
        </p:nvSpPr>
        <p:spPr/>
        <p:txBody>
          <a:bodyPr/>
          <a:lstStyle/>
          <a:p>
            <a:r>
              <a:rPr lang="en-US" dirty="0"/>
              <a:t>Employee Business Education Deductions; Working Condition Fringes under </a:t>
            </a:r>
            <a:r>
              <a:rPr lang="en-US" sz="2000" dirty="0"/>
              <a:t>§132(d)</a:t>
            </a:r>
            <a:endParaRPr lang="en-US" dirty="0"/>
          </a:p>
        </p:txBody>
      </p:sp>
      <p:sp>
        <p:nvSpPr>
          <p:cNvPr id="4" name="Slide Number Placeholder 3">
            <a:extLst>
              <a:ext uri="{FF2B5EF4-FFF2-40B4-BE49-F238E27FC236}">
                <a16:creationId xmlns:a16="http://schemas.microsoft.com/office/drawing/2014/main" id="{72FE9BE7-6790-E2C7-96F1-2DD43F3924B5}"/>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F38C4147-C494-7DE0-D477-6D4AD41A2A4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83378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2.xml><?xml version="1.0" encoding="utf-8"?>
<ds:datastoreItem xmlns:ds="http://schemas.openxmlformats.org/officeDocument/2006/customXml" ds:itemID="{6801F114-F445-4212-B65D-0FA56926319E}">
  <ds:schemaRefs>
    <ds:schemaRef ds:uri="dee7606c-638d-4687-a004-8de278f93ba2"/>
    <ds:schemaRef ds:uri="http://purl.org/dc/elements/1.1/"/>
    <ds:schemaRef ds:uri="http://purl.org/dc/terms/"/>
    <ds:schemaRef ds:uri="http://www.w3.org/XML/1998/namespace"/>
    <ds:schemaRef ds:uri="http://schemas.microsoft.com/office/2006/documentManagement/types"/>
    <ds:schemaRef ds:uri="f450584a-cb59-46a6-8009-931c1e5e40a6"/>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11452</TotalTime>
  <Words>1420</Words>
  <Application>Microsoft Macintosh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NSimSun</vt:lpstr>
      <vt:lpstr>Aptos</vt:lpstr>
      <vt:lpstr>Arial</vt:lpstr>
      <vt:lpstr>Calibri</vt:lpstr>
      <vt:lpstr>Courier New</vt:lpstr>
      <vt:lpstr>Times New Roman</vt:lpstr>
      <vt:lpstr>Wingdings</vt:lpstr>
      <vt:lpstr>Wingdings 2</vt:lpstr>
      <vt:lpstr>CG Body - Standard</vt:lpstr>
      <vt:lpstr>Federal Income Taxation Human Capital</vt:lpstr>
      <vt:lpstr>Human Capital</vt:lpstr>
      <vt:lpstr>Scholarships and Tuition Reductions: §117</vt:lpstr>
      <vt:lpstr>Employed Provided Educational Assistance: §127</vt:lpstr>
      <vt:lpstr>American Opportunity Tax Credit and Lifetime Learning Credit: §25A</vt:lpstr>
      <vt:lpstr>American Opportunity Tax Credit and Lifetime Learning Credit: §25A</vt:lpstr>
      <vt:lpstr>Education Benefits: Reg. §1.162-5(a).</vt:lpstr>
      <vt:lpstr>Sharon v. CIR, 66 T.C. 515 (1976) (reviewed), aff’d, 591 F.2d 1273 (9th Cir. 1978) (per curiam)</vt:lpstr>
      <vt:lpstr>Employee Business Education Deductions; Working Condition Fringes under §132(d)</vt:lpstr>
      <vt:lpstr>Section 221: Deduction of Student Loan Interest</vt:lpstr>
      <vt:lpstr>Coverdell Education Savings Accounts: §530</vt:lpstr>
      <vt:lpstr>Miscellaneous Educations Provisions</vt:lpstr>
      <vt:lpstr>Higher Education Expenses: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16</cp:revision>
  <cp:lastPrinted>2025-03-04T21:47:58Z</cp:lastPrinted>
  <dcterms:created xsi:type="dcterms:W3CDTF">2025-02-20T00:58:49Z</dcterms:created>
  <dcterms:modified xsi:type="dcterms:W3CDTF">2025-03-23T21:30:51Z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