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B7D8F-1B95-2A4C-A627-BBAF6F524761}" v="1806" dt="2025-04-06T12:55:41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3"/>
    <p:restoredTop sz="94087"/>
  </p:normalViewPr>
  <p:slideViewPr>
    <p:cSldViewPr snapToGrid="0">
      <p:cViewPr varScale="1">
        <p:scale>
          <a:sx n="144" d="100"/>
          <a:sy n="144" d="100"/>
        </p:scale>
        <p:origin x="216" y="728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F1CB7D8F-1B95-2A4C-A627-BBAF6F524761}"/>
    <pc:docChg chg="undo custSel addSld modSld">
      <pc:chgData name="Colon, Jeffrey M." userId="615143b1-cdee-493d-9a9d-1565ce8666d9" providerId="ADAL" clId="{F1CB7D8F-1B95-2A4C-A627-BBAF6F524761}" dt="2025-04-06T12:55:41.239" v="2828"/>
      <pc:docMkLst>
        <pc:docMk/>
      </pc:docMkLst>
      <pc:sldChg chg="addSp modSp mod">
        <pc:chgData name="Colon, Jeffrey M." userId="615143b1-cdee-493d-9a9d-1565ce8666d9" providerId="ADAL" clId="{F1CB7D8F-1B95-2A4C-A627-BBAF6F524761}" dt="2025-04-05T18:43:31.006" v="1279" actId="692"/>
        <pc:sldMkLst>
          <pc:docMk/>
          <pc:sldMk cId="1925358763" sldId="262"/>
        </pc:sldMkLst>
        <pc:cxnChg chg="add mod">
          <ac:chgData name="Colon, Jeffrey M." userId="615143b1-cdee-493d-9a9d-1565ce8666d9" providerId="ADAL" clId="{F1CB7D8F-1B95-2A4C-A627-BBAF6F524761}" dt="2025-04-05T18:43:31.006" v="1279" actId="692"/>
          <ac:cxnSpMkLst>
            <pc:docMk/>
            <pc:sldMk cId="1925358763" sldId="262"/>
            <ac:cxnSpMk id="6" creationId="{D06DB32E-644F-3C17-1423-750A35D99090}"/>
          </ac:cxnSpMkLst>
        </pc:cxnChg>
      </pc:sldChg>
      <pc:sldChg chg="modSp mod modAnim">
        <pc:chgData name="Colon, Jeffrey M." userId="615143b1-cdee-493d-9a9d-1565ce8666d9" providerId="ADAL" clId="{F1CB7D8F-1B95-2A4C-A627-BBAF6F524761}" dt="2025-04-02T23:51:25.582" v="361" actId="113"/>
        <pc:sldMkLst>
          <pc:docMk/>
          <pc:sldMk cId="4120537276" sldId="264"/>
        </pc:sldMkLst>
        <pc:spChg chg="mod">
          <ac:chgData name="Colon, Jeffrey M." userId="615143b1-cdee-493d-9a9d-1565ce8666d9" providerId="ADAL" clId="{F1CB7D8F-1B95-2A4C-A627-BBAF6F524761}" dt="2025-04-02T23:51:25.582" v="361" actId="113"/>
          <ac:spMkLst>
            <pc:docMk/>
            <pc:sldMk cId="4120537276" sldId="264"/>
            <ac:spMk id="2" creationId="{EA45D7C4-AD03-4560-EF4F-11FFAED06D87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3:50:21.678" v="853" actId="20577"/>
        <pc:sldMkLst>
          <pc:docMk/>
          <pc:sldMk cId="4053369017" sldId="265"/>
        </pc:sldMkLst>
        <pc:spChg chg="mod">
          <ac:chgData name="Colon, Jeffrey M." userId="615143b1-cdee-493d-9a9d-1565ce8666d9" providerId="ADAL" clId="{F1CB7D8F-1B95-2A4C-A627-BBAF6F524761}" dt="2025-04-03T13:50:21.678" v="853" actId="20577"/>
          <ac:spMkLst>
            <pc:docMk/>
            <pc:sldMk cId="4053369017" sldId="265"/>
            <ac:spMk id="2" creationId="{08AA2BBB-0886-313A-F99D-B2C4C2A1E126}"/>
          </ac:spMkLst>
        </pc:spChg>
        <pc:spChg chg="mod">
          <ac:chgData name="Colon, Jeffrey M." userId="615143b1-cdee-493d-9a9d-1565ce8666d9" providerId="ADAL" clId="{F1CB7D8F-1B95-2A4C-A627-BBAF6F524761}" dt="2025-04-03T12:52:04.384" v="398" actId="20577"/>
          <ac:spMkLst>
            <pc:docMk/>
            <pc:sldMk cId="4053369017" sldId="265"/>
            <ac:spMk id="3" creationId="{5F3E074A-C43F-FA36-B8C6-B34BA5905903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1:48.973" v="966" actId="20577"/>
        <pc:sldMkLst>
          <pc:docMk/>
          <pc:sldMk cId="3064044263" sldId="266"/>
        </pc:sldMkLst>
        <pc:spChg chg="mod">
          <ac:chgData name="Colon, Jeffrey M." userId="615143b1-cdee-493d-9a9d-1565ce8666d9" providerId="ADAL" clId="{F1CB7D8F-1B95-2A4C-A627-BBAF6F524761}" dt="2025-04-03T14:01:48.973" v="966" actId="20577"/>
          <ac:spMkLst>
            <pc:docMk/>
            <pc:sldMk cId="3064044263" sldId="266"/>
            <ac:spMk id="2" creationId="{C5562A7E-B7C5-2600-2255-524865B12F69}"/>
          </ac:spMkLst>
        </pc:spChg>
        <pc:spChg chg="mod">
          <ac:chgData name="Colon, Jeffrey M." userId="615143b1-cdee-493d-9a9d-1565ce8666d9" providerId="ADAL" clId="{F1CB7D8F-1B95-2A4C-A627-BBAF6F524761}" dt="2025-04-03T13:01:17.572" v="635"/>
          <ac:spMkLst>
            <pc:docMk/>
            <pc:sldMk cId="3064044263" sldId="266"/>
            <ac:spMk id="3" creationId="{F80D9834-6071-27D7-07CB-CEC697716B6B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9:40.025" v="1271" actId="20577"/>
        <pc:sldMkLst>
          <pc:docMk/>
          <pc:sldMk cId="4152621521" sldId="267"/>
        </pc:sldMkLst>
        <pc:spChg chg="mod">
          <ac:chgData name="Colon, Jeffrey M." userId="615143b1-cdee-493d-9a9d-1565ce8666d9" providerId="ADAL" clId="{F1CB7D8F-1B95-2A4C-A627-BBAF6F524761}" dt="2025-04-03T14:09:40.025" v="1271" actId="20577"/>
          <ac:spMkLst>
            <pc:docMk/>
            <pc:sldMk cId="4152621521" sldId="267"/>
            <ac:spMk id="2" creationId="{34CDD17B-8D38-E5AE-7DEB-68A914D9C793}"/>
          </ac:spMkLst>
        </pc:spChg>
        <pc:spChg chg="mod">
          <ac:chgData name="Colon, Jeffrey M." userId="615143b1-cdee-493d-9a9d-1565ce8666d9" providerId="ADAL" clId="{F1CB7D8F-1B95-2A4C-A627-BBAF6F524761}" dt="2025-04-03T14:05:40.156" v="1061" actId="20577"/>
          <ac:spMkLst>
            <pc:docMk/>
            <pc:sldMk cId="4152621521" sldId="267"/>
            <ac:spMk id="3" creationId="{F365973A-72CF-6516-D87C-6488968C87E2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19:23:19.565" v="2064" actId="20577"/>
        <pc:sldMkLst>
          <pc:docMk/>
          <pc:sldMk cId="4185308111" sldId="268"/>
        </pc:sldMkLst>
        <pc:spChg chg="mod">
          <ac:chgData name="Colon, Jeffrey M." userId="615143b1-cdee-493d-9a9d-1565ce8666d9" providerId="ADAL" clId="{F1CB7D8F-1B95-2A4C-A627-BBAF6F524761}" dt="2025-04-05T19:23:19.565" v="2064" actId="20577"/>
          <ac:spMkLst>
            <pc:docMk/>
            <pc:sldMk cId="4185308111" sldId="268"/>
            <ac:spMk id="2" creationId="{1EE6C6BA-64B3-7A21-A7D0-6DFBC4B0AC8B}"/>
          </ac:spMkLst>
        </pc:spChg>
        <pc:spChg chg="mod">
          <ac:chgData name="Colon, Jeffrey M." userId="615143b1-cdee-493d-9a9d-1565ce8666d9" providerId="ADAL" clId="{F1CB7D8F-1B95-2A4C-A627-BBAF6F524761}" dt="2025-04-05T19:03:51.345" v="1429" actId="20577"/>
          <ac:spMkLst>
            <pc:docMk/>
            <pc:sldMk cId="4185308111" sldId="268"/>
            <ac:spMk id="3" creationId="{871E8F3E-FDDC-C89C-C629-32C7CBEAEB6A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19:37:05.946" v="2148"/>
        <pc:sldMkLst>
          <pc:docMk/>
          <pc:sldMk cId="2611881682" sldId="269"/>
        </pc:sldMkLst>
        <pc:spChg chg="mod">
          <ac:chgData name="Colon, Jeffrey M." userId="615143b1-cdee-493d-9a9d-1565ce8666d9" providerId="ADAL" clId="{F1CB7D8F-1B95-2A4C-A627-BBAF6F524761}" dt="2025-04-05T19:36:50.861" v="2146" actId="403"/>
          <ac:spMkLst>
            <pc:docMk/>
            <pc:sldMk cId="2611881682" sldId="269"/>
            <ac:spMk id="2" creationId="{D6074B29-C8B5-70AD-FE92-102F21185D28}"/>
          </ac:spMkLst>
        </pc:spChg>
        <pc:spChg chg="mod">
          <ac:chgData name="Colon, Jeffrey M." userId="615143b1-cdee-493d-9a9d-1565ce8666d9" providerId="ADAL" clId="{F1CB7D8F-1B95-2A4C-A627-BBAF6F524761}" dt="2025-04-05T19:35:30.082" v="2075" actId="20577"/>
          <ac:spMkLst>
            <pc:docMk/>
            <pc:sldMk cId="2611881682" sldId="269"/>
            <ac:spMk id="3" creationId="{39474C1E-04FB-B969-CF96-85E38319F8DE}"/>
          </ac:spMkLst>
        </pc:spChg>
      </pc:sldChg>
      <pc:sldChg chg="modSp new mod">
        <pc:chgData name="Colon, Jeffrey M." userId="615143b1-cdee-493d-9a9d-1565ce8666d9" providerId="ADAL" clId="{F1CB7D8F-1B95-2A4C-A627-BBAF6F524761}" dt="2025-04-05T19:56:04.665" v="2551" actId="20577"/>
        <pc:sldMkLst>
          <pc:docMk/>
          <pc:sldMk cId="2727843342" sldId="270"/>
        </pc:sldMkLst>
        <pc:spChg chg="mod">
          <ac:chgData name="Colon, Jeffrey M." userId="615143b1-cdee-493d-9a9d-1565ce8666d9" providerId="ADAL" clId="{F1CB7D8F-1B95-2A4C-A627-BBAF6F524761}" dt="2025-04-05T19:47:33.508" v="2540" actId="403"/>
          <ac:spMkLst>
            <pc:docMk/>
            <pc:sldMk cId="2727843342" sldId="270"/>
            <ac:spMk id="2" creationId="{37B501DA-4B93-16A9-C881-C34D6A8CB383}"/>
          </ac:spMkLst>
        </pc:spChg>
        <pc:spChg chg="mod">
          <ac:chgData name="Colon, Jeffrey M." userId="615143b1-cdee-493d-9a9d-1565ce8666d9" providerId="ADAL" clId="{F1CB7D8F-1B95-2A4C-A627-BBAF6F524761}" dt="2025-04-05T19:56:04.665" v="2551" actId="20577"/>
          <ac:spMkLst>
            <pc:docMk/>
            <pc:sldMk cId="2727843342" sldId="270"/>
            <ac:spMk id="3" creationId="{0E6FB294-0ECC-DC5E-8616-4CC8E1AA782F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20:12:55.154" v="2685" actId="6549"/>
        <pc:sldMkLst>
          <pc:docMk/>
          <pc:sldMk cId="70634992" sldId="271"/>
        </pc:sldMkLst>
        <pc:spChg chg="mod">
          <ac:chgData name="Colon, Jeffrey M." userId="615143b1-cdee-493d-9a9d-1565ce8666d9" providerId="ADAL" clId="{F1CB7D8F-1B95-2A4C-A627-BBAF6F524761}" dt="2025-04-05T20:12:55.154" v="2685" actId="6549"/>
          <ac:spMkLst>
            <pc:docMk/>
            <pc:sldMk cId="70634992" sldId="271"/>
            <ac:spMk id="2" creationId="{28038365-0BE6-77DC-0C73-79804058D0F6}"/>
          </ac:spMkLst>
        </pc:spChg>
        <pc:spChg chg="mod">
          <ac:chgData name="Colon, Jeffrey M." userId="615143b1-cdee-493d-9a9d-1565ce8666d9" providerId="ADAL" clId="{F1CB7D8F-1B95-2A4C-A627-BBAF6F524761}" dt="2025-04-05T19:54:17.948" v="2542"/>
          <ac:spMkLst>
            <pc:docMk/>
            <pc:sldMk cId="70634992" sldId="271"/>
            <ac:spMk id="3" creationId="{89C9D382-F35B-D5F6-7B0C-A4A3BE6A6BFC}"/>
          </ac:spMkLst>
        </pc:spChg>
      </pc:sldChg>
      <pc:sldChg chg="modSp new mod">
        <pc:chgData name="Colon, Jeffrey M." userId="615143b1-cdee-493d-9a9d-1565ce8666d9" providerId="ADAL" clId="{F1CB7D8F-1B95-2A4C-A627-BBAF6F524761}" dt="2025-04-06T12:33:19.624" v="2788" actId="403"/>
        <pc:sldMkLst>
          <pc:docMk/>
          <pc:sldMk cId="2213253517" sldId="272"/>
        </pc:sldMkLst>
        <pc:spChg chg="mod">
          <ac:chgData name="Colon, Jeffrey M." userId="615143b1-cdee-493d-9a9d-1565ce8666d9" providerId="ADAL" clId="{F1CB7D8F-1B95-2A4C-A627-BBAF6F524761}" dt="2025-04-06T12:33:19.624" v="2788" actId="403"/>
          <ac:spMkLst>
            <pc:docMk/>
            <pc:sldMk cId="2213253517" sldId="272"/>
            <ac:spMk id="2" creationId="{F8974D88-A1D1-EC77-153F-4168B7476228}"/>
          </ac:spMkLst>
        </pc:spChg>
        <pc:spChg chg="mod">
          <ac:chgData name="Colon, Jeffrey M." userId="615143b1-cdee-493d-9a9d-1565ce8666d9" providerId="ADAL" clId="{F1CB7D8F-1B95-2A4C-A627-BBAF6F524761}" dt="2025-04-06T12:31:59.518" v="2751" actId="20577"/>
          <ac:spMkLst>
            <pc:docMk/>
            <pc:sldMk cId="2213253517" sldId="272"/>
            <ac:spMk id="3" creationId="{7EBEB9E5-DB0B-C969-7FE8-ABB56E23C2F8}"/>
          </ac:spMkLst>
        </pc:spChg>
      </pc:sldChg>
      <pc:sldChg chg="addSp delSp modSp new mod modAnim">
        <pc:chgData name="Colon, Jeffrey M." userId="615143b1-cdee-493d-9a9d-1565ce8666d9" providerId="ADAL" clId="{F1CB7D8F-1B95-2A4C-A627-BBAF6F524761}" dt="2025-04-06T12:55:41.239" v="2828"/>
        <pc:sldMkLst>
          <pc:docMk/>
          <pc:sldMk cId="2972251473" sldId="273"/>
        </pc:sldMkLst>
        <pc:spChg chg="del">
          <ac:chgData name="Colon, Jeffrey M." userId="615143b1-cdee-493d-9a9d-1565ce8666d9" providerId="ADAL" clId="{F1CB7D8F-1B95-2A4C-A627-BBAF6F524761}" dt="2025-04-06T12:52:21.946" v="2791"/>
          <ac:spMkLst>
            <pc:docMk/>
            <pc:sldMk cId="2972251473" sldId="273"/>
            <ac:spMk id="2" creationId="{C124C61C-BEF2-81FA-B242-873AE7684C37}"/>
          </ac:spMkLst>
        </pc:spChg>
        <pc:spChg chg="mod">
          <ac:chgData name="Colon, Jeffrey M." userId="615143b1-cdee-493d-9a9d-1565ce8666d9" providerId="ADAL" clId="{F1CB7D8F-1B95-2A4C-A627-BBAF6F524761}" dt="2025-04-06T12:36:50.564" v="2790"/>
          <ac:spMkLst>
            <pc:docMk/>
            <pc:sldMk cId="2972251473" sldId="273"/>
            <ac:spMk id="3" creationId="{394453FB-1227-7238-0EF5-0AB9459F7470}"/>
          </ac:spMkLst>
        </pc:spChg>
        <pc:spChg chg="add del">
          <ac:chgData name="Colon, Jeffrey M." userId="615143b1-cdee-493d-9a9d-1565ce8666d9" providerId="ADAL" clId="{F1CB7D8F-1B95-2A4C-A627-BBAF6F524761}" dt="2025-04-06T12:53:50.629" v="2813" actId="22"/>
          <ac:spMkLst>
            <pc:docMk/>
            <pc:sldMk cId="2972251473" sldId="273"/>
            <ac:spMk id="13" creationId="{3259320A-63AD-8347-1078-72C186CBA8B5}"/>
          </ac:spMkLst>
        </pc:spChg>
        <pc:picChg chg="add mod">
          <ac:chgData name="Colon, Jeffrey M." userId="615143b1-cdee-493d-9a9d-1565ce8666d9" providerId="ADAL" clId="{F1CB7D8F-1B95-2A4C-A627-BBAF6F524761}" dt="2025-04-06T12:53:09.406" v="2808" actId="14100"/>
          <ac:picMkLst>
            <pc:docMk/>
            <pc:sldMk cId="2972251473" sldId="273"/>
            <ac:picMk id="7" creationId="{826981D6-56C0-E48D-3E43-1B1B3B5BE3BD}"/>
          </ac:picMkLst>
        </pc:picChg>
        <pc:picChg chg="add mod">
          <ac:chgData name="Colon, Jeffrey M." userId="615143b1-cdee-493d-9a9d-1565ce8666d9" providerId="ADAL" clId="{F1CB7D8F-1B95-2A4C-A627-BBAF6F524761}" dt="2025-04-06T12:53:24.625" v="2811" actId="14100"/>
          <ac:picMkLst>
            <pc:docMk/>
            <pc:sldMk cId="2972251473" sldId="273"/>
            <ac:picMk id="9" creationId="{09747322-BE7A-87A1-B98C-D66A99235B0F}"/>
          </ac:picMkLst>
        </pc:picChg>
        <pc:picChg chg="add mod">
          <ac:chgData name="Colon, Jeffrey M." userId="615143b1-cdee-493d-9a9d-1565ce8666d9" providerId="ADAL" clId="{F1CB7D8F-1B95-2A4C-A627-BBAF6F524761}" dt="2025-04-06T12:53:17.517" v="2809" actId="14100"/>
          <ac:picMkLst>
            <pc:docMk/>
            <pc:sldMk cId="2972251473" sldId="273"/>
            <ac:picMk id="11" creationId="{93FDC77D-4A5F-8B74-78E9-5E992487EB38}"/>
          </ac:picMkLst>
        </pc:picChg>
        <pc:cxnChg chg="add mod">
          <ac:chgData name="Colon, Jeffrey M." userId="615143b1-cdee-493d-9a9d-1565ce8666d9" providerId="ADAL" clId="{F1CB7D8F-1B95-2A4C-A627-BBAF6F524761}" dt="2025-04-06T12:54:11.804" v="2819" actId="692"/>
          <ac:cxnSpMkLst>
            <pc:docMk/>
            <pc:sldMk cId="2972251473" sldId="273"/>
            <ac:cxnSpMk id="15" creationId="{933D05C0-19FD-3756-B93F-425590E7F1DC}"/>
          </ac:cxnSpMkLst>
        </pc:cxnChg>
        <pc:cxnChg chg="add mod">
          <ac:chgData name="Colon, Jeffrey M." userId="615143b1-cdee-493d-9a9d-1565ce8666d9" providerId="ADAL" clId="{F1CB7D8F-1B95-2A4C-A627-BBAF6F524761}" dt="2025-04-06T12:54:20.026" v="2821" actId="1076"/>
          <ac:cxnSpMkLst>
            <pc:docMk/>
            <pc:sldMk cId="2972251473" sldId="273"/>
            <ac:cxnSpMk id="16" creationId="{852462FE-4B5D-5296-E139-2BFD49552F9A}"/>
          </ac:cxnSpMkLst>
        </pc:cxnChg>
        <pc:cxnChg chg="add mod">
          <ac:chgData name="Colon, Jeffrey M." userId="615143b1-cdee-493d-9a9d-1565ce8666d9" providerId="ADAL" clId="{F1CB7D8F-1B95-2A4C-A627-BBAF6F524761}" dt="2025-04-06T12:54:33.752" v="2823" actId="1076"/>
          <ac:cxnSpMkLst>
            <pc:docMk/>
            <pc:sldMk cId="2972251473" sldId="273"/>
            <ac:cxnSpMk id="17" creationId="{DA6B1214-C3DA-E874-3C6F-8855344A5A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9AA4C-C235-FD42-93F1-02620A24D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FIT_HomeHealthCharity_2025S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Home, Health, and Charity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A2BBB-0886-313A-F99D-B2C4C2A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Pre-1997</a:t>
            </a:r>
            <a:r>
              <a:rPr lang="en-US" sz="2800" dirty="0"/>
              <a:t>: Complex rollover provisions (old §1034) and one-time exclusion of 125K for those 55+ (old §121).  Consumption tax (CF variety)</a:t>
            </a:r>
          </a:p>
          <a:p>
            <a:r>
              <a:rPr lang="en-US" sz="2800" b="1" dirty="0"/>
              <a:t>Current §121</a:t>
            </a:r>
            <a:r>
              <a:rPr lang="en-US" sz="2800" dirty="0"/>
              <a:t>: More generous exclusion: $250,000/$500,000 (MFJ) gain exclusion. §121(b)(1).  Consumption tax (wage variety)</a:t>
            </a:r>
          </a:p>
          <a:p>
            <a:r>
              <a:rPr lang="en-US" sz="2800" dirty="0"/>
              <a:t>To qualify, the TP must have owned and used as </a:t>
            </a:r>
            <a:r>
              <a:rPr lang="en-US" sz="2800" b="1" dirty="0"/>
              <a:t>principal residence </a:t>
            </a:r>
            <a:r>
              <a:rPr lang="en-US" sz="2800" dirty="0"/>
              <a:t>for </a:t>
            </a:r>
            <a:r>
              <a:rPr lang="en-US" sz="2800" b="1" dirty="0"/>
              <a:t>2 of previous 5 years</a:t>
            </a:r>
            <a:r>
              <a:rPr lang="en-US" sz="2800" dirty="0"/>
              <a:t>. §121(a).  </a:t>
            </a:r>
          </a:p>
          <a:p>
            <a:r>
              <a:rPr lang="en-US" sz="2800" dirty="0"/>
              <a:t>Unlike pre-’97 rules, there is no requirement to purchase another home, but a TP can generally only use §121 once every 2 years. §121(b)(3)(A).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E074A-C43F-FA36-B8C6-B34BA590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2456-CD08-60D0-3182-C74E7ABD2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2FA8-3173-3454-0B79-3CD58CA8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562A7E-B7C5-2600-2255-524865B1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Reduced exclusion if sale due to: </a:t>
            </a:r>
          </a:p>
          <a:p>
            <a:pPr lvl="1"/>
            <a:r>
              <a:rPr lang="en-US" sz="2400" dirty="0"/>
              <a:t>Change in employment</a:t>
            </a:r>
          </a:p>
          <a:p>
            <a:pPr lvl="1"/>
            <a:r>
              <a:rPr lang="en-US" sz="2400" dirty="0"/>
              <a:t>Health reasons </a:t>
            </a:r>
          </a:p>
          <a:p>
            <a:pPr lvl="1"/>
            <a:r>
              <a:rPr lang="en-US" sz="2400" dirty="0"/>
              <a:t>Certain "unforeseen circumstances" </a:t>
            </a:r>
          </a:p>
          <a:p>
            <a:pPr lvl="1"/>
            <a:r>
              <a:rPr lang="en-US" sz="2400" dirty="0"/>
              <a:t>Calculated as fraction of 2-year period: </a:t>
            </a:r>
            <a:r>
              <a:rPr lang="en-US" sz="2400" i="1" dirty="0"/>
              <a:t># months of qualified use / 24 months.</a:t>
            </a:r>
            <a:r>
              <a:rPr lang="en-US" sz="2400" dirty="0"/>
              <a:t>   §121(c)(1) and (2).</a:t>
            </a:r>
          </a:p>
          <a:p>
            <a:pPr lvl="1"/>
            <a:endParaRPr lang="en-US" sz="2400" dirty="0"/>
          </a:p>
          <a:p>
            <a:r>
              <a:rPr lang="en-US" sz="2800" dirty="0"/>
              <a:t>Nonqualified use (post-2008 provision)</a:t>
            </a:r>
          </a:p>
          <a:p>
            <a:pPr lvl="1"/>
            <a:r>
              <a:rPr lang="en-US" sz="2400" dirty="0"/>
              <a:t>Limits exclusion for property converted from rental/second home to principal residence </a:t>
            </a:r>
          </a:p>
          <a:p>
            <a:pPr lvl="1"/>
            <a:r>
              <a:rPr lang="en-US" sz="2400" dirty="0"/>
              <a:t>Gain allocated to "nonqualified use" periods is not eligible for exclusion. §121(b)(5).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D9834-6071-27D7-07CB-CEC69771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06BC-F18B-35D3-E891-2E7D090B0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7527-1A07-66E0-C7EB-3D9C98B5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DD17B-8D38-E5AE-7DEB-68A914D9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 §108, debt forgiveness generally creates taxable income, subject to certain exceptions, e.g., insolvency</a:t>
            </a:r>
          </a:p>
          <a:p>
            <a:r>
              <a:rPr lang="en-US" sz="2800" dirty="0"/>
              <a:t>Review rules for transfer of property to lender subject to recourse debt!  </a:t>
            </a:r>
            <a:r>
              <a:rPr lang="en-US" sz="2800" i="1" dirty="0"/>
              <a:t>Crane, Rev. Rul. 90-16, and </a:t>
            </a:r>
            <a:r>
              <a:rPr lang="en-US" sz="2800" dirty="0"/>
              <a:t>§1.1001-2(a)</a:t>
            </a:r>
          </a:p>
          <a:p>
            <a:r>
              <a:rPr lang="en-US" sz="2800" dirty="0"/>
              <a:t>Special provision for principal residence debt discharge</a:t>
            </a:r>
          </a:p>
          <a:p>
            <a:pPr lvl="1"/>
            <a:r>
              <a:rPr lang="en-US" sz="2400" dirty="0"/>
              <a:t>First enacted in 2007 (housing crisis), repeatedly extended through 2025</a:t>
            </a:r>
          </a:p>
          <a:p>
            <a:pPr lvl="1"/>
            <a:r>
              <a:rPr lang="en-US" sz="2400" dirty="0"/>
              <a:t>Allows exclusion up to $750,000 of debt forgiveness on qualified principal residence debt, but at a cost </a:t>
            </a:r>
            <a:r>
              <a:rPr lang="en-US" sz="2400"/>
              <a:t>of a reduction </a:t>
            </a:r>
            <a:r>
              <a:rPr lang="en-US" sz="2400" dirty="0"/>
              <a:t>in basis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65973A-72CF-6516-D87C-6488968C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Discharge: </a:t>
            </a:r>
            <a:r>
              <a:rPr lang="en-US" sz="2000" dirty="0"/>
              <a:t>§108(a)(1)(E)</a:t>
            </a:r>
            <a:r>
              <a:rPr lang="en-US" dirty="0"/>
              <a:t> and (h)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72ED3-5D2B-6017-3AFA-D3A576388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714A-B985-C22C-A038-79F239A8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6C6BA-64B3-7A21-A7D0-6DFBC4B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Under §165(c)(3), a TP can losses of property from "fire, storm, shipwreck, or other casualty, or from theft”</a:t>
            </a:r>
          </a:p>
          <a:p>
            <a:pPr algn="l"/>
            <a:r>
              <a:rPr lang="en-US" dirty="0">
                <a:latin typeface="+mn-lt"/>
              </a:rPr>
              <a:t>Note: TCJA limitation (through 2025): deduction limited only to those losses in federally declared disaster areas, but is generally a below-the-line deduction. </a:t>
            </a:r>
            <a:r>
              <a:rPr lang="en-US" dirty="0"/>
              <a:t>§67(b)(3).</a:t>
            </a:r>
            <a:endParaRPr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Floors:</a:t>
            </a:r>
          </a:p>
          <a:p>
            <a:pPr lvl="1" algn="l"/>
            <a:r>
              <a:rPr lang="en-US" dirty="0">
                <a:latin typeface="+mn-lt"/>
              </a:rPr>
              <a:t>Any loss is allowed only to the extent that the amount of the loss from each casualty  or theft exceeds $100</a:t>
            </a:r>
          </a:p>
          <a:p>
            <a:pPr lvl="1" algn="l"/>
            <a:r>
              <a:rPr lang="en-US" dirty="0">
                <a:latin typeface="+mn-lt"/>
              </a:rPr>
              <a:t>Net casualty losses (casualty losses minus casualty gains) allowed only to the extent they exceed 10% of AGI.</a:t>
            </a:r>
          </a:p>
          <a:p>
            <a:pPr algn="l"/>
            <a:r>
              <a:rPr lang="en-US" dirty="0"/>
              <a:t>Amount of loss = Lesser of: </a:t>
            </a:r>
          </a:p>
          <a:p>
            <a:pPr lvl="1" algn="l"/>
            <a:r>
              <a:rPr lang="en-US" dirty="0"/>
              <a:t>(1) decrease in FMV due to casualty, or</a:t>
            </a:r>
          </a:p>
          <a:p>
            <a:pPr lvl="1" algn="l"/>
            <a:r>
              <a:rPr lang="en-US" dirty="0"/>
              <a:t>(2) property's adjusted basis. Re. §1.165-7(b)(1).</a:t>
            </a:r>
          </a:p>
          <a:p>
            <a:pPr algn="l"/>
            <a:r>
              <a:rPr lang="en-US" b="1" dirty="0"/>
              <a:t>Proof requirements: </a:t>
            </a:r>
            <a:r>
              <a:rPr lang="en-US" dirty="0"/>
              <a:t>TP must show, the nature of casualty/theft, the property was actually lost, it was the owner, and the amount of loss (usually requires appraisals)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1E8F3E-FDDC-C89C-C629-32C7CBEA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Casualty Loss: §165(c)(3) and (h)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0A03-9CDC-19EE-53C2-1089009CD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FAC8-A4C8-FA2A-3E0E-9A99C39D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74B29-C8B5-70AD-FE92-102F211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U.S. spends significantly more on healthcare than other developed nations--approximately 5% more of GDP with half in private sector and half in public sector</a:t>
            </a:r>
          </a:p>
          <a:p>
            <a:r>
              <a:rPr lang="en-US" sz="3200" dirty="0"/>
              <a:t>Higher costs without better outcomes</a:t>
            </a:r>
          </a:p>
          <a:p>
            <a:r>
              <a:rPr lang="en-US" sz="3200" dirty="0"/>
              <a:t>Tax treatment creates market distortions</a:t>
            </a:r>
          </a:p>
          <a:p>
            <a:r>
              <a:rPr lang="en-US" sz="3200" dirty="0"/>
              <a:t>Key tax provisions: </a:t>
            </a:r>
          </a:p>
          <a:p>
            <a:pPr lvl="1"/>
            <a:r>
              <a:rPr lang="en-US" sz="2800" dirty="0"/>
              <a:t>§213 medical expense deduction </a:t>
            </a:r>
          </a:p>
          <a:p>
            <a:pPr lvl="1"/>
            <a:r>
              <a:rPr lang="en-US" sz="2800" dirty="0"/>
              <a:t>§§105(b) and 106 exclusions for employer-provided care; and </a:t>
            </a:r>
          </a:p>
          <a:p>
            <a:pPr lvl="1"/>
            <a:r>
              <a:rPr lang="en-US" sz="2800" dirty="0"/>
              <a:t>HSAs and high-deductible plans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74C1E-04FB-B969-CF96-85E38319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BF1CA-6DA3-8018-FB56-4EFCC0A6C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D192-ABCE-540F-A2E0-1559120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501DA-4B93-16A9-C881-C34D6A8C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TP can deduct uncompensated amounts paid for </a:t>
            </a:r>
            <a:r>
              <a:rPr lang="en-US" sz="2800" i="1" dirty="0"/>
              <a:t>medical care </a:t>
            </a:r>
            <a:r>
              <a:rPr lang="en-US" sz="2800" dirty="0"/>
              <a:t>to the extent that the medical care expenses exceed 7.5% of AGI.</a:t>
            </a:r>
          </a:p>
          <a:p>
            <a:r>
              <a:rPr lang="en-US" sz="2800" dirty="0"/>
              <a:t>Note: §213 is an itemized deduction (not a §67 MID)</a:t>
            </a:r>
          </a:p>
          <a:p>
            <a:r>
              <a:rPr lang="en-US" sz="2800" b="1" i="1" dirty="0"/>
              <a:t>Medical care is </a:t>
            </a:r>
            <a:r>
              <a:rPr lang="en-US" sz="2800" dirty="0"/>
              <a:t>defined in §213(d)(1): </a:t>
            </a:r>
          </a:p>
          <a:p>
            <a:pPr lvl="1"/>
            <a:r>
              <a:rPr lang="en-US" sz="2400" dirty="0"/>
              <a:t>Diagnosis, cure, mitigation, treatment, or prevention of disease or for the purpose of affecting any structure or function of the body</a:t>
            </a:r>
          </a:p>
          <a:p>
            <a:pPr lvl="1"/>
            <a:r>
              <a:rPr lang="en-US" sz="2400" dirty="0"/>
              <a:t>Includes mental health care </a:t>
            </a:r>
          </a:p>
          <a:p>
            <a:pPr lvl="1"/>
            <a:r>
              <a:rPr lang="en-US" sz="2400" dirty="0"/>
              <a:t>Explicitly covers health insurance premiums, qualified long-term care insurance</a:t>
            </a:r>
          </a:p>
          <a:p>
            <a:pPr lvl="1"/>
            <a:r>
              <a:rPr lang="en-US" sz="2400" dirty="0"/>
              <a:t>Transportation/lodging for medical care</a:t>
            </a:r>
          </a:p>
          <a:p>
            <a:pPr lvl="1"/>
            <a:r>
              <a:rPr lang="en-US" sz="2400" dirty="0"/>
              <a:t>Covers drugs and medicine but only if it prescribed or is insulin. §213(b).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FB294-0ECC-DC5E-8616-4CC8E1A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Medical/Dental Expense Deduction: </a:t>
            </a:r>
            <a:r>
              <a:rPr lang="en-US" sz="2000" dirty="0"/>
              <a:t>§213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ACD70-C4C8-698A-F149-1525E2A24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85-A44D-540C-05A5-477D9B1D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4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38365-0BE6-77DC-0C73-79804058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Cosmetic surgery not deductible unless: </a:t>
            </a:r>
          </a:p>
          <a:p>
            <a:pPr lvl="1"/>
            <a:r>
              <a:rPr lang="en-US" sz="2800" dirty="0"/>
              <a:t>Correcting congenital abnormality</a:t>
            </a:r>
          </a:p>
          <a:p>
            <a:pPr lvl="1"/>
            <a:r>
              <a:rPr lang="en-US" sz="2800" dirty="0"/>
              <a:t>Treating injury from accident/trauma</a:t>
            </a:r>
          </a:p>
          <a:p>
            <a:pPr lvl="1"/>
            <a:r>
              <a:rPr lang="en-US" sz="2800" dirty="0"/>
              <a:t>Treating disfiguring disease. §213(d)(9)</a:t>
            </a:r>
          </a:p>
          <a:p>
            <a:r>
              <a:rPr lang="en-US" sz="3200" dirty="0"/>
              <a:t>Capital expenditures are deductible if for medical care (eyeglasses, prosthetics, wheelchair)</a:t>
            </a:r>
          </a:p>
          <a:p>
            <a:r>
              <a:rPr lang="en-US" sz="3200" dirty="0"/>
              <a:t>Home improvements deductible only to extent cost exceeds increase in home value—must directly relate to medical care.  Reg. §1.213-1(e)(1)(iii).  Maintenance/repair costs generally 100% deductible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C9D382-F35B-D5F6-7B0C-A4A3BE6A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Expense Deduction: </a:t>
            </a:r>
            <a:r>
              <a:rPr lang="en-US" sz="2000" dirty="0"/>
              <a:t>§213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FF1A-AC91-DDC4-E029-A63A562CE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11E8-B0F4-761F-05CA-964A2226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974D88-A1D1-EC77-153F-4168B747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Employees exclude 100% of employer-provided health care: No floor or ceiling</a:t>
            </a:r>
          </a:p>
          <a:p>
            <a:r>
              <a:rPr lang="en-US" sz="2800" dirty="0"/>
              <a:t>Estimated $800+ billion tax expenditure (2018-2022) </a:t>
            </a:r>
          </a:p>
          <a:p>
            <a:r>
              <a:rPr lang="en-US" sz="2800" dirty="0"/>
              <a:t>Self-employed: Can deduct 100% as business expense under §162(l) </a:t>
            </a:r>
          </a:p>
          <a:p>
            <a:r>
              <a:rPr lang="en-US" sz="2800" dirty="0"/>
              <a:t>Historical accident dating to WWII wage controls </a:t>
            </a:r>
          </a:p>
          <a:p>
            <a:r>
              <a:rPr lang="en-US" sz="2800" dirty="0"/>
              <a:t>Tax policy critique: Creates major market distortions:</a:t>
            </a:r>
          </a:p>
          <a:p>
            <a:pPr lvl="1"/>
            <a:r>
              <a:rPr lang="en-US" sz="2400" dirty="0"/>
              <a:t>Artificially lowers cost to employee</a:t>
            </a:r>
          </a:p>
          <a:p>
            <a:pPr lvl="1"/>
            <a:r>
              <a:rPr lang="en-US" sz="2400" dirty="0"/>
              <a:t>Encourages overconsumption of healthcare</a:t>
            </a:r>
          </a:p>
          <a:p>
            <a:pPr lvl="1"/>
            <a:r>
              <a:rPr lang="en-US" sz="2400" dirty="0"/>
              <a:t>Contributes to healthcare inflation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EB9E5-DB0B-C969-7FE8-ABB56E23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Provided Health Care: </a:t>
            </a:r>
            <a:r>
              <a:rPr lang="en-US" sz="2000" dirty="0"/>
              <a:t>§§105(b) and 106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4ED4E-4E17-F305-D6F4-D55061156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AA4B-624D-4E68-CB01-719587F8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5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26981D6-56C0-E48D-3E43-1B1B3B5B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194" y="694745"/>
            <a:ext cx="3410839" cy="10033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4453FB-1227-7238-0EF5-0AB9459F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Provided Health Care: </a:t>
            </a:r>
            <a:r>
              <a:rPr lang="en-US" sz="2000" dirty="0"/>
              <a:t>§§105(b) and 106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EB566-7BE0-19CD-44CE-806FA776A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35B2-5CBA-4D4E-8652-95402A68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 descr="A white sheet with black numbers&#10;&#10;AI-generated content may be incorrect.">
            <a:extLst>
              <a:ext uri="{FF2B5EF4-FFF2-40B4-BE49-F238E27FC236}">
                <a16:creationId xmlns:a16="http://schemas.microsoft.com/office/drawing/2014/main" id="{09747322-BE7A-87A1-B98C-D66A9923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4031880"/>
            <a:ext cx="9743490" cy="1427583"/>
          </a:xfrm>
          <a:prstGeom prst="rect">
            <a:avLst/>
          </a:prstGeom>
        </p:spPr>
      </p:pic>
      <p:pic>
        <p:nvPicPr>
          <p:cNvPr id="11" name="Picture 10" descr="A close-up of a paper&#10;&#10;AI-generated content may be incorrect.">
            <a:extLst>
              <a:ext uri="{FF2B5EF4-FFF2-40B4-BE49-F238E27FC236}">
                <a16:creationId xmlns:a16="http://schemas.microsoft.com/office/drawing/2014/main" id="{93FDC77D-4A5F-8B74-78E9-5E992487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2" y="1610366"/>
            <a:ext cx="9688378" cy="22196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3D05C0-19FD-3756-B93F-425590E7F1DC}"/>
              </a:ext>
            </a:extLst>
          </p:cNvPr>
          <p:cNvCxnSpPr/>
          <p:nvPr/>
        </p:nvCxnSpPr>
        <p:spPr>
          <a:xfrm flipH="1">
            <a:off x="9942990" y="2734322"/>
            <a:ext cx="1154097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462FE-4B5D-5296-E139-2BFD49552F9A}"/>
              </a:ext>
            </a:extLst>
          </p:cNvPr>
          <p:cNvCxnSpPr/>
          <p:nvPr/>
        </p:nvCxnSpPr>
        <p:spPr>
          <a:xfrm flipH="1">
            <a:off x="9982940" y="1817052"/>
            <a:ext cx="1154097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6B1214-C3DA-E874-3C6F-8855344A5A57}"/>
              </a:ext>
            </a:extLst>
          </p:cNvPr>
          <p:cNvCxnSpPr/>
          <p:nvPr/>
        </p:nvCxnSpPr>
        <p:spPr>
          <a:xfrm flipH="1">
            <a:off x="9942989" y="5163296"/>
            <a:ext cx="1154097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688B5D4-B420-6E95-FA9C-3CEAE82D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602742"/>
            <a:ext cx="6171124" cy="56150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Personal Consumption Tax Expenditures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BAFA0-D234-E69A-B3E1-8A098A74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539109"/>
            <a:ext cx="4931664" cy="5615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28E16-FC09-FA89-0BA0-7CCE9E25CE35}"/>
              </a:ext>
            </a:extLst>
          </p:cNvPr>
          <p:cNvSpPr txBox="1"/>
          <p:nvPr/>
        </p:nvSpPr>
        <p:spPr>
          <a:xfrm>
            <a:off x="8737600" y="6126480"/>
            <a:ext cx="97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JCT 2024</a:t>
            </a:r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24B30-E13F-E278-D2B2-4C7DC677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Exclusion of imputed income </a:t>
            </a:r>
          </a:p>
          <a:p>
            <a:r>
              <a:rPr lang="en-US" sz="2800" dirty="0"/>
              <a:t>§163(h)(3) itemized deduction for qualified residence interest </a:t>
            </a:r>
          </a:p>
          <a:p>
            <a:r>
              <a:rPr lang="en-US" sz="2800" dirty="0"/>
              <a:t>§121 exclusion of gain on principal residence sale </a:t>
            </a:r>
          </a:p>
          <a:p>
            <a:r>
              <a:rPr lang="en-US" sz="2800" dirty="0"/>
              <a:t>§164(a)(1) itemized deduction for property taxes </a:t>
            </a:r>
          </a:p>
          <a:p>
            <a:r>
              <a:rPr lang="en-US" sz="2800" dirty="0"/>
              <a:t>§108(a)(1)(E) and (h) exclusion of certain debt-discharge income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B8830-ABBE-CB19-7DF2-002F3666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Occupied Housing Tax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0A35-6B4A-96C6-84F2-BBDE1B3CA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5D82-8BE8-8BF9-EB09-FAE1BF0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03AD3-2021-9BA7-2E5A-69993CC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imputed rental income?</a:t>
            </a:r>
          </a:p>
          <a:p>
            <a:r>
              <a:rPr lang="en-US" dirty="0"/>
              <a:t>Value of housing services owner receives from residing in their own home </a:t>
            </a:r>
          </a:p>
          <a:p>
            <a:r>
              <a:rPr lang="en-US" dirty="0"/>
              <a:t>Effectively receiving same rental income as if renting to a tenant, but don’t have to pay tax on imputed income.</a:t>
            </a:r>
          </a:p>
          <a:p>
            <a:r>
              <a:rPr lang="en-US" dirty="0"/>
              <a:t>We derive imputed income from many personal assets, e.g., cars, washing machines</a:t>
            </a:r>
          </a:p>
          <a:p>
            <a:r>
              <a:rPr lang="en-US" dirty="0"/>
              <a:t>Net imputed income = gross rental value less expenses, interest, taxes, and depreciation</a:t>
            </a:r>
          </a:p>
          <a:p>
            <a:r>
              <a:rPr lang="en-US" dirty="0"/>
              <a:t>Most countries do not tax imputed income (though some European countries historically did)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DC114-B8DF-4601-B258-828D2285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Imputed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CC2D3-CF46-EA6B-D22E-151852653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D2B5-76BD-A754-EAF0-C32F16B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F7C2-A971-FD1E-8AC2-B9A778AC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Housing is one of the most tax-preferred investments in U.S. economy</a:t>
            </a:r>
          </a:p>
          <a:p>
            <a:r>
              <a:rPr lang="en-US" sz="2800" dirty="0"/>
              <a:t>Creates major economic inefficiency and distortion by channeling capital into housing instead of business investment </a:t>
            </a:r>
          </a:p>
          <a:p>
            <a:r>
              <a:rPr lang="en-US" sz="2800" dirty="0"/>
              <a:t>Results in "bigger houses" rather than improved economic productivity</a:t>
            </a:r>
          </a:p>
          <a:p>
            <a:r>
              <a:rPr lang="en-US" sz="2800" dirty="0"/>
              <a:t>2005 CBO study: Average tax rate on owner-occupied housing is &lt;5.1%&gt; vs. 13.8% for all capital returns</a:t>
            </a:r>
          </a:p>
          <a:p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A3633-5078-3698-455A-A0D936E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Policy Critiques of Home Ownership Tax Expenditures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BBF8-A029-ADFE-4D2F-CF294ABFA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DB6F-620D-0C3E-D430-059F0D49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659E5-A1BC-A70D-88C8-5B079F2335D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Who benefits from the housing tax subsidies?</a:t>
            </a:r>
          </a:p>
          <a:p>
            <a:r>
              <a:rPr lang="en-US" dirty="0"/>
              <a:t>Benefits of mortgage interest and property tax deductions disproportionately go to higher-income taxpayers</a:t>
            </a:r>
          </a:p>
          <a:p>
            <a:pPr lvl="1"/>
            <a:r>
              <a:rPr lang="en-US" dirty="0"/>
              <a:t>80% of the benefits from </a:t>
            </a:r>
            <a:r>
              <a:rPr lang="en-US" b="1" dirty="0"/>
              <a:t>mortgage interest </a:t>
            </a:r>
            <a:r>
              <a:rPr lang="en-US" dirty="0"/>
              <a:t>and </a:t>
            </a:r>
            <a:r>
              <a:rPr lang="en-US" b="1" dirty="0"/>
              <a:t>property tax deductions</a:t>
            </a:r>
            <a:r>
              <a:rPr lang="en-US" dirty="0"/>
              <a:t> go to the </a:t>
            </a:r>
            <a:r>
              <a:rPr lang="en-US" b="1" dirty="0"/>
              <a:t>top 20% of taxpayers</a:t>
            </a:r>
            <a:r>
              <a:rPr lang="en-US" dirty="0"/>
              <a:t>; only 5% go to bottom 60% of income scale</a:t>
            </a:r>
          </a:p>
          <a:p>
            <a:r>
              <a:rPr lang="en-US" dirty="0"/>
              <a:t>TCJA:  higher standard deduction means fewer itemizers, so top 5% captures even more benefit than before the TCJA, but this may change after 2025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Homeownership rates similar in countries without these subsidies (Canada, Australia) 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BFC0A-309D-2599-3B1D-8388BE18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E-9345-6968-C472-450108972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0A79-B42B-933B-2DFC-21916514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BC70A873-3E23-C18A-FDBA-6C0A4B5C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5" r="4713" b="10407"/>
          <a:stretch/>
        </p:blipFill>
        <p:spPr>
          <a:xfrm>
            <a:off x="2197290" y="4167669"/>
            <a:ext cx="8134066" cy="222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0325F-6F43-DFFF-02E8-F813A9DE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25" r="24307" b="15320"/>
          <a:stretch/>
        </p:blipFill>
        <p:spPr>
          <a:xfrm>
            <a:off x="872509" y="3221067"/>
            <a:ext cx="3672195" cy="43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8B66E-BC28-1ADF-D451-4496AD5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48" y="3245983"/>
            <a:ext cx="3898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A0075CA4-3329-F63B-978B-AF8B754C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1187674"/>
            <a:ext cx="3733800" cy="8974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DC3CE9-65EB-59D6-6BA9-AB74552B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Effects of Repeal of TCJA (reduction of standard deduction)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DE8C-687E-1134-92AC-FFCEF99D4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FABC-912D-4DB1-95D8-AE79EA5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E9CA0-ACB9-4870-9CBE-1735F791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13" y="2256086"/>
            <a:ext cx="3898900" cy="1172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F08B6-7F41-3CF5-A924-45C319BCB8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454"/>
          <a:stretch/>
        </p:blipFill>
        <p:spPr>
          <a:xfrm>
            <a:off x="635584" y="2256086"/>
            <a:ext cx="4851400" cy="108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E28D8F-C63E-0032-DC17-17F928E4E568}"/>
              </a:ext>
            </a:extLst>
          </p:cNvPr>
          <p:cNvSpPr txBox="1"/>
          <p:nvPr/>
        </p:nvSpPr>
        <p:spPr>
          <a:xfrm>
            <a:off x="4352544" y="5888736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JCT: Tax Expenditures, 2024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6DB32E-644F-3C17-1423-750A35D99090}"/>
              </a:ext>
            </a:extLst>
          </p:cNvPr>
          <p:cNvCxnSpPr>
            <a:cxnSpLocks/>
          </p:cNvCxnSpPr>
          <p:nvPr/>
        </p:nvCxnSpPr>
        <p:spPr>
          <a:xfrm flipV="1">
            <a:off x="6698255" y="3029639"/>
            <a:ext cx="517793" cy="1355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618E1-3B09-F07D-D45A-807E44FE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all interest deductible, but not too important before WWII because only high income earners paid income tax.  </a:t>
            </a:r>
          </a:p>
          <a:p>
            <a:r>
              <a:rPr lang="en-US" dirty="0"/>
              <a:t>As income tax expanded to include middle class after WWII, the deduction for home mortgage interest became a much more valuable subsidy for middle and upper-middle-income taxpayers.</a:t>
            </a:r>
          </a:p>
          <a:p>
            <a:r>
              <a:rPr lang="en-US" dirty="0"/>
              <a:t>Before 1986, </a:t>
            </a:r>
            <a:r>
              <a:rPr lang="en-US" b="1" dirty="0"/>
              <a:t>all </a:t>
            </a:r>
            <a:r>
              <a:rPr lang="en-US" dirty="0"/>
              <a:t>interest, including personal interest, was deductible.  After 1986, only business, investment, and home mortgage interest remain deductible.  Note, the interest deduction for student loan interest. </a:t>
            </a:r>
          </a:p>
          <a:p>
            <a:r>
              <a:rPr lang="en-US" dirty="0"/>
              <a:t>§163</a:t>
            </a:r>
          </a:p>
          <a:p>
            <a:pPr lvl="1"/>
            <a:r>
              <a:rPr lang="en-US" dirty="0"/>
              <a:t>§ 163(a): all interest paid or accrued is deductible</a:t>
            </a:r>
          </a:p>
          <a:p>
            <a:pPr lvl="1"/>
            <a:r>
              <a:rPr lang="en-US" dirty="0"/>
              <a:t>§163(h)(1): no deduction for personal interest</a:t>
            </a:r>
          </a:p>
          <a:p>
            <a:pPr lvl="1"/>
            <a:r>
              <a:rPr lang="en-US" dirty="0"/>
              <a:t>§163(h)(2)(D): Personal interest includes any interest </a:t>
            </a:r>
            <a:r>
              <a:rPr lang="en-US" b="1" dirty="0"/>
              <a:t>except</a:t>
            </a:r>
            <a:r>
              <a:rPr lang="en-US" dirty="0"/>
              <a:t>…</a:t>
            </a:r>
            <a:r>
              <a:rPr lang="en-US" i="1" dirty="0"/>
              <a:t>qualified residence interest </a:t>
            </a:r>
            <a:r>
              <a:rPr lang="en-US" u="sng" dirty="0"/>
              <a:t>defined in </a:t>
            </a:r>
            <a:r>
              <a:rPr lang="en-US" dirty="0"/>
              <a:t>§163(h)(3)</a:t>
            </a:r>
          </a:p>
          <a:p>
            <a:pPr lvl="1"/>
            <a:r>
              <a:rPr lang="en-US" i="1" dirty="0"/>
              <a:t>Qualified residence interest</a:t>
            </a:r>
            <a:r>
              <a:rPr lang="en-US" dirty="0"/>
              <a:t> is an itemized deduction (not listed in §62) but NOT a miscellaneous itemized deduction (listed in §67(b)(1)).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25E1E-D6D7-B2EE-6ADD-BEB99D8F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AA46-8B59-1AB9-8C4C-D1DA75A72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24BB-BAA7-0695-1EFE-614F693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5D7C4-AD03-4560-EF4F-11FFAED0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QRI: </a:t>
            </a:r>
          </a:p>
          <a:p>
            <a:pPr lvl="1"/>
            <a:r>
              <a:rPr lang="en-US" dirty="0"/>
              <a:t>(1) acquisition indebtedness; or </a:t>
            </a:r>
          </a:p>
          <a:p>
            <a:pPr lvl="1"/>
            <a:r>
              <a:rPr lang="en-US" dirty="0"/>
              <a:t>(2) home equity indebtedness (</a:t>
            </a:r>
            <a:r>
              <a:rPr lang="en-US" b="1" dirty="0"/>
              <a:t>only after 2025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HEI: any indebtedness other than QRI secured by qualified residence.  Limited to 100K and can’t exceed FMV of property less any acquisition indebtedness. §163(h)(3)(C).</a:t>
            </a:r>
          </a:p>
          <a:p>
            <a:r>
              <a:rPr lang="en-US" dirty="0"/>
              <a:t>Acquisition Indebtedness</a:t>
            </a:r>
          </a:p>
          <a:p>
            <a:pPr lvl="1"/>
            <a:r>
              <a:rPr lang="en-US" dirty="0"/>
              <a:t>Debt, including refinanced debt, used to construct, acquire, or substantially improve a </a:t>
            </a:r>
            <a:r>
              <a:rPr lang="en-US" i="1" dirty="0"/>
              <a:t>qualified residence </a:t>
            </a:r>
            <a:r>
              <a:rPr lang="en-US" dirty="0"/>
              <a:t>and is secured by the residence. §163(h)(3)(B)(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Qualified residence</a:t>
            </a:r>
            <a:r>
              <a:rPr lang="en-US" dirty="0"/>
              <a:t>: Principal residence </a:t>
            </a:r>
            <a:r>
              <a:rPr lang="en-US" b="1" dirty="0"/>
              <a:t>plus</a:t>
            </a:r>
            <a:r>
              <a:rPr lang="en-US" dirty="0"/>
              <a:t> one other personal residence. §163(h)(4)(A)</a:t>
            </a:r>
          </a:p>
          <a:p>
            <a:pPr lvl="1"/>
            <a:r>
              <a:rPr lang="en-US" dirty="0"/>
              <a:t>Substantial improvement: Must significantly add to value, prolong useful life, or adapt to new use</a:t>
            </a:r>
          </a:p>
          <a:p>
            <a:pPr lvl="1"/>
            <a:r>
              <a:rPr lang="en-US" dirty="0"/>
              <a:t>Ceiling: $750,000 ($375,000 if married filing separately) after TCJA. §163(h)(3)(B)(ii)</a:t>
            </a:r>
          </a:p>
          <a:p>
            <a:pPr lvl="2"/>
            <a:r>
              <a:rPr lang="en-US" dirty="0"/>
              <a:t>Reduced from $1 million pre-TCJA - $1 million limit still applies to grandfathered debt incurred before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D0799-9DB4-956D-5F7F-276AE07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3C4A-E005-852E-2953-E457F9150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3651-5C24-12A1-63AA-4C8508CF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01F114-F445-4212-B65D-0FA56926319E}">
  <ds:schemaRefs>
    <ds:schemaRef ds:uri="http://schemas.microsoft.com/office/2006/documentManagement/types"/>
    <ds:schemaRef ds:uri="f450584a-cb59-46a6-8009-931c1e5e40a6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dee7606c-638d-4687-a004-8de278f93ba2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15505</TotalTime>
  <Words>1748</Words>
  <Application>Microsoft Macintosh PowerPoint</Application>
  <PresentationFormat>Widescreen</PresentationFormat>
  <Paragraphs>157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Home, Health, and Charity </vt:lpstr>
      <vt:lpstr>Personal Consumption Tax Expenditures</vt:lpstr>
      <vt:lpstr>Owner Occupied Housing Tax Benefits</vt:lpstr>
      <vt:lpstr>Exclusion of Imputed Income</vt:lpstr>
      <vt:lpstr>Tax Policy Critiques of Home Ownership Tax Expenditures</vt:lpstr>
      <vt:lpstr>PowerPoint Presentation</vt:lpstr>
      <vt:lpstr>Possible Effects of Repeal of TCJA (reduction of standard deduction)</vt:lpstr>
      <vt:lpstr>Qualified Residence Interest: §163(h)(3)</vt:lpstr>
      <vt:lpstr>Qualified Residence Interest: §163(h)(3)</vt:lpstr>
      <vt:lpstr>Exclusion of Gain on Home Sale: §121</vt:lpstr>
      <vt:lpstr>Exclusion of Gain on Home Sale: §121</vt:lpstr>
      <vt:lpstr>Debt Discharge: §108(a)(1)(E) and (h)</vt:lpstr>
      <vt:lpstr>Personal Casualty Loss: §165(c)(3) and (h) </vt:lpstr>
      <vt:lpstr>Health Care</vt:lpstr>
      <vt:lpstr>Medical/Dental Expense Deduction: §213  </vt:lpstr>
      <vt:lpstr>Medical Expense Deduction: §213 </vt:lpstr>
      <vt:lpstr>Employer Provided Health Care: §§105(b) and 106</vt:lpstr>
      <vt:lpstr>Employer Provided Health Care: §§105(b) and 106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19</cp:revision>
  <cp:lastPrinted>2025-03-04T21:47:58Z</cp:lastPrinted>
  <dcterms:created xsi:type="dcterms:W3CDTF">2025-02-20T00:58:49Z</dcterms:created>
  <dcterms:modified xsi:type="dcterms:W3CDTF">2025-04-06T12:55:46Z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