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7" r:id="rId15"/>
    <p:sldId id="311" r:id="rId16"/>
    <p:sldId id="312" r:id="rId17"/>
    <p:sldId id="313" r:id="rId18"/>
    <p:sldId id="314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C9DBA-511C-D04C-B165-B7D8F89580DB}" v="114" dt="2025-01-05T20:23:15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4"/>
    <p:restoredTop sz="96170"/>
  </p:normalViewPr>
  <p:slideViewPr>
    <p:cSldViewPr snapToGrid="0" snapToObjects="1">
      <p:cViewPr varScale="1">
        <p:scale>
          <a:sx n="106" d="100"/>
          <a:sy n="10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addSld delSld modSld modMainMaster">
      <pc:chgData name="Colon, Jeffrey M." userId="615143b1-cdee-493d-9a9d-1565ce8666d9" providerId="ADAL" clId="{BB1F27C0-72EB-0D42-A247-D22BC9FAEB51}" dt="2025-01-02T13:38:12.787" v="1648" actId="20577"/>
      <pc:docMkLst>
        <pc:docMk/>
      </pc:docMkLst>
      <pc:sldChg chg="modSp mod modAnim">
        <pc:chgData name="Colon, Jeffrey M." userId="615143b1-cdee-493d-9a9d-1565ce8666d9" providerId="ADAL" clId="{BB1F27C0-72EB-0D42-A247-D22BC9FAEB51}" dt="2025-01-02T13:05:36.463" v="986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13:05:36.463" v="986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BB1F27C0-72EB-0D42-A247-D22BC9FAEB51}" dt="2025-01-02T13:38:12.787" v="1648" actId="20577"/>
        <pc:sldMkLst>
          <pc:docMk/>
          <pc:sldMk cId="2657288182" sldId="296"/>
        </pc:sldMkLst>
        <pc:spChg chg="mod">
          <ac:chgData name="Colon, Jeffrey M." userId="615143b1-cdee-493d-9a9d-1565ce8666d9" providerId="ADAL" clId="{BB1F27C0-72EB-0D42-A247-D22BC9FAEB51}" dt="2025-01-02T13:38:12.787" v="1648" actId="20577"/>
          <ac:spMkLst>
            <pc:docMk/>
            <pc:sldMk cId="2657288182" sldId="296"/>
            <ac:spMk id="2" creationId="{C8CF7F4E-94E2-DC36-EF6E-8855DDDB7F32}"/>
          </ac:spMkLst>
        </pc:spChg>
        <pc:spChg chg="mod">
          <ac:chgData name="Colon, Jeffrey M." userId="615143b1-cdee-493d-9a9d-1565ce8666d9" providerId="ADAL" clId="{BB1F27C0-72EB-0D42-A247-D22BC9FAEB51}" dt="2025-01-02T12:59:52.866" v="523" actId="20577"/>
          <ac:spMkLst>
            <pc:docMk/>
            <pc:sldMk cId="2657288182" sldId="296"/>
            <ac:spMk id="3" creationId="{BCCB5B6B-D369-D1D0-10FC-2BA32635922F}"/>
          </ac:spMkLst>
        </pc:spChg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87FC9DBA-511C-D04C-B165-B7D8F89580DB}"/>
    <pc:docChg chg="undo custSel addSld delSld modSld sldOrd">
      <pc:chgData name="Colon, Jeffrey M." userId="615143b1-cdee-493d-9a9d-1565ce8666d9" providerId="ADAL" clId="{87FC9DBA-511C-D04C-B165-B7D8F89580DB}" dt="2025-01-05T22:16:29.712" v="8300" actId="20577"/>
      <pc:docMkLst>
        <pc:docMk/>
      </pc:docMkLst>
      <pc:sldChg chg="modSp modAnim">
        <pc:chgData name="Colon, Jeffrey M." userId="615143b1-cdee-493d-9a9d-1565ce8666d9" providerId="ADAL" clId="{87FC9DBA-511C-D04C-B165-B7D8F89580DB}" dt="2025-01-04T22:25:45.724" v="49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7FC9DBA-511C-D04C-B165-B7D8F89580DB}" dt="2025-01-04T22:25:45.724" v="49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modSp mod">
        <pc:chgData name="Colon, Jeffrey M." userId="615143b1-cdee-493d-9a9d-1565ce8666d9" providerId="ADAL" clId="{87FC9DBA-511C-D04C-B165-B7D8F89580DB}" dt="2025-01-05T20:26:59.605" v="5329" actId="113"/>
        <pc:sldMkLst>
          <pc:docMk/>
          <pc:sldMk cId="2657288182" sldId="296"/>
        </pc:sldMkLst>
        <pc:spChg chg="mod">
          <ac:chgData name="Colon, Jeffrey M." userId="615143b1-cdee-493d-9a9d-1565ce8666d9" providerId="ADAL" clId="{87FC9DBA-511C-D04C-B165-B7D8F89580DB}" dt="2025-01-05T20:26:59.605" v="5329" actId="113"/>
          <ac:spMkLst>
            <pc:docMk/>
            <pc:sldMk cId="2657288182" sldId="296"/>
            <ac:spMk id="2" creationId="{C8CF7F4E-94E2-DC36-EF6E-8855DDDB7F32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00:49:16.588" v="2352" actId="20577"/>
        <pc:sldMkLst>
          <pc:docMk/>
          <pc:sldMk cId="2598396595" sldId="297"/>
        </pc:sldMkLst>
        <pc:spChg chg="mod">
          <ac:chgData name="Colon, Jeffrey M." userId="615143b1-cdee-493d-9a9d-1565ce8666d9" providerId="ADAL" clId="{87FC9DBA-511C-D04C-B165-B7D8F89580DB}" dt="2025-01-05T00:49:16.588" v="2352" actId="20577"/>
          <ac:spMkLst>
            <pc:docMk/>
            <pc:sldMk cId="2598396595" sldId="297"/>
            <ac:spMk id="2" creationId="{85497C4B-7B11-9125-0ED5-AE5DC3D58773}"/>
          </ac:spMkLst>
        </pc:spChg>
        <pc:spChg chg="mod">
          <ac:chgData name="Colon, Jeffrey M." userId="615143b1-cdee-493d-9a9d-1565ce8666d9" providerId="ADAL" clId="{87FC9DBA-511C-D04C-B165-B7D8F89580DB}" dt="2025-01-04T23:28:20.456" v="533" actId="20577"/>
          <ac:spMkLst>
            <pc:docMk/>
            <pc:sldMk cId="2598396595" sldId="297"/>
            <ac:spMk id="3" creationId="{F3FF334B-FC11-71C7-3CE0-C144B1BAA29B}"/>
          </ac:spMkLst>
        </pc:spChg>
        <pc:graphicFrameChg chg="add del mod">
          <ac:chgData name="Colon, Jeffrey M." userId="615143b1-cdee-493d-9a9d-1565ce8666d9" providerId="ADAL" clId="{87FC9DBA-511C-D04C-B165-B7D8F89580DB}" dt="2025-01-04T22:53:18.657" v="450" actId="478"/>
          <ac:graphicFrameMkLst>
            <pc:docMk/>
            <pc:sldMk cId="2598396595" sldId="297"/>
            <ac:graphicFrameMk id="6" creationId="{D0266986-7942-0118-CAFC-680165761944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4T23:31:54.243" v="615" actId="20577"/>
          <ac:graphicFrameMkLst>
            <pc:docMk/>
            <pc:sldMk cId="2598396595" sldId="297"/>
            <ac:graphicFrameMk id="7" creationId="{1A0F389F-0CAB-BD40-0960-D91F882FB540}"/>
          </ac:graphicFrameMkLst>
        </pc:graphicFrameChg>
      </pc:sldChg>
      <pc:sldChg chg="modSp new del mod">
        <pc:chgData name="Colon, Jeffrey M." userId="615143b1-cdee-493d-9a9d-1565ce8666d9" providerId="ADAL" clId="{87FC9DBA-511C-D04C-B165-B7D8F89580DB}" dt="2025-01-04T23:26:23.773" v="505" actId="680"/>
        <pc:sldMkLst>
          <pc:docMk/>
          <pc:sldMk cId="425541760" sldId="298"/>
        </pc:sldMkLst>
        <pc:spChg chg="mod">
          <ac:chgData name="Colon, Jeffrey M." userId="615143b1-cdee-493d-9a9d-1565ce8666d9" providerId="ADAL" clId="{87FC9DBA-511C-D04C-B165-B7D8F89580DB}" dt="2025-01-04T23:26:22.210" v="504" actId="20577"/>
          <ac:spMkLst>
            <pc:docMk/>
            <pc:sldMk cId="425541760" sldId="298"/>
            <ac:spMk id="3" creationId="{0594E072-1EA7-EDB2-BA3D-5A1B1B0E137F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00:20:36.841" v="1698" actId="20577"/>
        <pc:sldMkLst>
          <pc:docMk/>
          <pc:sldMk cId="2724133987" sldId="298"/>
        </pc:sldMkLst>
        <pc:spChg chg="mod ord">
          <ac:chgData name="Colon, Jeffrey M." userId="615143b1-cdee-493d-9a9d-1565ce8666d9" providerId="ADAL" clId="{87FC9DBA-511C-D04C-B165-B7D8F89580DB}" dt="2025-01-05T00:20:36.841" v="1698" actId="20577"/>
          <ac:spMkLst>
            <pc:docMk/>
            <pc:sldMk cId="2724133987" sldId="298"/>
            <ac:spMk id="2" creationId="{E573C4AC-E815-460A-92ED-0A40009F5287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3" creationId="{CBADC7C8-E6DF-6761-C372-3C9B0DCCDFEA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4" creationId="{E9239F89-E924-A0B3-80E9-494F1616C8CB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5" creationId="{7627AA7B-2309-D8AA-6904-70AD520CFF8E}"/>
          </ac:spMkLst>
        </pc:spChg>
        <pc:spChg chg="add del mod ord">
          <ac:chgData name="Colon, Jeffrey M." userId="615143b1-cdee-493d-9a9d-1565ce8666d9" providerId="ADAL" clId="{87FC9DBA-511C-D04C-B165-B7D8F89580DB}" dt="2025-01-05T00:06:00.685" v="1328" actId="478"/>
          <ac:spMkLst>
            <pc:docMk/>
            <pc:sldMk cId="2724133987" sldId="298"/>
            <ac:spMk id="6" creationId="{FB76E330-ECCA-B5DA-223F-F067F6279C07}"/>
          </ac:spMkLst>
        </pc:spChg>
        <pc:spChg chg="add del mod ord">
          <ac:chgData name="Colon, Jeffrey M." userId="615143b1-cdee-493d-9a9d-1565ce8666d9" providerId="ADAL" clId="{87FC9DBA-511C-D04C-B165-B7D8F89580DB}" dt="2025-01-05T00:05:56.424" v="1327" actId="478"/>
          <ac:spMkLst>
            <pc:docMk/>
            <pc:sldMk cId="2724133987" sldId="298"/>
            <ac:spMk id="7" creationId="{43E67339-1806-F877-FA2D-4B17C93AB03C}"/>
          </ac:spMkLst>
        </pc:spChg>
        <pc:spChg chg="add del 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8" creationId="{78C3F14B-4D2A-0AD9-E979-F8E73993464D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20:27:34.972" v="5333" actId="14734"/>
        <pc:sldMkLst>
          <pc:docMk/>
          <pc:sldMk cId="3906919629" sldId="299"/>
        </pc:sldMkLst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2" creationId="{825EEC3D-1C78-3411-38E2-97B899E2C0A1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3" creationId="{BEA47C93-C20C-BF20-6A5B-B3852EEA3E2C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4" creationId="{BE391234-0C41-BAFB-D927-78F87F37006E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5" creationId="{56885041-40D6-C143-C108-27A706E071C0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6" creationId="{D533B50E-B8D0-7372-12BF-2FBE08A1BC96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7" creationId="{916DDFA3-A4A6-EB71-4E13-3A8A2E6AF089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8" creationId="{7BD54371-1F9B-628B-884A-DD87359A041A}"/>
          </ac:spMkLst>
        </pc:spChg>
        <pc:spChg chg="add mod ord">
          <ac:chgData name="Colon, Jeffrey M." userId="615143b1-cdee-493d-9a9d-1565ce8666d9" providerId="ADAL" clId="{87FC9DBA-511C-D04C-B165-B7D8F89580DB}" dt="2025-01-05T00:16:02.501" v="1486" actId="20577"/>
          <ac:spMkLst>
            <pc:docMk/>
            <pc:sldMk cId="3906919629" sldId="299"/>
            <ac:spMk id="9" creationId="{253D7508-76E9-EB27-4436-E229EFCE53B9}"/>
          </ac:spMkLst>
        </pc:spChg>
        <pc:spChg chg="add del mod ord">
          <ac:chgData name="Colon, Jeffrey M." userId="615143b1-cdee-493d-9a9d-1565ce8666d9" providerId="ADAL" clId="{87FC9DBA-511C-D04C-B165-B7D8F89580DB}" dt="2025-01-05T00:05:36.320" v="1324"/>
          <ac:spMkLst>
            <pc:docMk/>
            <pc:sldMk cId="3906919629" sldId="299"/>
            <ac:spMk id="10" creationId="{C111BA4A-5D48-86BF-CCEB-9924154F380B}"/>
          </ac:spMkLst>
        </pc:spChg>
        <pc:spChg chg="add mod">
          <ac:chgData name="Colon, Jeffrey M." userId="615143b1-cdee-493d-9a9d-1565ce8666d9" providerId="ADAL" clId="{87FC9DBA-511C-D04C-B165-B7D8F89580DB}" dt="2025-01-05T13:36:11.904" v="4104" actId="20577"/>
          <ac:spMkLst>
            <pc:docMk/>
            <pc:sldMk cId="3906919629" sldId="299"/>
            <ac:spMk id="12" creationId="{080D45D1-273A-7DA7-1144-F4CA4AADE7DF}"/>
          </ac:spMkLst>
        </pc:spChg>
        <pc:graphicFrameChg chg="add mod modGraphic">
          <ac:chgData name="Colon, Jeffrey M." userId="615143b1-cdee-493d-9a9d-1565ce8666d9" providerId="ADAL" clId="{87FC9DBA-511C-D04C-B165-B7D8F89580DB}" dt="2025-01-05T20:27:34.972" v="5333" actId="14734"/>
          <ac:graphicFrameMkLst>
            <pc:docMk/>
            <pc:sldMk cId="3906919629" sldId="299"/>
            <ac:graphicFrameMk id="11" creationId="{EBBCB67D-2F89-A705-68DC-59D4C8DC5A7F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3:36:40.566" v="4117" actId="20577"/>
        <pc:sldMkLst>
          <pc:docMk/>
          <pc:sldMk cId="1984355210" sldId="300"/>
        </pc:sldMkLst>
        <pc:spChg chg="mod">
          <ac:chgData name="Colon, Jeffrey M." userId="615143b1-cdee-493d-9a9d-1565ce8666d9" providerId="ADAL" clId="{87FC9DBA-511C-D04C-B165-B7D8F89580DB}" dt="2025-01-05T13:36:40.566" v="4117" actId="20577"/>
          <ac:spMkLst>
            <pc:docMk/>
            <pc:sldMk cId="1984355210" sldId="300"/>
            <ac:spMk id="2" creationId="{803EA42F-44EE-13AE-4DF9-93D28FE1A387}"/>
          </ac:spMkLst>
        </pc:spChg>
        <pc:spChg chg="mod">
          <ac:chgData name="Colon, Jeffrey M." userId="615143b1-cdee-493d-9a9d-1565ce8666d9" providerId="ADAL" clId="{87FC9DBA-511C-D04C-B165-B7D8F89580DB}" dt="2025-01-05T00:36:09.291" v="1724" actId="20577"/>
          <ac:spMkLst>
            <pc:docMk/>
            <pc:sldMk cId="1984355210" sldId="300"/>
            <ac:spMk id="3" creationId="{29E0704B-99BB-88EE-E595-5BB165FE4C38}"/>
          </ac:spMkLst>
        </pc:spChg>
      </pc:sldChg>
      <pc:sldChg chg="modSp new mod">
        <pc:chgData name="Colon, Jeffrey M." userId="615143b1-cdee-493d-9a9d-1565ce8666d9" providerId="ADAL" clId="{87FC9DBA-511C-D04C-B165-B7D8F89580DB}" dt="2025-01-05T01:30:16.031" v="3053" actId="20577"/>
        <pc:sldMkLst>
          <pc:docMk/>
          <pc:sldMk cId="1473792359" sldId="301"/>
        </pc:sldMkLst>
        <pc:spChg chg="mod">
          <ac:chgData name="Colon, Jeffrey M." userId="615143b1-cdee-493d-9a9d-1565ce8666d9" providerId="ADAL" clId="{87FC9DBA-511C-D04C-B165-B7D8F89580DB}" dt="2025-01-05T01:30:16.031" v="3053" actId="20577"/>
          <ac:spMkLst>
            <pc:docMk/>
            <pc:sldMk cId="1473792359" sldId="301"/>
            <ac:spMk id="2" creationId="{0C939CA6-E25F-75EA-5062-FEC68EC86675}"/>
          </ac:spMkLst>
        </pc:spChg>
        <pc:spChg chg="mod">
          <ac:chgData name="Colon, Jeffrey M." userId="615143b1-cdee-493d-9a9d-1565ce8666d9" providerId="ADAL" clId="{87FC9DBA-511C-D04C-B165-B7D8F89580DB}" dt="2025-01-05T00:47:13" v="2278" actId="20577"/>
          <ac:spMkLst>
            <pc:docMk/>
            <pc:sldMk cId="1473792359" sldId="301"/>
            <ac:spMk id="3" creationId="{380F4F23-0FA4-9C76-44D2-B8F6234EA1DA}"/>
          </ac:spMkLst>
        </pc:spChg>
      </pc:sldChg>
      <pc:sldChg chg="modSp new del mod">
        <pc:chgData name="Colon, Jeffrey M." userId="615143b1-cdee-493d-9a9d-1565ce8666d9" providerId="ADAL" clId="{87FC9DBA-511C-D04C-B165-B7D8F89580DB}" dt="2025-01-05T01:58:27.155" v="3397" actId="2696"/>
        <pc:sldMkLst>
          <pc:docMk/>
          <pc:sldMk cId="3456403693" sldId="302"/>
        </pc:sldMkLst>
        <pc:spChg chg="mod">
          <ac:chgData name="Colon, Jeffrey M." userId="615143b1-cdee-493d-9a9d-1565ce8666d9" providerId="ADAL" clId="{87FC9DBA-511C-D04C-B165-B7D8F89580DB}" dt="2025-01-05T01:31:19.681" v="3066" actId="20577"/>
          <ac:spMkLst>
            <pc:docMk/>
            <pc:sldMk cId="3456403693" sldId="302"/>
            <ac:spMk id="2" creationId="{C8B91A78-0D77-F9A8-BBC5-7D87F20DFE5D}"/>
          </ac:spMkLst>
        </pc:spChg>
      </pc:sldChg>
      <pc:sldChg chg="modSp new mod">
        <pc:chgData name="Colon, Jeffrey M." userId="615143b1-cdee-493d-9a9d-1565ce8666d9" providerId="ADAL" clId="{87FC9DBA-511C-D04C-B165-B7D8F89580DB}" dt="2025-01-05T02:01:20.198" v="3407" actId="20577"/>
        <pc:sldMkLst>
          <pc:docMk/>
          <pc:sldMk cId="94889487" sldId="303"/>
        </pc:sldMkLst>
        <pc:spChg chg="mod">
          <ac:chgData name="Colon, Jeffrey M." userId="615143b1-cdee-493d-9a9d-1565ce8666d9" providerId="ADAL" clId="{87FC9DBA-511C-D04C-B165-B7D8F89580DB}" dt="2025-01-05T02:01:20.198" v="3407" actId="20577"/>
          <ac:spMkLst>
            <pc:docMk/>
            <pc:sldMk cId="94889487" sldId="303"/>
            <ac:spMk id="2" creationId="{8ADFF0D4-FD30-346B-6119-0D6C109EE592}"/>
          </ac:spMkLst>
        </pc:spChg>
        <pc:spChg chg="mod">
          <ac:chgData name="Colon, Jeffrey M." userId="615143b1-cdee-493d-9a9d-1565ce8666d9" providerId="ADAL" clId="{87FC9DBA-511C-D04C-B165-B7D8F89580DB}" dt="2025-01-05T01:36:41.201" v="3078" actId="20577"/>
          <ac:spMkLst>
            <pc:docMk/>
            <pc:sldMk cId="94889487" sldId="303"/>
            <ac:spMk id="3" creationId="{C41B3EBA-D99C-1A59-7E67-1B9DCEF445D7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12:40:17.506" v="3743" actId="20577"/>
        <pc:sldMkLst>
          <pc:docMk/>
          <pc:sldMk cId="2848744894" sldId="304"/>
        </pc:sldMkLst>
        <pc:spChg chg="del">
          <ac:chgData name="Colon, Jeffrey M." userId="615143b1-cdee-493d-9a9d-1565ce8666d9" providerId="ADAL" clId="{87FC9DBA-511C-D04C-B165-B7D8F89580DB}" dt="2025-01-05T02:08:33.698" v="3462"/>
          <ac:spMkLst>
            <pc:docMk/>
            <pc:sldMk cId="2848744894" sldId="304"/>
            <ac:spMk id="2" creationId="{FE9C01EE-C905-E609-9D92-5F0B89B75A5B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3" creationId="{A1DD20CE-3734-6157-A5C8-4CB728AEFDC1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4" creationId="{CC2F0907-4919-0F51-4928-3D46A868B8D8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5" creationId="{F4427466-6811-FC0E-70CA-35B438E07E70}"/>
          </ac:spMkLst>
        </pc:spChg>
        <pc:spChg chg="add del mod">
          <ac:chgData name="Colon, Jeffrey M." userId="615143b1-cdee-493d-9a9d-1565ce8666d9" providerId="ADAL" clId="{87FC9DBA-511C-D04C-B165-B7D8F89580DB}" dt="2025-01-05T02:10:11.548" v="3481" actId="478"/>
          <ac:spMkLst>
            <pc:docMk/>
            <pc:sldMk cId="2848744894" sldId="304"/>
            <ac:spMk id="33" creationId="{7589D212-C6EE-C7C5-95F0-ED08F71865EA}"/>
          </ac:spMkLst>
        </pc:sp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9" creationId="{F22DCA78-BD13-8B59-7196-1B6A5CE31EB9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0" creationId="{6DEBAEF6-8A25-F5FB-C69E-23D3372CCF1B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1" creationId="{07EA09FD-FE3C-96EC-68E3-60A7541EF758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3" creationId="{768F6363-83AA-2F75-2A5C-4B28B0A1B24E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4" creationId="{09B3B9DB-F6A3-60DE-B7F8-72DA49F30DA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5" creationId="{AD16AA39-A199-E400-8E02-789CCE021630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6" creationId="{5C9A509E-7285-DA42-1B47-D118EEA38827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7" creationId="{AB439CCE-63EE-BD2E-E983-7DB860DE0414}"/>
          </ac:graphicFrameMkLst>
        </pc:graphicFrameChg>
        <pc:graphicFrameChg chg="add del mod modGraphic">
          <ac:chgData name="Colon, Jeffrey M." userId="615143b1-cdee-493d-9a9d-1565ce8666d9" providerId="ADAL" clId="{87FC9DBA-511C-D04C-B165-B7D8F89580DB}" dt="2025-01-05T02:08:43.969" v="3466" actId="478"/>
          <ac:graphicFrameMkLst>
            <pc:docMk/>
            <pc:sldMk cId="2848744894" sldId="304"/>
            <ac:graphicFrameMk id="18" creationId="{3DAC25F7-B928-5FA4-C70F-FA66D9F713D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9" creationId="{24ED8B88-F331-D7B4-0D62-37A0DCE3872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0" creationId="{2867B6AC-6624-1BD0-FB7A-D9D7BE236CBE}"/>
          </ac:graphicFrameMkLst>
        </pc:graphicFrameChg>
        <pc:graphicFrameChg chg="del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2" creationId="{5E73C9A3-A2A2-1E34-05DA-9F42DB849F28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3" creationId="{49874020-A576-58BD-7DCB-F6F3F0AB489D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5" creationId="{A8517E16-8D33-0531-513A-CAC39BEE9491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6" creationId="{D271FDF7-1448-D717-B23E-66FB525452E9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7" creationId="{601A70AF-93E6-4420-3D4D-15092EA3774C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9:54.967" v="3479" actId="1076"/>
          <ac:graphicFrameMkLst>
            <pc:docMk/>
            <pc:sldMk cId="2848744894" sldId="304"/>
            <ac:graphicFrameMk id="28" creationId="{F5156D45-E63C-1DB3-418F-39789A1CE9D6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9" creationId="{CFBA3A1C-EC9D-4710-2302-83AA59B46C1D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02:09:46.950" v="3477" actId="1076"/>
          <ac:graphicFrameMkLst>
            <pc:docMk/>
            <pc:sldMk cId="2848744894" sldId="304"/>
            <ac:graphicFrameMk id="30" creationId="{D0C5FB10-7EF1-8271-B536-66A4294E6FB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09:37.005" v="3475" actId="478"/>
          <ac:graphicFrameMkLst>
            <pc:docMk/>
            <pc:sldMk cId="2848744894" sldId="304"/>
            <ac:graphicFrameMk id="31" creationId="{D3989956-D8EA-0197-0BBE-96920E79FAE7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12:40:17.506" v="3743" actId="20577"/>
          <ac:graphicFrameMkLst>
            <pc:docMk/>
            <pc:sldMk cId="2848744894" sldId="304"/>
            <ac:graphicFrameMk id="34" creationId="{27C0B4E0-2F59-DD6C-519A-796F173D7D38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4:04:38.679" v="4647" actId="403"/>
        <pc:sldMkLst>
          <pc:docMk/>
          <pc:sldMk cId="646922432" sldId="305"/>
        </pc:sldMkLst>
        <pc:spChg chg="mod">
          <ac:chgData name="Colon, Jeffrey M." userId="615143b1-cdee-493d-9a9d-1565ce8666d9" providerId="ADAL" clId="{87FC9DBA-511C-D04C-B165-B7D8F89580DB}" dt="2025-01-05T14:04:38.679" v="4647" actId="403"/>
          <ac:spMkLst>
            <pc:docMk/>
            <pc:sldMk cId="646922432" sldId="305"/>
            <ac:spMk id="2" creationId="{D3A0EFE8-0700-0CE1-E980-E8A4B8CEEE95}"/>
          </ac:spMkLst>
        </pc:spChg>
        <pc:spChg chg="mod">
          <ac:chgData name="Colon, Jeffrey M." userId="615143b1-cdee-493d-9a9d-1565ce8666d9" providerId="ADAL" clId="{87FC9DBA-511C-D04C-B165-B7D8F89580DB}" dt="2025-01-05T13:24:16.116" v="3752" actId="20577"/>
          <ac:spMkLst>
            <pc:docMk/>
            <pc:sldMk cId="646922432" sldId="305"/>
            <ac:spMk id="3" creationId="{5CF5619E-1122-4A0F-6406-7F499B14232F}"/>
          </ac:spMkLst>
        </pc:spChg>
      </pc:sldChg>
      <pc:sldChg chg="modSp new mod">
        <pc:chgData name="Colon, Jeffrey M." userId="615143b1-cdee-493d-9a9d-1565ce8666d9" providerId="ADAL" clId="{87FC9DBA-511C-D04C-B165-B7D8F89580DB}" dt="2025-01-05T20:06:54.924" v="4957" actId="20577"/>
        <pc:sldMkLst>
          <pc:docMk/>
          <pc:sldMk cId="2204674740" sldId="306"/>
        </pc:sldMkLst>
        <pc:spChg chg="mod">
          <ac:chgData name="Colon, Jeffrey M." userId="615143b1-cdee-493d-9a9d-1565ce8666d9" providerId="ADAL" clId="{87FC9DBA-511C-D04C-B165-B7D8F89580DB}" dt="2025-01-05T20:06:54.924" v="4957" actId="20577"/>
          <ac:spMkLst>
            <pc:docMk/>
            <pc:sldMk cId="2204674740" sldId="306"/>
            <ac:spMk id="2" creationId="{83F9953D-E4D8-AD85-3877-DCD4C296ADBD}"/>
          </ac:spMkLst>
        </pc:spChg>
        <pc:spChg chg="mod">
          <ac:chgData name="Colon, Jeffrey M." userId="615143b1-cdee-493d-9a9d-1565ce8666d9" providerId="ADAL" clId="{87FC9DBA-511C-D04C-B165-B7D8F89580DB}" dt="2025-01-05T14:05:05.477" v="4689" actId="20577"/>
          <ac:spMkLst>
            <pc:docMk/>
            <pc:sldMk cId="2204674740" sldId="306"/>
            <ac:spMk id="3" creationId="{B2F7354C-9A6E-9DBA-E086-2853860E8E60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20:25:11.509" v="5323" actId="14734"/>
        <pc:sldMkLst>
          <pc:docMk/>
          <pc:sldMk cId="909048991" sldId="307"/>
        </pc:sldMkLst>
        <pc:spChg chg="del">
          <ac:chgData name="Colon, Jeffrey M." userId="615143b1-cdee-493d-9a9d-1565ce8666d9" providerId="ADAL" clId="{87FC9DBA-511C-D04C-B165-B7D8F89580DB}" dt="2025-01-05T20:23:15.690" v="5274"/>
          <ac:spMkLst>
            <pc:docMk/>
            <pc:sldMk cId="909048991" sldId="307"/>
            <ac:spMk id="2" creationId="{3C4DAE76-8EBA-6866-E248-3E2070B0043D}"/>
          </ac:spMkLst>
        </pc:spChg>
        <pc:spChg chg="mod">
          <ac:chgData name="Colon, Jeffrey M." userId="615143b1-cdee-493d-9a9d-1565ce8666d9" providerId="ADAL" clId="{87FC9DBA-511C-D04C-B165-B7D8F89580DB}" dt="2025-01-05T19:46:17.195" v="4785"/>
          <ac:spMkLst>
            <pc:docMk/>
            <pc:sldMk cId="909048991" sldId="307"/>
            <ac:spMk id="3" creationId="{D2D55BCA-E5F4-6686-C427-AB8D98C3C0EB}"/>
          </ac:spMkLst>
        </pc:spChg>
        <pc:graphicFrameChg chg="add mod modGraphic">
          <ac:chgData name="Colon, Jeffrey M." userId="615143b1-cdee-493d-9a9d-1565ce8666d9" providerId="ADAL" clId="{87FC9DBA-511C-D04C-B165-B7D8F89580DB}" dt="2025-01-05T20:25:11.509" v="5323" actId="14734"/>
          <ac:graphicFrameMkLst>
            <pc:docMk/>
            <pc:sldMk cId="909048991" sldId="307"/>
            <ac:graphicFrameMk id="6" creationId="{9F8B8715-E294-FD86-809A-E58E1B4233B4}"/>
          </ac:graphicFrameMkLst>
        </pc:graphicFrameChg>
      </pc:sldChg>
      <pc:sldChg chg="new del">
        <pc:chgData name="Colon, Jeffrey M." userId="615143b1-cdee-493d-9a9d-1565ce8666d9" providerId="ADAL" clId="{87FC9DBA-511C-D04C-B165-B7D8F89580DB}" dt="2025-01-05T20:01:27.891" v="4801" actId="2696"/>
        <pc:sldMkLst>
          <pc:docMk/>
          <pc:sldMk cId="2680934390" sldId="308"/>
        </pc:sldMkLst>
      </pc:sldChg>
      <pc:sldChg chg="new del">
        <pc:chgData name="Colon, Jeffrey M." userId="615143b1-cdee-493d-9a9d-1565ce8666d9" providerId="ADAL" clId="{87FC9DBA-511C-D04C-B165-B7D8F89580DB}" dt="2025-01-05T20:01:25.102" v="4800" actId="2696"/>
        <pc:sldMkLst>
          <pc:docMk/>
          <pc:sldMk cId="4115326923" sldId="309"/>
        </pc:sldMkLst>
      </pc:sldChg>
      <pc:sldChg chg="addSp delSp modSp new mod ord">
        <pc:chgData name="Colon, Jeffrey M." userId="615143b1-cdee-493d-9a9d-1565ce8666d9" providerId="ADAL" clId="{87FC9DBA-511C-D04C-B165-B7D8F89580DB}" dt="2025-01-05T20:51:24.878" v="5797" actId="14100"/>
        <pc:sldMkLst>
          <pc:docMk/>
          <pc:sldMk cId="2735611943" sldId="310"/>
        </pc:sldMkLst>
        <pc:spChg chg="mod">
          <ac:chgData name="Colon, Jeffrey M." userId="615143b1-cdee-493d-9a9d-1565ce8666d9" providerId="ADAL" clId="{87FC9DBA-511C-D04C-B165-B7D8F89580DB}" dt="2025-01-05T20:51:21.190" v="5796" actId="1076"/>
          <ac:spMkLst>
            <pc:docMk/>
            <pc:sldMk cId="2735611943" sldId="310"/>
            <ac:spMk id="2" creationId="{C9E1F84E-E175-47A6-F9C9-B4B9DA30E843}"/>
          </ac:spMkLst>
        </pc:spChg>
        <pc:spChg chg="mod">
          <ac:chgData name="Colon, Jeffrey M." userId="615143b1-cdee-493d-9a9d-1565ce8666d9" providerId="ADAL" clId="{87FC9DBA-511C-D04C-B165-B7D8F89580DB}" dt="2025-01-05T20:51:05.975" v="5792" actId="1076"/>
          <ac:spMkLst>
            <pc:docMk/>
            <pc:sldMk cId="2735611943" sldId="310"/>
            <ac:spMk id="3" creationId="{66C0B7B7-22F3-78B1-5524-EFA3E514725A}"/>
          </ac:spMkLst>
        </pc:spChg>
        <pc:spChg chg="mod">
          <ac:chgData name="Colon, Jeffrey M." userId="615143b1-cdee-493d-9a9d-1565ce8666d9" providerId="ADAL" clId="{87FC9DBA-511C-D04C-B165-B7D8F89580DB}" dt="2025-01-05T20:51:24.878" v="5797" actId="14100"/>
          <ac:spMkLst>
            <pc:docMk/>
            <pc:sldMk cId="2735611943" sldId="310"/>
            <ac:spMk id="4" creationId="{99515797-45BB-3AF3-D353-E17DB385960A}"/>
          </ac:spMkLst>
        </pc:spChg>
        <pc:spChg chg="mod">
          <ac:chgData name="Colon, Jeffrey M." userId="615143b1-cdee-493d-9a9d-1565ce8666d9" providerId="ADAL" clId="{87FC9DBA-511C-D04C-B165-B7D8F89580DB}" dt="2025-01-05T20:51:16.867" v="5795" actId="14100"/>
          <ac:spMkLst>
            <pc:docMk/>
            <pc:sldMk cId="2735611943" sldId="310"/>
            <ac:spMk id="5" creationId="{BAB5A6DD-51D3-F004-3D46-0D9D3A78842F}"/>
          </ac:spMkLst>
        </pc:spChg>
        <pc:spChg chg="mod">
          <ac:chgData name="Colon, Jeffrey M." userId="615143b1-cdee-493d-9a9d-1565ce8666d9" providerId="ADAL" clId="{87FC9DBA-511C-D04C-B165-B7D8F89580DB}" dt="2025-01-05T20:05:17.836" v="4861"/>
          <ac:spMkLst>
            <pc:docMk/>
            <pc:sldMk cId="2735611943" sldId="310"/>
            <ac:spMk id="8" creationId="{0DD204A2-EAF2-6967-B0F3-2241B9F889C4}"/>
          </ac:spMkLst>
        </pc:spChg>
        <pc:spChg chg="add mod">
          <ac:chgData name="Colon, Jeffrey M." userId="615143b1-cdee-493d-9a9d-1565ce8666d9" providerId="ADAL" clId="{87FC9DBA-511C-D04C-B165-B7D8F89580DB}" dt="2025-01-05T20:50:53.179" v="5788" actId="1076"/>
          <ac:spMkLst>
            <pc:docMk/>
            <pc:sldMk cId="2735611943" sldId="310"/>
            <ac:spMk id="10" creationId="{EA77061D-E898-825D-5487-932845F230AA}"/>
          </ac:spMkLst>
        </pc:spChg>
        <pc:spChg chg="add del mod">
          <ac:chgData name="Colon, Jeffrey M." userId="615143b1-cdee-493d-9a9d-1565ce8666d9" providerId="ADAL" clId="{87FC9DBA-511C-D04C-B165-B7D8F89580DB}" dt="2025-01-05T20:04:04.610" v="4847" actId="478"/>
          <ac:spMkLst>
            <pc:docMk/>
            <pc:sldMk cId="2735611943" sldId="310"/>
            <ac:spMk id="11" creationId="{2177D0CF-D564-E935-6D34-EB5C39204D23}"/>
          </ac:spMkLst>
        </pc:spChg>
        <pc:spChg chg="add mod">
          <ac:chgData name="Colon, Jeffrey M." userId="615143b1-cdee-493d-9a9d-1565ce8666d9" providerId="ADAL" clId="{87FC9DBA-511C-D04C-B165-B7D8F89580DB}" dt="2025-01-05T20:51:00.819" v="5791" actId="20577"/>
          <ac:spMkLst>
            <pc:docMk/>
            <pc:sldMk cId="2735611943" sldId="310"/>
            <ac:spMk id="12" creationId="{AFF21C1C-1AA2-7A36-E622-2CE875651B30}"/>
          </ac:spMkLst>
        </pc:spChg>
        <pc:picChg chg="add del mod">
          <ac:chgData name="Colon, Jeffrey M." userId="615143b1-cdee-493d-9a9d-1565ce8666d9" providerId="ADAL" clId="{87FC9DBA-511C-D04C-B165-B7D8F89580DB}" dt="2025-01-05T20:00:50.809" v="4799" actId="478"/>
          <ac:picMkLst>
            <pc:docMk/>
            <pc:sldMk cId="2735611943" sldId="310"/>
            <ac:picMk id="9" creationId="{61326E11-AFF6-8320-6E7E-A9D03C29B0ED}"/>
          </ac:picMkLst>
        </pc:picChg>
      </pc:sldChg>
      <pc:sldChg chg="addSp delSp modSp new mod">
        <pc:chgData name="Colon, Jeffrey M." userId="615143b1-cdee-493d-9a9d-1565ce8666d9" providerId="ADAL" clId="{87FC9DBA-511C-D04C-B165-B7D8F89580DB}" dt="2025-01-05T20:59:37.986" v="5953" actId="20577"/>
        <pc:sldMkLst>
          <pc:docMk/>
          <pc:sldMk cId="308490574" sldId="311"/>
        </pc:sldMkLst>
        <pc:spChg chg="mod">
          <ac:chgData name="Colon, Jeffrey M." userId="615143b1-cdee-493d-9a9d-1565ce8666d9" providerId="ADAL" clId="{87FC9DBA-511C-D04C-B165-B7D8F89580DB}" dt="2025-01-05T20:59:37.986" v="5953" actId="20577"/>
          <ac:spMkLst>
            <pc:docMk/>
            <pc:sldMk cId="308490574" sldId="311"/>
            <ac:spMk id="2" creationId="{8BBE3897-C789-CF1B-B00B-90160C6BC07A}"/>
          </ac:spMkLst>
        </pc:spChg>
        <pc:spChg chg="mod">
          <ac:chgData name="Colon, Jeffrey M." userId="615143b1-cdee-493d-9a9d-1565ce8666d9" providerId="ADAL" clId="{87FC9DBA-511C-D04C-B165-B7D8F89580DB}" dt="2025-01-05T20:49:32.461" v="5720"/>
          <ac:spMkLst>
            <pc:docMk/>
            <pc:sldMk cId="308490574" sldId="311"/>
            <ac:spMk id="3" creationId="{E425CA6F-A234-98FF-8FAD-70A3073A3504}"/>
          </ac:spMkLst>
        </pc:spChg>
        <pc:spChg chg="add del">
          <ac:chgData name="Colon, Jeffrey M." userId="615143b1-cdee-493d-9a9d-1565ce8666d9" providerId="ADAL" clId="{87FC9DBA-511C-D04C-B165-B7D8F89580DB}" dt="2025-01-05T20:49:30.990" v="5719" actId="22"/>
          <ac:spMkLst>
            <pc:docMk/>
            <pc:sldMk cId="308490574" sldId="311"/>
            <ac:spMk id="7" creationId="{2A62B84D-3743-C195-F2E7-4C6EDA56DC29}"/>
          </ac:spMkLst>
        </pc:spChg>
      </pc:sldChg>
      <pc:sldChg chg="modSp new mod">
        <pc:chgData name="Colon, Jeffrey M." userId="615143b1-cdee-493d-9a9d-1565ce8666d9" providerId="ADAL" clId="{87FC9DBA-511C-D04C-B165-B7D8F89580DB}" dt="2025-01-05T21:10:40.174" v="6601" actId="120"/>
        <pc:sldMkLst>
          <pc:docMk/>
          <pc:sldMk cId="3307575280" sldId="312"/>
        </pc:sldMkLst>
        <pc:spChg chg="mod">
          <ac:chgData name="Colon, Jeffrey M." userId="615143b1-cdee-493d-9a9d-1565ce8666d9" providerId="ADAL" clId="{87FC9DBA-511C-D04C-B165-B7D8F89580DB}" dt="2025-01-05T21:10:40.174" v="6601" actId="120"/>
          <ac:spMkLst>
            <pc:docMk/>
            <pc:sldMk cId="3307575280" sldId="312"/>
            <ac:spMk id="2" creationId="{162CEA62-C015-6D0F-9770-2BF9A5DE9F8B}"/>
          </ac:spMkLst>
        </pc:spChg>
        <pc:spChg chg="mod">
          <ac:chgData name="Colon, Jeffrey M." userId="615143b1-cdee-493d-9a9d-1565ce8666d9" providerId="ADAL" clId="{87FC9DBA-511C-D04C-B165-B7D8F89580DB}" dt="2025-01-05T21:03:31.481" v="5982" actId="20577"/>
          <ac:spMkLst>
            <pc:docMk/>
            <pc:sldMk cId="3307575280" sldId="312"/>
            <ac:spMk id="3" creationId="{E595BD77-2571-C410-3207-1556BA316023}"/>
          </ac:spMkLst>
        </pc:spChg>
      </pc:sldChg>
      <pc:sldChg chg="modSp new mod">
        <pc:chgData name="Colon, Jeffrey M." userId="615143b1-cdee-493d-9a9d-1565ce8666d9" providerId="ADAL" clId="{87FC9DBA-511C-D04C-B165-B7D8F89580DB}" dt="2025-01-05T21:31:49.205" v="7460" actId="20577"/>
        <pc:sldMkLst>
          <pc:docMk/>
          <pc:sldMk cId="3817639802" sldId="313"/>
        </pc:sldMkLst>
        <pc:spChg chg="mod">
          <ac:chgData name="Colon, Jeffrey M." userId="615143b1-cdee-493d-9a9d-1565ce8666d9" providerId="ADAL" clId="{87FC9DBA-511C-D04C-B165-B7D8F89580DB}" dt="2025-01-05T21:31:49.205" v="7460" actId="20577"/>
          <ac:spMkLst>
            <pc:docMk/>
            <pc:sldMk cId="3817639802" sldId="313"/>
            <ac:spMk id="2" creationId="{7EE5B727-03EB-E7D0-8DC0-29BB8F40C09C}"/>
          </ac:spMkLst>
        </pc:spChg>
        <pc:spChg chg="mod">
          <ac:chgData name="Colon, Jeffrey M." userId="615143b1-cdee-493d-9a9d-1565ce8666d9" providerId="ADAL" clId="{87FC9DBA-511C-D04C-B165-B7D8F89580DB}" dt="2025-01-05T21:12:28.647" v="6606" actId="20577"/>
          <ac:spMkLst>
            <pc:docMk/>
            <pc:sldMk cId="3817639802" sldId="313"/>
            <ac:spMk id="3" creationId="{DA8FCC90-0BA7-4CF9-6F48-B7F88A68782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16:29.712" v="8300" actId="20577"/>
        <pc:sldMkLst>
          <pc:docMk/>
          <pc:sldMk cId="3319612527" sldId="314"/>
        </pc:sldMkLst>
        <pc:spChg chg="mod">
          <ac:chgData name="Colon, Jeffrey M." userId="615143b1-cdee-493d-9a9d-1565ce8666d9" providerId="ADAL" clId="{87FC9DBA-511C-D04C-B165-B7D8F89580DB}" dt="2025-01-05T22:16:29.712" v="8300" actId="20577"/>
          <ac:spMkLst>
            <pc:docMk/>
            <pc:sldMk cId="3319612527" sldId="314"/>
            <ac:spMk id="2" creationId="{44D7D541-618D-0E5E-9C88-4EBB569FB48B}"/>
          </ac:spMkLst>
        </pc:spChg>
        <pc:spChg chg="mod">
          <ac:chgData name="Colon, Jeffrey M." userId="615143b1-cdee-493d-9a9d-1565ce8666d9" providerId="ADAL" clId="{87FC9DBA-511C-D04C-B165-B7D8F89580DB}" dt="2025-01-05T21:35:22.209" v="7474" actId="20577"/>
          <ac:spMkLst>
            <pc:docMk/>
            <pc:sldMk cId="3319612527" sldId="314"/>
            <ac:spMk id="3" creationId="{66F2F171-527E-C9F6-9838-DE09B3771E02}"/>
          </ac:spMkLst>
        </pc:spChg>
      </pc:sld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D20CE-3734-6157-A5C8-4CB728A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Differences between a CFCT and an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F0907-4919-0F51-4928-3D46A868B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7466-6811-FC0E-70CA-35B438E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C0B4E0-2F59-DD6C-519A-796F173D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491"/>
              </p:ext>
            </p:extLst>
          </p:nvPr>
        </p:nvGraphicFramePr>
        <p:xfrm>
          <a:off x="512064" y="631361"/>
          <a:ext cx="11277600" cy="54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02"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Amount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Income Tax 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CFCT T</a:t>
                      </a:r>
                      <a:r>
                        <a:rPr sz="1800" dirty="0"/>
                        <a:t>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Consulting Revenue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$500,000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Taxable income.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Included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cash inflow.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Stock Sale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gain taxable (10,000)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Entire 100,000 included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Inventory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when inventory is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  <a:r>
                        <a:rPr lang="en-US" sz="1800" dirty="0"/>
                        <a:t> when purchased.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Wages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Rent and 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53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Machine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through depreciation</a:t>
                      </a:r>
                      <a:r>
                        <a:rPr lang="en-US" sz="1800" dirty="0"/>
                        <a:t>;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r>
                        <a:rPr sz="1800" dirty="0"/>
                        <a:t>eductible in the year of purchase.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579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Stock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$20,000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Not deductible </a:t>
                      </a:r>
                      <a:r>
                        <a:rPr lang="en-US" sz="1800" dirty="0"/>
                        <a:t>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0EFE8-0700-0CE1-E980-E8A4B8CE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employees, tax base would solely of wages, with possibly an exemption amount</a:t>
            </a:r>
          </a:p>
          <a:p>
            <a:pPr lvl="1"/>
            <a:r>
              <a:rPr lang="en-US" sz="2400" dirty="0"/>
              <a:t>All capital returns, CGs, dividends, interest, &amp; royalties would be exempt</a:t>
            </a:r>
          </a:p>
          <a:p>
            <a:r>
              <a:rPr lang="en-US" sz="2800" dirty="0"/>
              <a:t>For businesses, CFCT—tax base would be cash receipts less all business and investment outlays</a:t>
            </a:r>
          </a:p>
          <a:p>
            <a:r>
              <a:rPr lang="en-US" sz="2800" dirty="0"/>
              <a:t>Wage tax explicitly exempts capital returns</a:t>
            </a:r>
          </a:p>
          <a:p>
            <a:r>
              <a:rPr lang="en-US" sz="2800" dirty="0"/>
              <a:t>A CFCT allows investments to be deducted but taxes all investment returns</a:t>
            </a:r>
          </a:p>
          <a:p>
            <a:r>
              <a:rPr lang="en-US" sz="2800" b="1" dirty="0"/>
              <a:t>Under certain assumptions, a wage tax and a CFCT are equivalent</a:t>
            </a:r>
          </a:p>
          <a:p>
            <a:pPr lvl="1"/>
            <a:r>
              <a:rPr lang="en-US" sz="2400" dirty="0"/>
              <a:t>Constant tax rates over time</a:t>
            </a:r>
          </a:p>
          <a:p>
            <a:pPr lvl="1"/>
            <a:r>
              <a:rPr lang="en-US" sz="2400" dirty="0"/>
              <a:t> Investments yield only the expected (</a:t>
            </a:r>
            <a:r>
              <a:rPr lang="en-US" sz="2400" i="1" dirty="0"/>
              <a:t>norma</a:t>
            </a:r>
            <a:r>
              <a:rPr lang="en-US" sz="2400" dirty="0"/>
              <a:t>l) market return and not </a:t>
            </a:r>
            <a:r>
              <a:rPr lang="en-US" sz="2400" i="1" dirty="0"/>
              <a:t>a supranormal </a:t>
            </a:r>
            <a:r>
              <a:rPr lang="en-US" sz="2400" dirty="0"/>
              <a:t>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5619E-1122-4A0F-6406-7F499B1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B397-79FD-3EDF-1EE8-AC3583B48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EAB5-A272-11B8-6273-03752A5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9953D-E4D8-AD85-3877-DCD4C296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Tax Rate: 25%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Wages: $120,000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Investment Return: 6%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Peter will invest all remaining income after any taxes and consume the entire amount, including investment gains, in Year 2.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7354C-9A6E-9DBA-E086-2853860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DBDC-FE55-2B46-0C75-9AE1DCD84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33D-E967-9E96-7FA3-A1EE46F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1F84E-E175-47A6-F9C9-B4B9DA30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626327"/>
            <a:ext cx="3653535" cy="406576"/>
          </a:xfrm>
        </p:spPr>
        <p:txBody>
          <a:bodyPr/>
          <a:lstStyle/>
          <a:p>
            <a:r>
              <a:rPr lang="en-US" dirty="0"/>
              <a:t>Income 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B7B7-22F3-78B1-5524-EFA3E514725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361122" y="627898"/>
            <a:ext cx="3665278" cy="380392"/>
          </a:xfrm>
        </p:spPr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5797-45BB-3AF3-D353-E17DB38596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3936" y="1026913"/>
            <a:ext cx="366166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Tax on return of  $1,350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dirty="0"/>
              <a:t>$95,400 - $1,350 or </a:t>
            </a:r>
            <a:r>
              <a:rPr lang="en-US" sz="2000" b="1" dirty="0"/>
              <a:t>$94,050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A6DD-51D3-F004-3D46-0D9D3A78842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61122" y="1026912"/>
            <a:ext cx="366660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$0 tax on return</a:t>
            </a:r>
          </a:p>
          <a:p>
            <a:pPr lvl="1"/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b="1" dirty="0"/>
              <a:t>$95,400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DFC2-4C0C-DB60-A92A-6E64D67D21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596CA-42DA-54D3-091A-A282BAE4A1F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D204A2-EAF2-6967-B0F3-2241B9F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7061D-E898-825D-5487-932845F230AA}"/>
              </a:ext>
            </a:extLst>
          </p:cNvPr>
          <p:cNvSpPr/>
          <p:nvPr/>
        </p:nvSpPr>
        <p:spPr>
          <a:xfrm>
            <a:off x="8363952" y="620336"/>
            <a:ext cx="3653535" cy="406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CFCT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1C1C-1AA2-7A36-E622-2CE875651B30}"/>
              </a:ext>
            </a:extLst>
          </p:cNvPr>
          <p:cNvSpPr txBox="1"/>
          <p:nvPr/>
        </p:nvSpPr>
        <p:spPr>
          <a:xfrm>
            <a:off x="8363952" y="1026912"/>
            <a:ext cx="3666603" cy="52014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Invest $120,000 in stock—no tax: inclusion of $120,000 minus investment of $120,000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2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Sell stock for $127,200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Cash flow of $127,200; investment return of $7,200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$31,800 tax on 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ATCF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$127,200 - $31,800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$95,400 </a:t>
            </a:r>
          </a:p>
        </p:txBody>
      </p:sp>
    </p:spTree>
    <p:extLst>
      <p:ext uri="{BB962C8B-B14F-4D97-AF65-F5344CB8AC3E}">
        <p14:creationId xmlns:p14="http://schemas.microsoft.com/office/powerpoint/2010/main" val="273561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8B8715-E294-FD86-809A-E58E1B42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18803"/>
              </p:ext>
            </p:extLst>
          </p:nvPr>
        </p:nvGraphicFramePr>
        <p:xfrm>
          <a:off x="893763" y="1175657"/>
          <a:ext cx="10515600" cy="428666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841530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0262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35451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7929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6459846"/>
                    </a:ext>
                  </a:extLst>
                </a:gridCol>
              </a:tblGrid>
              <a:tr h="1008498">
                <a:tc>
                  <a:txBody>
                    <a:bodyPr/>
                    <a:lstStyle/>
                    <a:p>
                      <a:r>
                        <a:rPr lang="en-US" sz="2400" b="1" dirty="0"/>
                        <a:t>Tax System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1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2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Final Consumption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9865982"/>
                  </a:ext>
                </a:extLst>
              </a:tr>
              <a:tr h="12611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CFCT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$95,400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2179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Wage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$95,400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88666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Income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$94,050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775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D55BCA-E5F4-6686-C427-AB8D98C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2A76-EA38-3A24-B306-AE45FB27C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8C95-EAB5-0B6D-DC0A-EA83347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E3897-C789-CF1B-B00B-90160C6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Equivalence of Cash-Flow and Wage Taxes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Both systems result in the same final consumption ($95,400), as neither taxes investment returns.</a:t>
            </a:r>
          </a:p>
          <a:p>
            <a:r>
              <a:rPr lang="en-US" sz="2600" b="1" dirty="0"/>
              <a:t>Income Tax Difference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Under an income tax, the investment is made with after-tax dollars, and the investment return is is included in the tax base. </a:t>
            </a:r>
          </a:p>
          <a:p>
            <a:r>
              <a:rPr lang="en-US" sz="2600" b="1" dirty="0"/>
              <a:t>Tax Timing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CFCT defers taxation until consumption occurs, while the wage tax applies the tax upfront.</a:t>
            </a:r>
          </a:p>
          <a:p>
            <a:pPr lvl="1"/>
            <a:r>
              <a:rPr lang="en-US" sz="2600" dirty="0"/>
              <a:t>The income tax spreads the burden across both wages and investment returns.</a:t>
            </a:r>
          </a:p>
          <a:p>
            <a:endParaRPr lang="en-US" dirty="0"/>
          </a:p>
          <a:p>
            <a:r>
              <a:rPr lang="en-US" sz="2600" dirty="0"/>
              <a:t>E. Cary Brown yield exemption phenomenon: exempting investment returns (wage tax) produces the same result as a CFCT under which the investment is deducted but 100% of the returns (both the original investment and capital return) are taxed.</a:t>
            </a:r>
          </a:p>
          <a:p>
            <a:endParaRPr lang="en-US" sz="2600" dirty="0"/>
          </a:p>
          <a:p>
            <a:r>
              <a:rPr lang="en-US" sz="2600" dirty="0"/>
              <a:t>Note: A CFCT and wage tax don’t produce the same outcome if the investment earns supranormal returns after it is made.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5CA6F-A234-98FF-8FAD-70A3073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6215C-5505-B9BA-8E6A-D16FB1E7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BF41-464E-DE3F-E747-8398CC9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CEA62-C015-6D0F-9770-2BF9A5DE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Individual retirement account (IRA</a:t>
            </a:r>
            <a:r>
              <a:rPr lang="en-US" dirty="0"/>
              <a:t>): deduction of investment when made; full taxation when withdrawn from account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Roth IRA</a:t>
            </a:r>
            <a:r>
              <a:rPr lang="en-US" dirty="0"/>
              <a:t>: No deduction when made; no taxation of investment return when withdrawn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Section 179 Expensing</a:t>
            </a:r>
            <a:r>
              <a:rPr lang="en-US" dirty="0"/>
              <a:t>: purchase of business equipment is immediately deductible instead of being capitalized and depreciated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Exclusion of Personal Residence Gain under  §  121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Exclusion of State &amp; Local bond interest under  §  103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Forgiveness of unrealized gains at death under § 1014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5BD77-2571-C410-3207-1556BA3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 in the IRC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5FB8-C1EA-F24D-1148-CBB0E92BE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946D-6B44-A153-66BE-7F1933B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7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5B727-03EB-E7D0-8DC0-29BB8F40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an </a:t>
            </a:r>
            <a:r>
              <a:rPr lang="en-US" b="1" dirty="0"/>
              <a:t>income tax</a:t>
            </a:r>
            <a:r>
              <a:rPr lang="en-US" dirty="0"/>
              <a:t>, borrowed money is neither taxable when received nor deductible when paid.</a:t>
            </a:r>
          </a:p>
          <a:p>
            <a:pPr lvl="1"/>
            <a:r>
              <a:rPr lang="en-US" dirty="0"/>
              <a:t>Borrowing doesn’t represent a change in wealth: $ increases, but so do liabilities</a:t>
            </a:r>
          </a:p>
          <a:p>
            <a:pPr lvl="1"/>
            <a:r>
              <a:rPr lang="en-US" dirty="0"/>
              <a:t>Repayment doesn’t represent a change in wealth: $ decreases, but so do liabilities</a:t>
            </a:r>
          </a:p>
          <a:p>
            <a:pPr lvl="1"/>
            <a:r>
              <a:rPr lang="en-US" dirty="0"/>
              <a:t>Interest is a decrease in wealth and is generally deductible as business interest (§162) or investment interest (§163(d)) </a:t>
            </a:r>
          </a:p>
          <a:p>
            <a:r>
              <a:rPr lang="en-US" dirty="0"/>
              <a:t>Purchases subject to an </a:t>
            </a:r>
            <a:r>
              <a:rPr lang="en-US" b="1" dirty="0"/>
              <a:t>RST</a:t>
            </a:r>
            <a:r>
              <a:rPr lang="en-US" dirty="0"/>
              <a:t> whether made with savings or borrowed money</a:t>
            </a:r>
          </a:p>
          <a:p>
            <a:r>
              <a:rPr lang="en-US" b="1" dirty="0"/>
              <a:t>Wage tax</a:t>
            </a:r>
            <a:r>
              <a:rPr lang="en-US" dirty="0"/>
              <a:t>: borrowed money not included in the tax base (not wages) but interest is not deductible—investment returns are not taxed so investment expenses are not deductible.</a:t>
            </a:r>
          </a:p>
          <a:p>
            <a:r>
              <a:rPr lang="en-US" b="1" dirty="0"/>
              <a:t>CFCT</a:t>
            </a:r>
            <a:r>
              <a:rPr lang="en-US" dirty="0"/>
              <a:t>: Borrowed funds would be includible and repayment of borrowing and interest would be deductible.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FCC90-0BA7-4CF9-6F48-B7F88A68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74F5-F207-B77C-33F4-3CBBD4667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E1C7-28CA-53B5-1344-8D0D583F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7D541-618D-0E5E-9C88-4EBB569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rules from one system (income tax) and another (wage tax) to obtain a result that is better than if only one system applied.</a:t>
            </a:r>
          </a:p>
          <a:p>
            <a:r>
              <a:rPr lang="en-US" dirty="0"/>
              <a:t>Raises issues of fairness and economic efficiency</a:t>
            </a:r>
          </a:p>
          <a:p>
            <a:r>
              <a:rPr lang="en-US" dirty="0"/>
              <a:t>Example:  borrow money to purchase an asset that benefits from consumption tax treatment.</a:t>
            </a:r>
          </a:p>
          <a:p>
            <a:pPr lvl="1"/>
            <a:r>
              <a:rPr lang="en-US" dirty="0"/>
              <a:t>Peter borrows $10K to purchase a machine that is eligible for immediate expensing under §179 (CFCT treatment).  Under §162, Peter can also deduct the interest on the borrowing since the machine is a business asset.  </a:t>
            </a:r>
          </a:p>
          <a:p>
            <a:pPr lvl="1"/>
            <a:r>
              <a:rPr lang="en-US" dirty="0"/>
              <a:t>Thus, Peter excludes the loan proceeds, deducts the cost of the machine (CFCT), and deducts the interest (not permitted under a CFCT, if debt and </a:t>
            </a:r>
            <a:r>
              <a:rPr lang="en-US"/>
              <a:t>interest are excluded</a:t>
            </a:r>
            <a:r>
              <a:rPr lang="en-US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2F171-527E-C9F6-9838-DE09B37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595A-DAC1-D18C-8877-44775277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FB3-2802-29EC-6B60-5E1EF17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SHS:</a:t>
            </a:r>
          </a:p>
          <a:p>
            <a:pPr lvl="1"/>
            <a:r>
              <a:rPr lang="en-US" dirty="0"/>
              <a:t>Increases in wealth minus decreases in wealth, but not if decreases represent personal consumption.</a:t>
            </a:r>
          </a:p>
          <a:p>
            <a:pPr lvl="1" algn="l"/>
            <a:r>
              <a:rPr lang="en-US" dirty="0"/>
              <a:t>Since neither personal consumption nor savings are deductible, they are included in the tax base.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Consumption tax base:</a:t>
            </a:r>
          </a:p>
          <a:p>
            <a:pPr lvl="1"/>
            <a:r>
              <a:rPr lang="en-US" dirty="0"/>
              <a:t>Personal consumption (perhaps with an exclusion for subsistence consumption)</a:t>
            </a:r>
          </a:p>
          <a:p>
            <a:pPr lvl="1"/>
            <a:r>
              <a:rPr lang="en-US" dirty="0"/>
              <a:t>Savings are excluded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F7F4E-94E2-DC36-EF6E-8855DDDB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largely relied on consumption taxes to fund the government before the enactment of the 16</a:t>
            </a:r>
            <a:r>
              <a:rPr lang="en-US" baseline="30000" dirty="0"/>
              <a:t>th</a:t>
            </a:r>
            <a:r>
              <a:rPr lang="en-US" dirty="0"/>
              <a:t> Amendment in 1913 and many political candidates have argued for replacing (or adding onto) the current income tax with a consumption tax.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current U.S. tax system is best viewed as a </a:t>
            </a:r>
            <a:r>
              <a:rPr lang="en-US" b="1" i="1" dirty="0">
                <a:solidFill>
                  <a:srgbClr val="FF0000"/>
                </a:solidFill>
              </a:rPr>
              <a:t>hybrid</a:t>
            </a:r>
            <a:r>
              <a:rPr lang="en-US" b="1" dirty="0">
                <a:solidFill>
                  <a:srgbClr val="FF0000"/>
                </a:solidFill>
              </a:rPr>
              <a:t> of an income tax system and a consumption tax system.</a:t>
            </a:r>
          </a:p>
          <a:p>
            <a:r>
              <a:rPr lang="en-US" dirty="0"/>
              <a:t>Help to better understand the serious challenge of </a:t>
            </a:r>
            <a:r>
              <a:rPr lang="en-US" b="1" i="1" dirty="0"/>
              <a:t>tax arbitrage</a:t>
            </a:r>
          </a:p>
          <a:p>
            <a:pPr lvl="1"/>
            <a:r>
              <a:rPr lang="en-US" dirty="0"/>
              <a:t>Applying the rules of one system (income tax) against the rules of another system (consumption tax)</a:t>
            </a:r>
          </a:p>
          <a:p>
            <a:pPr lvl="1"/>
            <a:r>
              <a:rPr lang="en-US" dirty="0"/>
              <a:t>Taxpayer can potentially obtain a better result than if either system applied separately</a:t>
            </a:r>
          </a:p>
          <a:p>
            <a:pPr lvl="1"/>
            <a:r>
              <a:rPr lang="en-US" dirty="0"/>
              <a:t>Example:  purchasing an investment under consumption tax rules (investment made with pre-tax dollars or return is excludable) with borrowed money and deducting the interest on the debt.</a:t>
            </a:r>
          </a:p>
          <a:p>
            <a:pPr lvl="2"/>
            <a:r>
              <a:rPr lang="en-US" dirty="0"/>
              <a:t>Result:  Double tax benefit for the same dollars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B5B6B-D369-D1D0-10FC-2BA3263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Consumption Taxes?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F6CA-6F8E-AD6B-5969-F8BE49942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9CA-1C5E-9E95-D98A-3088320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97C4B-7B11-9125-0ED5-AE5DC3D5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of consumer goods (and sometimes services) subject to flat rate</a:t>
            </a:r>
          </a:p>
          <a:p>
            <a:pPr lvl="1"/>
            <a:r>
              <a:rPr lang="en-US" dirty="0"/>
              <a:t>Imposed at final retail sale to customer for personal consumption</a:t>
            </a:r>
          </a:p>
          <a:p>
            <a:pPr lvl="1"/>
            <a:r>
              <a:rPr lang="en-US" dirty="0"/>
              <a:t>Excludes business purchases and purchases of investment </a:t>
            </a:r>
            <a:r>
              <a:rPr lang="en-US" dirty="0" err="1"/>
              <a:t>propery</a:t>
            </a:r>
            <a:endParaRPr lang="en-US" dirty="0"/>
          </a:p>
          <a:p>
            <a:pPr lvl="1"/>
            <a:r>
              <a:rPr lang="en-US" dirty="0"/>
              <a:t>NJ: 6.625%; NY: 8.532%</a:t>
            </a:r>
          </a:p>
          <a:p>
            <a:pPr lvl="1"/>
            <a:r>
              <a:rPr lang="en-US" dirty="0"/>
              <a:t>To preserve </a:t>
            </a:r>
            <a:r>
              <a:rPr lang="en-US" i="1" dirty="0"/>
              <a:t>some</a:t>
            </a:r>
            <a:r>
              <a:rPr lang="en-US" dirty="0"/>
              <a:t> progressivity, certain purchases are exempt, </a:t>
            </a:r>
            <a:r>
              <a:rPr lang="en-US" i="1" dirty="0"/>
              <a:t>e.g</a:t>
            </a:r>
            <a:r>
              <a:rPr lang="en-US" dirty="0"/>
              <a:t>., food in NJ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Maria buys a car for $30,000.  NJ imposes a sales tax of 6.625%.  The final price paid is $31,988.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F334B-FC11-71C7-3CE0-C144B1B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Tax (RST)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D4B4-2D6C-7101-559D-D35491B08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284A-C403-5C26-5CDF-3EED37F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0F389F-0CAB-BD40-0960-D91F882F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699"/>
              </p:ext>
            </p:extLst>
          </p:nvPr>
        </p:nvGraphicFramePr>
        <p:xfrm>
          <a:off x="2937429" y="3332747"/>
          <a:ext cx="6032500" cy="1909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446">
                  <a:extLst>
                    <a:ext uri="{9D8B030D-6E8A-4147-A177-3AD203B41FA5}">
                      <a16:colId xmlns:a16="http://schemas.microsoft.com/office/drawing/2014/main" val="3809692368"/>
                    </a:ext>
                  </a:extLst>
                </a:gridCol>
                <a:gridCol w="2360136">
                  <a:extLst>
                    <a:ext uri="{9D8B030D-6E8A-4147-A177-3AD203B41FA5}">
                      <a16:colId xmlns:a16="http://schemas.microsoft.com/office/drawing/2014/main" val="1290123667"/>
                    </a:ext>
                  </a:extLst>
                </a:gridCol>
                <a:gridCol w="1627918">
                  <a:extLst>
                    <a:ext uri="{9D8B030D-6E8A-4147-A177-3AD203B41FA5}">
                      <a16:colId xmlns:a16="http://schemas.microsoft.com/office/drawing/2014/main" val="1029926155"/>
                    </a:ext>
                  </a:extLst>
                </a:gridCol>
              </a:tblGrid>
              <a:tr h="27039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50154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Car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$30,000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99666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Sales Tax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$1,988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@6.625%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9947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Total Price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$31,988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0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3C4AC-E815-460A-92ED-0A40009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Tax collected on the </a:t>
            </a:r>
            <a:r>
              <a:rPr lang="en-US" sz="2800" i="1" dirty="0"/>
              <a:t>value added</a:t>
            </a:r>
            <a:r>
              <a:rPr lang="en-US" sz="2800" dirty="0"/>
              <a:t> at each stage of manufacturing and selling process.</a:t>
            </a:r>
          </a:p>
          <a:p>
            <a:r>
              <a:rPr lang="en-US" sz="2800" dirty="0"/>
              <a:t>To get credit for a VAT imposed on purchases, a seller must collect/remit a VAT on its own sales.</a:t>
            </a:r>
          </a:p>
          <a:p>
            <a:r>
              <a:rPr lang="en-US" sz="2800" dirty="0"/>
              <a:t>Example: Assume a VAT of 10%.  </a:t>
            </a:r>
          </a:p>
          <a:p>
            <a:pPr lvl="1"/>
            <a:r>
              <a:rPr lang="en-US" sz="2800" dirty="0"/>
              <a:t>A logging company sells wood to a paper manufacturer for $200.  </a:t>
            </a:r>
          </a:p>
          <a:p>
            <a:pPr lvl="1"/>
            <a:r>
              <a:rPr lang="en-US" sz="2800" dirty="0"/>
              <a:t>The paper manufacturer sells it to a printing company for $500.  </a:t>
            </a:r>
          </a:p>
          <a:p>
            <a:pPr lvl="1"/>
            <a:r>
              <a:rPr lang="en-US" sz="2800" dirty="0"/>
              <a:t>The printing company prints books and sells them to a publisher for $1,000.</a:t>
            </a:r>
          </a:p>
          <a:p>
            <a:pPr lvl="1"/>
            <a:r>
              <a:rPr lang="en-US" sz="2800" dirty="0"/>
              <a:t>The publisher sells them to a retailer for $2,000.</a:t>
            </a:r>
          </a:p>
          <a:p>
            <a:pPr lvl="1"/>
            <a:r>
              <a:rPr lang="en-US" sz="2800" dirty="0"/>
              <a:t>The retailer sells the books for $3,000.</a:t>
            </a:r>
          </a:p>
          <a:p>
            <a:r>
              <a:rPr lang="en-US" sz="2800" dirty="0"/>
              <a:t>At each step, a VAT of 10% is imposed on the seller, who, in turn, can deduct any VAT it paid the purchase of its inputs.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DC7C8-E6DF-6761-C372-3C9B0DC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Tax (VAT)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9F89-E924-A0B3-80E9-494F1616C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A7B-2309-D8AA-6904-70AD520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BCB67D-2F89-A705-68DC-59D4C8DC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61220"/>
              </p:ext>
            </p:extLst>
          </p:nvPr>
        </p:nvGraphicFramePr>
        <p:xfrm>
          <a:off x="512065" y="945641"/>
          <a:ext cx="11277602" cy="3901440"/>
        </p:xfrm>
        <a:graphic>
          <a:graphicData uri="http://schemas.openxmlformats.org/drawingml/2006/table">
            <a:tbl>
              <a:tblPr/>
              <a:tblGrid>
                <a:gridCol w="1953549">
                  <a:extLst>
                    <a:ext uri="{9D8B030D-6E8A-4147-A177-3AD203B41FA5}">
                      <a16:colId xmlns:a16="http://schemas.microsoft.com/office/drawing/2014/main" val="2406399900"/>
                    </a:ext>
                  </a:extLst>
                </a:gridCol>
                <a:gridCol w="1268623">
                  <a:extLst>
                    <a:ext uri="{9D8B030D-6E8A-4147-A177-3AD203B41FA5}">
                      <a16:colId xmlns:a16="http://schemas.microsoft.com/office/drawing/2014/main" val="12288482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441710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98386743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1581823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988882808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9263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Sale Price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VAT Charged (10%)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Price (Including VAT)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Paid to Government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Deducted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 VAT Remitted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9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Logging Company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7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 Manufacturer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Printing Company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$1,100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Book Publisher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94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Retailer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2686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53D7508-76E9-EB27-4436-E229EFC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VAT Collected in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B50E-B8D0-7372-12BF-2FBE08A1B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DDFA3-A4A6-EB71-4E13-3A8A2E6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D45D1-273A-7DA7-1144-F4CA4AADE7DF}"/>
              </a:ext>
            </a:extLst>
          </p:cNvPr>
          <p:cNvSpPr txBox="1"/>
          <p:nvPr/>
        </p:nvSpPr>
        <p:spPr>
          <a:xfrm>
            <a:off x="664461" y="5285585"/>
            <a:ext cx="10790939" cy="8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total VAT paid is $300, which is the same amount paid under an RST.  The VAT is borne by the final retail customers. </a:t>
            </a:r>
          </a:p>
        </p:txBody>
      </p:sp>
    </p:spTree>
    <p:extLst>
      <p:ext uri="{BB962C8B-B14F-4D97-AF65-F5344CB8AC3E}">
        <p14:creationId xmlns:p14="http://schemas.microsoft.com/office/powerpoint/2010/main" val="39069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EA42F-44EE-13AE-4DF9-93D28FE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that RSTs/VATs are imposed on transactions, they can’t take into account any personal characteristics of the purchaser, such as income or wealth.</a:t>
            </a:r>
          </a:p>
          <a:p>
            <a:r>
              <a:rPr lang="en-US" sz="2800" dirty="0"/>
              <a:t>RSTs and VATs must generally use a single rate, so that rich pay the same rate as poor. </a:t>
            </a:r>
          </a:p>
          <a:p>
            <a:r>
              <a:rPr lang="en-US" sz="2800" dirty="0"/>
              <a:t>Various political candidates and politicians have put forth proposals to adopt a federal VAT or RST.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0704B-99BB-88EE-E595-5BB165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RSTs and VATs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9665-C411-DE23-928B-922983CAC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E587-7387-5690-FB47-16D8448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39CA6-E25F-75EA-5062-FEC68EC8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HW income tax includes </a:t>
            </a:r>
            <a:r>
              <a:rPr lang="en-US" sz="2800" b="1" dirty="0"/>
              <a:t>both</a:t>
            </a:r>
            <a:r>
              <a:rPr lang="en-US" sz="2800" dirty="0"/>
              <a:t> consumption and savings/investments in the tax base.</a:t>
            </a:r>
          </a:p>
          <a:p>
            <a:r>
              <a:rPr lang="en-US" sz="2800" dirty="0"/>
              <a:t> Savings/investments are included in the tax base because capital expenditures are not deductible. </a:t>
            </a:r>
          </a:p>
          <a:p>
            <a:r>
              <a:rPr lang="en-US" sz="2800" dirty="0"/>
              <a:t>Under a CFCT, ALL cash receipts would be included in the tax base, but all outlays that were not personal consumption would be deducted.</a:t>
            </a:r>
          </a:p>
          <a:p>
            <a:pPr lvl="1"/>
            <a:r>
              <a:rPr lang="en-US" sz="2600" dirty="0"/>
              <a:t>Goal is to tax personal consumption but not investment/savings</a:t>
            </a:r>
          </a:p>
          <a:p>
            <a:pPr lvl="1"/>
            <a:r>
              <a:rPr lang="en-US" sz="2400" dirty="0"/>
              <a:t>No concept of basis (previously taxed dollars) since the purchase of all investment or business assets would be deductible in the year of purchase.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F4F23-0FA4-9C76-44D2-B8F6234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15CA-1B26-169D-0BEB-7F68CCA1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997-0670-FBB2-725F-FDD02F34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FF0D4-FD30-346B-6119-0D6C10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Business owner sells consulting services for </a:t>
            </a:r>
            <a:r>
              <a:rPr lang="en-US" b="1" dirty="0"/>
              <a:t>$500,000</a:t>
            </a:r>
            <a:r>
              <a:rPr lang="en-US" dirty="0"/>
              <a:t> (cash inflows).</a:t>
            </a:r>
          </a:p>
          <a:p>
            <a:pPr lvl="1"/>
            <a:r>
              <a:rPr lang="en-US" dirty="0"/>
              <a:t>Sells stock for </a:t>
            </a:r>
            <a:r>
              <a:rPr lang="en-US" b="1" dirty="0"/>
              <a:t>$100,000 </a:t>
            </a:r>
            <a:r>
              <a:rPr lang="en-US" dirty="0"/>
              <a:t>that he purchased for $90,000 (cash inflow).</a:t>
            </a:r>
          </a:p>
          <a:p>
            <a:r>
              <a:rPr lang="en-US" b="1" dirty="0"/>
              <a:t>Expenses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Purchases inventory: </a:t>
            </a:r>
            <a:r>
              <a:rPr lang="en-US" b="1" dirty="0"/>
              <a:t>$300,000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wages: </a:t>
            </a:r>
            <a:r>
              <a:rPr lang="en-US" b="1" dirty="0"/>
              <a:t>$100,000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rent and utilities: </a:t>
            </a:r>
            <a:r>
              <a:rPr lang="en-US" b="1" dirty="0"/>
              <a:t>$50,000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Purchases a machine: </a:t>
            </a:r>
            <a:r>
              <a:rPr lang="en-US" b="1" dirty="0"/>
              <a:t>$70,000</a:t>
            </a:r>
            <a:r>
              <a:rPr lang="en-US" dirty="0"/>
              <a:t> (investment, cash outflow).</a:t>
            </a:r>
          </a:p>
          <a:p>
            <a:pPr lvl="1" algn="l"/>
            <a:r>
              <a:rPr lang="en-US" dirty="0"/>
              <a:t>Purchases stock: </a:t>
            </a:r>
            <a:r>
              <a:rPr lang="en-US" b="1" dirty="0"/>
              <a:t>$20,000</a:t>
            </a:r>
            <a:r>
              <a:rPr lang="en-US" dirty="0"/>
              <a:t> (investment, cash outflow).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cash inflows = </a:t>
            </a:r>
            <a:r>
              <a:rPr lang="en-US" b="1" dirty="0"/>
              <a:t>$600,000</a:t>
            </a:r>
          </a:p>
          <a:p>
            <a:r>
              <a:rPr lang="en-US" dirty="0"/>
              <a:t>Total cash outflows = </a:t>
            </a:r>
            <a:r>
              <a:rPr lang="en-US" b="1" dirty="0"/>
              <a:t>$300,000 + $100,000 + $50,000 + $70,000 + $20,000 = $540,000</a:t>
            </a:r>
          </a:p>
          <a:p>
            <a:r>
              <a:rPr lang="en-US" b="1" dirty="0"/>
              <a:t>Taxable Amount = $60,000 </a:t>
            </a:r>
            <a:r>
              <a:rPr lang="en-US" dirty="0"/>
              <a:t>(spent on consumption)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B3EBA-D99C-1A59-7E67-1B9DCEF4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0DDF6-387A-1ED9-3D8A-4EB0CF7F2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0407-D6D7-673E-04C7-102FE369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948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19786</TotalTime>
  <Words>1913</Words>
  <Application>Microsoft Macintosh PowerPoint</Application>
  <PresentationFormat>Widescreen</PresentationFormat>
  <Paragraphs>283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NSimSun</vt:lpstr>
      <vt:lpstr>Aptos Narrow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Consumption Taxes</vt:lpstr>
      <vt:lpstr>Consumption Taxes</vt:lpstr>
      <vt:lpstr>Why Study Consumption Taxes?</vt:lpstr>
      <vt:lpstr>Retail Sales Tax (RST)</vt:lpstr>
      <vt:lpstr>Value Added Tax (VAT)</vt:lpstr>
      <vt:lpstr>Total VAT Collected in Example</vt:lpstr>
      <vt:lpstr>Issues with RSTs and VATs</vt:lpstr>
      <vt:lpstr>Cash Flow Consumption Tax</vt:lpstr>
      <vt:lpstr>Cash Flow Consumption Tax Example</vt:lpstr>
      <vt:lpstr>Example: Differences between a CFCT and an Income Tax</vt:lpstr>
      <vt:lpstr>Wage Tax</vt:lpstr>
      <vt:lpstr>Income, Wage, and CFCT Example</vt:lpstr>
      <vt:lpstr>Income, Wage, and CFCT Example</vt:lpstr>
      <vt:lpstr>Income, Wage, and CFCT Example</vt:lpstr>
      <vt:lpstr>Income, Wage, and CFCT Example</vt:lpstr>
      <vt:lpstr>Consumption Taxes in the IRC</vt:lpstr>
      <vt:lpstr>Debt</vt:lpstr>
      <vt:lpstr>Tax Arbitrage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2025-01-05T22:16:40Z</dcterms:modified>
  <cp:category/>
</cp:coreProperties>
</file>