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95" r:id="rId2"/>
    <p:sldId id="315" r:id="rId3"/>
    <p:sldId id="332" r:id="rId4"/>
    <p:sldId id="356" r:id="rId5"/>
    <p:sldId id="333" r:id="rId6"/>
    <p:sldId id="357" r:id="rId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4"/>
    <p:restoredTop sz="94883"/>
  </p:normalViewPr>
  <p:slideViewPr>
    <p:cSldViewPr snapToGrid="0" snapToObjects="1">
      <p:cViewPr varScale="1">
        <p:scale>
          <a:sx n="152" d="100"/>
          <a:sy n="152" d="100"/>
        </p:scale>
        <p:origin x="200" y="1336"/>
      </p:cViewPr>
      <p:guideLst/>
    </p:cSldViewPr>
  </p:slideViewPr>
  <p:outlineViewPr>
    <p:cViewPr>
      <p:scale>
        <a:sx n="33" d="100"/>
        <a:sy n="33" d="100"/>
      </p:scale>
      <p:origin x="0" y="-14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Bad Debt COD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FIT_BadDebt_COD_2025S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Bad Debt Deduction and COD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2E31E-24E9-008F-BFC1-BDEDC469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Chapter 10</a:t>
            </a:r>
            <a:r>
              <a:rPr lang="en-US" sz="3200" dirty="0"/>
              <a:t>: Consequences of not repaying principal or interest</a:t>
            </a:r>
          </a:p>
          <a:p>
            <a:endParaRPr lang="en-US" sz="3200" dirty="0"/>
          </a:p>
          <a:p>
            <a:r>
              <a:rPr lang="en-US" sz="3200" b="1" dirty="0"/>
              <a:t>Chapter 11</a:t>
            </a:r>
            <a:r>
              <a:rPr lang="en-US" sz="3200" dirty="0"/>
              <a:t>: Applying debt rules in the context of purchase, ownership, and disposition of property.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4EFFC-7FD5-9DFC-37E4-7FC70DF2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and Lending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A8663-5E2A-7C39-D26B-DC94A23CB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7617-B0E6-DF2A-0756-03063935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8346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C4C9-8AAF-9CC6-4882-48A0C776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Bank make a loan to Amy of 100K.  What’s the bank basis in the loan?</a:t>
            </a:r>
          </a:p>
          <a:p>
            <a:r>
              <a:rPr lang="en-US" sz="2800" dirty="0"/>
              <a:t>When Amy repays principal, what happens to the loan’s basis?</a:t>
            </a:r>
          </a:p>
          <a:p>
            <a:r>
              <a:rPr lang="en-US" sz="2800" dirty="0"/>
              <a:t>Lending is generally either a trade or business (e.g., bank or a store selling on credit) or an investment activity (Amy buys a bond of Apple)</a:t>
            </a:r>
          </a:p>
          <a:p>
            <a:r>
              <a:rPr lang="en-US" sz="2800" dirty="0"/>
              <a:t>What should happen to Bank when Amy doesn’t pay back some or all of the loan principal?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409D3-F896-CB70-79FF-C9E040C8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Lender’s Deduction for Bad Debt (or Worthless Security)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4CAC-AD4B-7B6D-69A6-D60902DA0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350-3BD0-57A9-5F50-91C157A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018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4E08FA-E5F0-7BE0-712E-82FDFF85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a security that is a capital asset becomes worthless during the taxable year, loss </a:t>
            </a:r>
            <a:r>
              <a:rPr lang="en-US" sz="2800" i="1" dirty="0"/>
              <a:t>treated as </a:t>
            </a:r>
            <a:r>
              <a:rPr lang="en-US" sz="2800" dirty="0"/>
              <a:t>loss from S/X on last day of year.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§165(g)(1).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Security: Corporate stock or bond.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§165(g)(2).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Character of loss?</a:t>
            </a:r>
          </a:p>
          <a:p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A0ABAE-3A57-A061-3AB2-20F6CAE1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165(g): Deduction for Worthless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A135-F62E-7C9B-1FE7-B043C52A5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8F96-6D9A-A3A9-FBF3-CA6659DE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AEEC9-ED6A-0238-E317-3CD49656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2023, Amy buys loans Biff 100K (at market rates, with appropriate documentation) to help him start a business.  In 2025, Biff tells Amy that he can only pay 70K.  </a:t>
            </a:r>
          </a:p>
          <a:p>
            <a:pPr lvl="1"/>
            <a:r>
              <a:rPr lang="en-US" sz="2600" dirty="0"/>
              <a:t>After Biff pays Amy 70K, what’s Amy’s basis in the loan?</a:t>
            </a:r>
          </a:p>
          <a:p>
            <a:pPr lvl="1"/>
            <a:r>
              <a:rPr lang="en-US" sz="2600" dirty="0"/>
              <a:t>Can Amy deduct her remaining basis in the loan?</a:t>
            </a:r>
          </a:p>
          <a:p>
            <a:pPr lvl="1"/>
            <a:endParaRPr lang="en-US" sz="2600" dirty="0"/>
          </a:p>
          <a:p>
            <a:r>
              <a:rPr lang="en-US" sz="2800" dirty="0"/>
              <a:t>Business bad debt</a:t>
            </a:r>
          </a:p>
          <a:p>
            <a:pPr lvl="1"/>
            <a:r>
              <a:rPr lang="en-US" sz="2600" dirty="0"/>
              <a:t>Deduction for wholly or partially worthless debt.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§166(a)(1) and (2).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Character?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Non-business debt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Non-business: debt not created or acquired in connection with a trade/business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be worthless, and loss is short-term capital loss.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§166(d)(1) and (2).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Debt must be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bona fide debt.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5123-6767-CE28-5F5A-0CA2BADD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166: Bad debt deduction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DE05-9A9A-828A-35DF-671BDC00E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195E-D25B-E515-A291-E33A420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4837C0-2488-A414-A569-006B6AC3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parent deduct funds spent for child support for arrearage in child support payments from a former spouse under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§166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What’s the paying parent’s basis in the former spouse’s obligation to pay child support?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BF89A8-D04A-82C8-AACE-B3B40AD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Rev. Rul. 93-27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BA78-4215-F663-DE19-324C4524B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2B97-E7B9-728E-02E5-81D0B543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76900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28006</TotalTime>
  <Words>402</Words>
  <Application>Microsoft Macintosh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Bad Debt Deduction and COD</vt:lpstr>
      <vt:lpstr>Borrowing and Lending</vt:lpstr>
      <vt:lpstr>Lender’s Deduction for Bad Debt (or Worthless Security)</vt:lpstr>
      <vt:lpstr>Section 165(g): Deduction for Worthless Security</vt:lpstr>
      <vt:lpstr>Section 166: Bad debt deduction</vt:lpstr>
      <vt:lpstr>Rev. Rul. 93-27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208</cp:revision>
  <cp:lastPrinted>2020-11-30T15:41:57Z</cp:lastPrinted>
  <dcterms:created xsi:type="dcterms:W3CDTF">2016-08-01T04:04:31Z</dcterms:created>
  <dcterms:modified xsi:type="dcterms:W3CDTF">2025-02-16T23:02:37Z</dcterms:modified>
  <cp:category/>
</cp:coreProperties>
</file>