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98" r:id="rId7"/>
    <p:sldId id="299" r:id="rId8"/>
    <p:sldId id="303" r:id="rId9"/>
    <p:sldId id="314" r:id="rId10"/>
    <p:sldId id="313" r:id="rId11"/>
    <p:sldId id="304" r:id="rId12"/>
    <p:sldId id="305" r:id="rId13"/>
    <p:sldId id="306" r:id="rId14"/>
    <p:sldId id="307" r:id="rId15"/>
    <p:sldId id="308" r:id="rId16"/>
    <p:sldId id="309" r:id="rId17"/>
    <p:sldId id="310" r:id="rId18"/>
    <p:sldId id="311" r:id="rId19"/>
    <p:sldId id="31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06ABC-51EE-1644-8B17-B8A5FBCB66F7}" v="191" dt="2025-03-19T19:03:55.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p:restoredTop sz="94013"/>
  </p:normalViewPr>
  <p:slideViewPr>
    <p:cSldViewPr snapToGrid="0">
      <p:cViewPr>
        <p:scale>
          <a:sx n="61" d="100"/>
          <a:sy n="61" d="100"/>
        </p:scale>
        <p:origin x="360" y="408"/>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5D06ABC-51EE-1644-8B17-B8A5FBCB66F7}"/>
    <pc:docChg chg="undo custSel modSld">
      <pc:chgData name="Colon, Jeffrey M." userId="615143b1-cdee-493d-9a9d-1565ce8666d9" providerId="ADAL" clId="{15D06ABC-51EE-1644-8B17-B8A5FBCB66F7}" dt="2025-03-19T21:21:28.590" v="702" actId="20577"/>
      <pc:docMkLst>
        <pc:docMk/>
      </pc:docMkLst>
      <pc:sldChg chg="modSp mod modAnim">
        <pc:chgData name="Colon, Jeffrey M." userId="615143b1-cdee-493d-9a9d-1565ce8666d9" providerId="ADAL" clId="{15D06ABC-51EE-1644-8B17-B8A5FBCB66F7}" dt="2025-03-19T18:46:45.587" v="264" actId="20577"/>
        <pc:sldMkLst>
          <pc:docMk/>
          <pc:sldMk cId="2469535504" sldId="298"/>
        </pc:sldMkLst>
        <pc:spChg chg="mod">
          <ac:chgData name="Colon, Jeffrey M." userId="615143b1-cdee-493d-9a9d-1565ce8666d9" providerId="ADAL" clId="{15D06ABC-51EE-1644-8B17-B8A5FBCB66F7}" dt="2025-03-19T18:46:45.587" v="264" actId="20577"/>
          <ac:spMkLst>
            <pc:docMk/>
            <pc:sldMk cId="2469535504" sldId="298"/>
            <ac:spMk id="2" creationId="{0E8792B4-85F6-1438-A522-2B342FFE5531}"/>
          </ac:spMkLst>
        </pc:spChg>
      </pc:sldChg>
      <pc:sldChg chg="modSp mod modAnim">
        <pc:chgData name="Colon, Jeffrey M." userId="615143b1-cdee-493d-9a9d-1565ce8666d9" providerId="ADAL" clId="{15D06ABC-51EE-1644-8B17-B8A5FBCB66F7}" dt="2025-03-19T19:03:55.399" v="269" actId="113"/>
        <pc:sldMkLst>
          <pc:docMk/>
          <pc:sldMk cId="1832154446" sldId="299"/>
        </pc:sldMkLst>
        <pc:spChg chg="mod">
          <ac:chgData name="Colon, Jeffrey M." userId="615143b1-cdee-493d-9a9d-1565ce8666d9" providerId="ADAL" clId="{15D06ABC-51EE-1644-8B17-B8A5FBCB66F7}" dt="2025-03-19T19:03:55.399" v="269" actId="113"/>
          <ac:spMkLst>
            <pc:docMk/>
            <pc:sldMk cId="1832154446" sldId="299"/>
            <ac:spMk id="2" creationId="{59594CAC-FF21-3B49-38BD-E07115984CDD}"/>
          </ac:spMkLst>
        </pc:spChg>
      </pc:sldChg>
      <pc:sldChg chg="modSp">
        <pc:chgData name="Colon, Jeffrey M." userId="615143b1-cdee-493d-9a9d-1565ce8666d9" providerId="ADAL" clId="{15D06ABC-51EE-1644-8B17-B8A5FBCB66F7}" dt="2025-03-19T13:30:14.924" v="11" actId="20577"/>
        <pc:sldMkLst>
          <pc:docMk/>
          <pc:sldMk cId="2684921940" sldId="303"/>
        </pc:sldMkLst>
        <pc:spChg chg="mod">
          <ac:chgData name="Colon, Jeffrey M." userId="615143b1-cdee-493d-9a9d-1565ce8666d9" providerId="ADAL" clId="{15D06ABC-51EE-1644-8B17-B8A5FBCB66F7}" dt="2025-03-19T13:30:14.924" v="11" actId="20577"/>
          <ac:spMkLst>
            <pc:docMk/>
            <pc:sldMk cId="2684921940" sldId="303"/>
            <ac:spMk id="2" creationId="{15BC16BD-A244-82DC-2B73-6F2CA213C896}"/>
          </ac:spMkLst>
        </pc:spChg>
      </pc:sldChg>
      <pc:sldChg chg="modSp mod">
        <pc:chgData name="Colon, Jeffrey M." userId="615143b1-cdee-493d-9a9d-1565ce8666d9" providerId="ADAL" clId="{15D06ABC-51EE-1644-8B17-B8A5FBCB66F7}" dt="2025-03-19T21:21:28.590" v="702" actId="20577"/>
        <pc:sldMkLst>
          <pc:docMk/>
          <pc:sldMk cId="2717376453" sldId="313"/>
        </pc:sldMkLst>
        <pc:spChg chg="mod">
          <ac:chgData name="Colon, Jeffrey M." userId="615143b1-cdee-493d-9a9d-1565ce8666d9" providerId="ADAL" clId="{15D06ABC-51EE-1644-8B17-B8A5FBCB66F7}" dt="2025-03-19T21:21:28.590" v="702" actId="20577"/>
          <ac:spMkLst>
            <pc:docMk/>
            <pc:sldMk cId="2717376453" sldId="313"/>
            <ac:spMk id="2" creationId="{D6054C6A-2B2E-699E-7C62-0C77B8C435C9}"/>
          </ac:spMkLst>
        </pc:spChg>
        <pc:spChg chg="mod">
          <ac:chgData name="Colon, Jeffrey M." userId="615143b1-cdee-493d-9a9d-1565ce8666d9" providerId="ADAL" clId="{15D06ABC-51EE-1644-8B17-B8A5FBCB66F7}" dt="2025-03-19T21:17:05.717" v="661" actId="20577"/>
          <ac:spMkLst>
            <pc:docMk/>
            <pc:sldMk cId="2717376453" sldId="313"/>
            <ac:spMk id="3" creationId="{22029DD2-814D-887F-3858-36921875966F}"/>
          </ac:spMkLst>
        </pc:spChg>
      </pc:sldChg>
      <pc:sldChg chg="modSp mod">
        <pc:chgData name="Colon, Jeffrey M." userId="615143b1-cdee-493d-9a9d-1565ce8666d9" providerId="ADAL" clId="{15D06ABC-51EE-1644-8B17-B8A5FBCB66F7}" dt="2025-03-19T13:31:22.676" v="16" actId="27636"/>
        <pc:sldMkLst>
          <pc:docMk/>
          <pc:sldMk cId="2289113873" sldId="314"/>
        </pc:sldMkLst>
        <pc:spChg chg="mod">
          <ac:chgData name="Colon, Jeffrey M." userId="615143b1-cdee-493d-9a9d-1565ce8666d9" providerId="ADAL" clId="{15D06ABC-51EE-1644-8B17-B8A5FBCB66F7}" dt="2025-03-19T13:31:22.676" v="16" actId="27636"/>
          <ac:spMkLst>
            <pc:docMk/>
            <pc:sldMk cId="2289113873" sldId="314"/>
            <ac:spMk id="2" creationId="{0F789B14-1B50-A063-9259-479E4293B1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3/17/25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Human Capital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Human Capital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Human Capital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Human Capital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FIT_HumanCapital_2025S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Human Capital</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Human Capital</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1A7E8D-3989-7967-3A9F-59FDE20C1854}"/>
              </a:ext>
            </a:extLst>
          </p:cNvPr>
          <p:cNvSpPr>
            <a:spLocks noGrp="1"/>
          </p:cNvSpPr>
          <p:nvPr>
            <p:ph idx="1"/>
          </p:nvPr>
        </p:nvSpPr>
        <p:spPr/>
        <p:txBody>
          <a:bodyPr/>
          <a:lstStyle/>
          <a:p>
            <a:r>
              <a:rPr lang="en-US" sz="2800" dirty="0"/>
              <a:t>Strategy:  realize losses to deduct against high-taxed ordinary income (salary) and high-taxed STCGs but avoid realizing losses to offset low-taxed LTCGs</a:t>
            </a:r>
          </a:p>
          <a:p>
            <a:endParaRPr lang="en-US" sz="2800" dirty="0"/>
          </a:p>
          <a:p>
            <a:r>
              <a:rPr lang="en-US" sz="2800" dirty="0"/>
              <a:t>Example: Year end is approaching, and high MTR (32%) TP has 3K of LTCGs and is considering selling stock with a 3K STCL.  TP would pay 15% on LTCGs.  Should TP sell in Y1 or Y2?</a:t>
            </a:r>
          </a:p>
          <a:p>
            <a:pPr lvl="1"/>
            <a:r>
              <a:rPr lang="en-US" sz="2400" dirty="0"/>
              <a:t>Sale in Y1 consequences?</a:t>
            </a:r>
          </a:p>
          <a:p>
            <a:pPr lvl="1"/>
            <a:r>
              <a:rPr lang="en-US" sz="2400" dirty="0"/>
              <a:t>Sale in Y2 consequences?</a:t>
            </a:r>
          </a:p>
          <a:p>
            <a:pPr lvl="1"/>
            <a:r>
              <a:rPr lang="en-US" sz="2400" dirty="0"/>
              <a:t>Consideration:  TVM and sizing</a:t>
            </a:r>
          </a:p>
          <a:p>
            <a:pPr lvl="1"/>
            <a:endParaRPr lang="en-US" dirty="0"/>
          </a:p>
        </p:txBody>
      </p:sp>
      <p:sp>
        <p:nvSpPr>
          <p:cNvPr id="3" name="Title 2">
            <a:extLst>
              <a:ext uri="{FF2B5EF4-FFF2-40B4-BE49-F238E27FC236}">
                <a16:creationId xmlns:a16="http://schemas.microsoft.com/office/drawing/2014/main" id="{D361E8F5-F1F1-61DE-4AA5-BF8B46C130BA}"/>
              </a:ext>
            </a:extLst>
          </p:cNvPr>
          <p:cNvSpPr>
            <a:spLocks noGrp="1"/>
          </p:cNvSpPr>
          <p:nvPr>
            <p:ph type="title"/>
          </p:nvPr>
        </p:nvSpPr>
        <p:spPr/>
        <p:txBody>
          <a:bodyPr/>
          <a:lstStyle/>
          <a:p>
            <a:r>
              <a:rPr lang="en-US" dirty="0"/>
              <a:t>Planning to Realize CGs and CLs</a:t>
            </a:r>
          </a:p>
        </p:txBody>
      </p:sp>
      <p:sp>
        <p:nvSpPr>
          <p:cNvPr id="4" name="Slide Number Placeholder 3">
            <a:extLst>
              <a:ext uri="{FF2B5EF4-FFF2-40B4-BE49-F238E27FC236}">
                <a16:creationId xmlns:a16="http://schemas.microsoft.com/office/drawing/2014/main" id="{6B81CB89-C9A4-7E8B-1959-B801D54B0FC9}"/>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7CF51CAD-6FA2-1660-818F-3E4373C2FDF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4256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5455F-CC85-F4D0-7B68-03CF06FF35B9}"/>
              </a:ext>
            </a:extLst>
          </p:cNvPr>
          <p:cNvSpPr>
            <a:spLocks noGrp="1"/>
          </p:cNvSpPr>
          <p:nvPr>
            <p:ph idx="1"/>
          </p:nvPr>
        </p:nvSpPr>
        <p:spPr/>
        <p:txBody>
          <a:bodyPr>
            <a:noAutofit/>
          </a:bodyPr>
          <a:lstStyle/>
          <a:p>
            <a:r>
              <a:rPr lang="en-US" sz="2300" dirty="0"/>
              <a:t>Any asset </a:t>
            </a:r>
            <a:r>
              <a:rPr lang="en-US" sz="2300" b="1" i="1" dirty="0"/>
              <a:t>EXCEPT:</a:t>
            </a:r>
          </a:p>
          <a:p>
            <a:r>
              <a:rPr lang="en-US" sz="2300" u="none" strike="noStrike" dirty="0">
                <a:effectLst/>
              </a:rPr>
              <a:t>(a)(1)</a:t>
            </a:r>
            <a:r>
              <a:rPr lang="en-US" sz="2300" dirty="0">
                <a:effectLst/>
              </a:rPr>
              <a:t> stock in trade of the taxpayer… which would be included in the </a:t>
            </a:r>
            <a:r>
              <a:rPr lang="en-US" sz="2300" b="1" dirty="0">
                <a:effectLst/>
              </a:rPr>
              <a:t>inventory </a:t>
            </a:r>
            <a:r>
              <a:rPr lang="en-US" sz="2300" dirty="0">
                <a:effectLst/>
              </a:rPr>
              <a:t>of the taxpayer…or property held by the taxpayer primarily for sale to customers in the ordinary course of his trade or business;</a:t>
            </a:r>
          </a:p>
          <a:p>
            <a:r>
              <a:rPr lang="en-US" sz="2300" u="none" strike="noStrike" dirty="0">
                <a:effectLst/>
              </a:rPr>
              <a:t>(2)</a:t>
            </a:r>
            <a:r>
              <a:rPr lang="en-US" sz="2300" dirty="0">
                <a:effectLst/>
              </a:rPr>
              <a:t> </a:t>
            </a:r>
            <a:r>
              <a:rPr lang="en-US" sz="2300" b="1" dirty="0">
                <a:effectLst/>
              </a:rPr>
              <a:t>[real or depreciable personal] property, used in his trade or business</a:t>
            </a:r>
            <a:r>
              <a:rPr lang="en-US" sz="2300" dirty="0">
                <a:effectLst/>
              </a:rPr>
              <a:t>…; [see </a:t>
            </a:r>
            <a:r>
              <a:rPr lang="en-US" sz="2300" dirty="0"/>
              <a:t>§1231]</a:t>
            </a:r>
            <a:endParaRPr lang="en-US" sz="2300" dirty="0">
              <a:effectLst/>
            </a:endParaRPr>
          </a:p>
          <a:p>
            <a:r>
              <a:rPr lang="en-US" sz="2300" dirty="0"/>
              <a:t>(3) </a:t>
            </a:r>
            <a:r>
              <a:rPr lang="en-US" sz="2300" b="1" dirty="0">
                <a:effectLst/>
              </a:rPr>
              <a:t>a patent, invention, model or design (whether or not patented), a secret formula or process, a copyright, a literary, musical, or artistic composition, a letter or memorandum, or similar property</a:t>
            </a:r>
            <a:r>
              <a:rPr lang="en-US" sz="2300" dirty="0">
                <a:effectLst/>
              </a:rPr>
              <a:t>, held by--</a:t>
            </a:r>
          </a:p>
          <a:p>
            <a:pPr lvl="1"/>
            <a:r>
              <a:rPr lang="en-US" sz="2300" u="none" strike="noStrike" dirty="0">
                <a:effectLst/>
              </a:rPr>
              <a:t>(A)</a:t>
            </a:r>
            <a:r>
              <a:rPr lang="en-US" sz="2300" dirty="0">
                <a:effectLst/>
              </a:rPr>
              <a:t> a taxpayer whose personal efforts created such property,</a:t>
            </a:r>
          </a:p>
          <a:p>
            <a:pPr lvl="1"/>
            <a:r>
              <a:rPr lang="en-US" sz="2300" u="none" strike="noStrike" dirty="0">
                <a:effectLst/>
              </a:rPr>
              <a:t>(B)</a:t>
            </a:r>
            <a:r>
              <a:rPr lang="en-US" sz="2300" dirty="0">
                <a:effectLst/>
              </a:rPr>
              <a:t> in the case of a letter, memorandum, or similar property, a taxpayer for whom such property was prepared or produced, </a:t>
            </a:r>
            <a:r>
              <a:rPr lang="en-US" sz="2300" u="sng" dirty="0">
                <a:effectLst/>
              </a:rPr>
              <a:t>or</a:t>
            </a:r>
          </a:p>
          <a:p>
            <a:pPr lvl="1"/>
            <a:r>
              <a:rPr lang="en-US" sz="2300" dirty="0"/>
              <a:t>(C) </a:t>
            </a:r>
            <a:r>
              <a:rPr lang="en-US" sz="2300" dirty="0">
                <a:effectLst/>
              </a:rPr>
              <a:t>a taxpayer in whose hands the basis of such property is determined, for purposes of determining gain from a sale or exchange, in whole or part by reference to the basis of such property in the hands of a taxpayer described in subparagraph (A) or (B);</a:t>
            </a:r>
          </a:p>
          <a:p>
            <a:pPr lvl="1"/>
            <a:r>
              <a:rPr lang="en-US" sz="2300" dirty="0">
                <a:effectLst/>
              </a:rPr>
              <a:t>But see </a:t>
            </a:r>
            <a:r>
              <a:rPr lang="en-US" sz="2300" dirty="0"/>
              <a:t> §1221(b)(3)</a:t>
            </a:r>
          </a:p>
        </p:txBody>
      </p:sp>
      <p:sp>
        <p:nvSpPr>
          <p:cNvPr id="3" name="Title 2">
            <a:extLst>
              <a:ext uri="{FF2B5EF4-FFF2-40B4-BE49-F238E27FC236}">
                <a16:creationId xmlns:a16="http://schemas.microsoft.com/office/drawing/2014/main" id="{48A95651-7729-6954-F2E0-0DAF670BB6CE}"/>
              </a:ext>
            </a:extLst>
          </p:cNvPr>
          <p:cNvSpPr>
            <a:spLocks noGrp="1"/>
          </p:cNvSpPr>
          <p:nvPr>
            <p:ph type="title"/>
          </p:nvPr>
        </p:nvSpPr>
        <p:spPr/>
        <p:txBody>
          <a:bodyPr/>
          <a:lstStyle/>
          <a:p>
            <a:r>
              <a:rPr lang="en-US" dirty="0"/>
              <a:t>Definition of Capital Asset: </a:t>
            </a:r>
            <a:r>
              <a:rPr lang="en-US" sz="2000" dirty="0"/>
              <a:t>§1221(a)(1)-(3)</a:t>
            </a:r>
            <a:endParaRPr lang="en-US" dirty="0"/>
          </a:p>
        </p:txBody>
      </p:sp>
      <p:sp>
        <p:nvSpPr>
          <p:cNvPr id="4" name="Slide Number Placeholder 3">
            <a:extLst>
              <a:ext uri="{FF2B5EF4-FFF2-40B4-BE49-F238E27FC236}">
                <a16:creationId xmlns:a16="http://schemas.microsoft.com/office/drawing/2014/main" id="{E2C7960F-576C-08F7-7370-B652E2AA91A5}"/>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E8182526-B708-DAE9-C32F-35BA910ACFAB}"/>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24276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6B5194-24AD-2D55-99C6-5DE850973746}"/>
              </a:ext>
            </a:extLst>
          </p:cNvPr>
          <p:cNvSpPr>
            <a:spLocks noGrp="1"/>
          </p:cNvSpPr>
          <p:nvPr>
            <p:ph idx="1"/>
          </p:nvPr>
        </p:nvSpPr>
        <p:spPr/>
        <p:txBody>
          <a:bodyPr>
            <a:normAutofit/>
          </a:bodyPr>
          <a:lstStyle/>
          <a:p>
            <a:r>
              <a:rPr lang="en-US" u="none" strike="noStrike" dirty="0">
                <a:effectLst/>
              </a:rPr>
              <a:t>(4)</a:t>
            </a:r>
            <a:r>
              <a:rPr lang="en-US" dirty="0">
                <a:effectLst/>
              </a:rPr>
              <a:t> </a:t>
            </a:r>
            <a:r>
              <a:rPr lang="en-US" b="1" dirty="0">
                <a:effectLst/>
              </a:rPr>
              <a:t>accounts or notes receivable</a:t>
            </a:r>
            <a:r>
              <a:rPr lang="en-US" dirty="0">
                <a:effectLst/>
              </a:rPr>
              <a:t> acquired in the ordinary course of trade or business for services rendered or from the sale of property described in paragraph (1);</a:t>
            </a:r>
          </a:p>
          <a:p>
            <a:r>
              <a:rPr lang="en-US" u="none" strike="noStrike" dirty="0">
                <a:effectLst/>
              </a:rPr>
              <a:t>(5)</a:t>
            </a:r>
            <a:r>
              <a:rPr lang="en-US" dirty="0">
                <a:effectLst/>
              </a:rPr>
              <a:t> a </a:t>
            </a:r>
            <a:r>
              <a:rPr lang="en-US" b="1" dirty="0">
                <a:effectLst/>
              </a:rPr>
              <a:t>publication of the United States Governmen</a:t>
            </a:r>
            <a:r>
              <a:rPr lang="en-US" dirty="0">
                <a:effectLst/>
              </a:rPr>
              <a:t>t (including the Congressional Record) which is received from the United States Government or any agency thereof, other than by purchase at the price at which it is offered for sale to the public, and which is held by</a:t>
            </a:r>
          </a:p>
          <a:p>
            <a:pPr lvl="1"/>
            <a:r>
              <a:rPr lang="en-US" u="none" strike="noStrike" dirty="0">
                <a:effectLst/>
              </a:rPr>
              <a:t>(A)</a:t>
            </a:r>
            <a:r>
              <a:rPr lang="en-US" dirty="0">
                <a:effectLst/>
              </a:rPr>
              <a:t> a taxpayer who so received such publication, or</a:t>
            </a:r>
          </a:p>
          <a:p>
            <a:pPr lvl="1"/>
            <a:r>
              <a:rPr lang="en-US" u="none" strike="noStrike" dirty="0">
                <a:effectLst/>
              </a:rPr>
              <a:t>(B)</a:t>
            </a:r>
            <a:r>
              <a:rPr lang="en-US" dirty="0">
                <a:effectLst/>
              </a:rPr>
              <a:t> a taxpayer in whose hands the basis of such publication is determined, for purposes of determining gain from a sale or exchange, in whole or in part by reference to the basis of such publication in the hands of a taxpayer described in subparagraph (A);</a:t>
            </a:r>
          </a:p>
          <a:p>
            <a:r>
              <a:rPr lang="en-US" u="none" strike="noStrike" dirty="0">
                <a:effectLst/>
              </a:rPr>
              <a:t>(6)</a:t>
            </a:r>
            <a:r>
              <a:rPr lang="en-US" dirty="0">
                <a:effectLst/>
              </a:rPr>
              <a:t> any </a:t>
            </a:r>
            <a:r>
              <a:rPr lang="en-US" b="1" dirty="0">
                <a:effectLst/>
              </a:rPr>
              <a:t>commodities derivative financial instrument </a:t>
            </a:r>
            <a:r>
              <a:rPr lang="en-US" dirty="0">
                <a:effectLst/>
              </a:rPr>
              <a:t>held by a commodities derivatives dealer,…</a:t>
            </a:r>
          </a:p>
          <a:p>
            <a:r>
              <a:rPr lang="en-US" u="none" strike="noStrike" dirty="0">
                <a:effectLst/>
              </a:rPr>
              <a:t>(7)</a:t>
            </a:r>
            <a:r>
              <a:rPr lang="en-US" dirty="0">
                <a:effectLst/>
              </a:rPr>
              <a:t> any </a:t>
            </a:r>
            <a:r>
              <a:rPr lang="en-US" b="1" dirty="0">
                <a:effectLst/>
              </a:rPr>
              <a:t>hedging transaction</a:t>
            </a:r>
            <a:r>
              <a:rPr lang="en-US" dirty="0">
                <a:effectLst/>
              </a:rPr>
              <a:t> which is clearly identified as such before the close of the day on which it was acquired, originated, or entered </a:t>
            </a:r>
            <a:r>
              <a:rPr lang="en-US">
                <a:effectLst/>
              </a:rPr>
              <a:t>into</a:t>
            </a:r>
            <a:r>
              <a:rPr lang="en-US"/>
              <a:t>…;.or</a:t>
            </a:r>
            <a:endParaRPr lang="en-US" dirty="0"/>
          </a:p>
          <a:p>
            <a:r>
              <a:rPr lang="en-US" u="none" strike="noStrike" dirty="0">
                <a:effectLst/>
              </a:rPr>
              <a:t>(8)</a:t>
            </a:r>
            <a:r>
              <a:rPr lang="en-US" dirty="0">
                <a:effectLst/>
              </a:rPr>
              <a:t> </a:t>
            </a:r>
            <a:r>
              <a:rPr lang="en-US" b="1" dirty="0">
                <a:effectLst/>
              </a:rPr>
              <a:t>supplies</a:t>
            </a:r>
            <a:r>
              <a:rPr lang="en-US" dirty="0">
                <a:effectLst/>
              </a:rPr>
              <a:t> of a type regularly used or consumed by the taxpayer in the </a:t>
            </a:r>
            <a:r>
              <a:rPr lang="en-US" b="1" dirty="0">
                <a:effectLst/>
              </a:rPr>
              <a:t>ordinary course of a trade or business </a:t>
            </a:r>
            <a:r>
              <a:rPr lang="en-US" dirty="0">
                <a:effectLst/>
              </a:rPr>
              <a:t>of the taxpayer.</a:t>
            </a:r>
          </a:p>
          <a:p>
            <a:endParaRPr lang="en-US" dirty="0"/>
          </a:p>
        </p:txBody>
      </p:sp>
      <p:sp>
        <p:nvSpPr>
          <p:cNvPr id="3" name="Title 2">
            <a:extLst>
              <a:ext uri="{FF2B5EF4-FFF2-40B4-BE49-F238E27FC236}">
                <a16:creationId xmlns:a16="http://schemas.microsoft.com/office/drawing/2014/main" id="{558B95F4-7D3C-DA7F-11DF-3824F509D273}"/>
              </a:ext>
            </a:extLst>
          </p:cNvPr>
          <p:cNvSpPr>
            <a:spLocks noGrp="1"/>
          </p:cNvSpPr>
          <p:nvPr>
            <p:ph type="title"/>
          </p:nvPr>
        </p:nvSpPr>
        <p:spPr/>
        <p:txBody>
          <a:bodyPr/>
          <a:lstStyle/>
          <a:p>
            <a:r>
              <a:rPr lang="en-US" dirty="0"/>
              <a:t>Definition of Capital Asset: </a:t>
            </a:r>
            <a:r>
              <a:rPr lang="en-US" sz="2000" dirty="0"/>
              <a:t>§1221(a)(4)-(8)</a:t>
            </a:r>
            <a:endParaRPr lang="en-US" dirty="0"/>
          </a:p>
        </p:txBody>
      </p:sp>
      <p:sp>
        <p:nvSpPr>
          <p:cNvPr id="4" name="Slide Number Placeholder 3">
            <a:extLst>
              <a:ext uri="{FF2B5EF4-FFF2-40B4-BE49-F238E27FC236}">
                <a16:creationId xmlns:a16="http://schemas.microsoft.com/office/drawing/2014/main" id="{42B32C5B-F8DF-61DA-D184-2D912199723A}"/>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C292DB0-560A-0134-8CAE-F8DEF3EFAD03}"/>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66071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83B13-44DE-89A0-3916-158256ACD828}"/>
              </a:ext>
            </a:extLst>
          </p:cNvPr>
          <p:cNvSpPr>
            <a:spLocks noGrp="1"/>
          </p:cNvSpPr>
          <p:nvPr>
            <p:ph idx="1"/>
          </p:nvPr>
        </p:nvSpPr>
        <p:spPr/>
        <p:txBody>
          <a:bodyPr/>
          <a:lstStyle/>
          <a:p>
            <a:r>
              <a:rPr lang="en-US" dirty="0"/>
              <a:t>Section 1221(1)-(4) requires a S/X </a:t>
            </a:r>
          </a:p>
          <a:p>
            <a:r>
              <a:rPr lang="en-US" dirty="0"/>
              <a:t>Generally requires that the property survive the transfer and thus doesn’t include transactions in which the property is extinguished or matures</a:t>
            </a:r>
          </a:p>
          <a:p>
            <a:pPr lvl="1"/>
            <a:r>
              <a:rPr lang="en-US" dirty="0"/>
              <a:t>Payment to professor in exchange for giving up tenure rights is not the S/X of a capital asset.  </a:t>
            </a:r>
            <a:r>
              <a:rPr lang="en-US" i="1" dirty="0"/>
              <a:t>Foote v. CIR</a:t>
            </a:r>
            <a:r>
              <a:rPr lang="en-US" dirty="0"/>
              <a:t>, 81 T.C. 930 (1983); </a:t>
            </a:r>
            <a:r>
              <a:rPr lang="en-US" i="1" dirty="0"/>
              <a:t>aff’d </a:t>
            </a:r>
            <a:r>
              <a:rPr lang="en-US" dirty="0"/>
              <a:t>751 F.2d 1257 (5</a:t>
            </a:r>
            <a:r>
              <a:rPr lang="en-US" baseline="30000" dirty="0"/>
              <a:t>th</a:t>
            </a:r>
            <a:r>
              <a:rPr lang="en-US" dirty="0"/>
              <a:t> Cir. 1985). </a:t>
            </a:r>
          </a:p>
          <a:p>
            <a:r>
              <a:rPr lang="en-US" dirty="0"/>
              <a:t>Many code provisions created a </a:t>
            </a:r>
            <a:r>
              <a:rPr lang="en-US" i="1" dirty="0"/>
              <a:t>deemed </a:t>
            </a:r>
            <a:r>
              <a:rPr lang="en-US" dirty="0"/>
              <a:t>S/X</a:t>
            </a:r>
          </a:p>
          <a:p>
            <a:pPr lvl="1"/>
            <a:r>
              <a:rPr lang="en-US" dirty="0"/>
              <a:t>Liquidation of stock (</a:t>
            </a:r>
            <a:r>
              <a:rPr lang="en-US" sz="2000" dirty="0"/>
              <a:t>§331); repayment of debt (§1271); worthless security or debt (§§165(g) and 166(d): loss from failure to exercise option to buy a capital asset deemed to arise on date of expiration (§1234); amount received by lessee in cancellation of lease (§1241)</a:t>
            </a:r>
          </a:p>
          <a:p>
            <a:r>
              <a:rPr lang="en-US" i="1" dirty="0"/>
              <a:t>Arrowsmith</a:t>
            </a:r>
            <a:r>
              <a:rPr lang="en-US" dirty="0"/>
              <a:t> (1952): </a:t>
            </a:r>
          </a:p>
          <a:p>
            <a:pPr lvl="1"/>
            <a:r>
              <a:rPr lang="en-US" dirty="0"/>
              <a:t>repayment by SH of judgment against liquidated corporation in subsequent year treated as </a:t>
            </a:r>
            <a:r>
              <a:rPr lang="en-US" i="1" dirty="0"/>
              <a:t>capital loss </a:t>
            </a:r>
            <a:r>
              <a:rPr lang="en-US" dirty="0"/>
              <a:t>and not ordinary</a:t>
            </a:r>
          </a:p>
          <a:p>
            <a:pPr lvl="1"/>
            <a:r>
              <a:rPr lang="en-US" dirty="0"/>
              <a:t>CT: had the corporation paid the liability, the amount of CG realized by SH would have been less; Y2 deduction determined by reference to Y1 inclusion.</a:t>
            </a:r>
          </a:p>
        </p:txBody>
      </p:sp>
      <p:sp>
        <p:nvSpPr>
          <p:cNvPr id="3" name="Title 2">
            <a:extLst>
              <a:ext uri="{FF2B5EF4-FFF2-40B4-BE49-F238E27FC236}">
                <a16:creationId xmlns:a16="http://schemas.microsoft.com/office/drawing/2014/main" id="{81E96E80-3EDD-050F-0721-15CBD428EE56}"/>
              </a:ext>
            </a:extLst>
          </p:cNvPr>
          <p:cNvSpPr>
            <a:spLocks noGrp="1"/>
          </p:cNvSpPr>
          <p:nvPr>
            <p:ph type="title"/>
          </p:nvPr>
        </p:nvSpPr>
        <p:spPr/>
        <p:txBody>
          <a:bodyPr/>
          <a:lstStyle/>
          <a:p>
            <a:r>
              <a:rPr lang="en-US" dirty="0"/>
              <a:t>Capital Gains/Losses:  Sale or Exchange Requirement</a:t>
            </a:r>
          </a:p>
        </p:txBody>
      </p:sp>
      <p:sp>
        <p:nvSpPr>
          <p:cNvPr id="4" name="Slide Number Placeholder 3">
            <a:extLst>
              <a:ext uri="{FF2B5EF4-FFF2-40B4-BE49-F238E27FC236}">
                <a16:creationId xmlns:a16="http://schemas.microsoft.com/office/drawing/2014/main" id="{42002473-571F-6D76-AE12-D9AFED2654C8}"/>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7AECBE82-E82E-FF77-E5F1-77CDDAF4FA98}"/>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99796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9DCDE-0766-D973-A67C-2E12C2CE1953}"/>
              </a:ext>
            </a:extLst>
          </p:cNvPr>
          <p:cNvSpPr>
            <a:spLocks noGrp="1"/>
          </p:cNvSpPr>
          <p:nvPr>
            <p:ph idx="1"/>
          </p:nvPr>
        </p:nvSpPr>
        <p:spPr/>
        <p:txBody>
          <a:bodyPr/>
          <a:lstStyle/>
          <a:p>
            <a:r>
              <a:rPr lang="en-US" dirty="0"/>
              <a:t>Sale of business property would generally be ordinary. </a:t>
            </a:r>
            <a:r>
              <a:rPr lang="en-US" sz="2400" dirty="0"/>
              <a:t>§1221(a)(2)</a:t>
            </a:r>
          </a:p>
          <a:p>
            <a:r>
              <a:rPr lang="en-US" dirty="0"/>
              <a:t>Background</a:t>
            </a:r>
          </a:p>
          <a:p>
            <a:pPr lvl="1"/>
            <a:r>
              <a:rPr lang="en-US" dirty="0"/>
              <a:t>Before 1938, business property generally treated as capital asset.  </a:t>
            </a:r>
          </a:p>
          <a:p>
            <a:pPr lvl="1"/>
            <a:r>
              <a:rPr lang="en-US" dirty="0"/>
              <a:t>During great depression, statute amended to treated business property not as capital asset, i.e., ordinary gain/</a:t>
            </a:r>
            <a:r>
              <a:rPr lang="en-US" b="1" dirty="0"/>
              <a:t>loss</a:t>
            </a:r>
            <a:r>
              <a:rPr lang="en-US" dirty="0"/>
              <a:t>.  </a:t>
            </a:r>
          </a:p>
          <a:p>
            <a:pPr lvl="1"/>
            <a:r>
              <a:rPr lang="en-US" dirty="0"/>
              <a:t>During WWII, the US expropriated many $0 basis assets, such as ships and submarines, producing significant OI taxed at high rates.  </a:t>
            </a:r>
          </a:p>
          <a:p>
            <a:pPr lvl="1"/>
            <a:r>
              <a:rPr lang="en-US" dirty="0"/>
              <a:t>Congress’s response:  enactment of </a:t>
            </a:r>
            <a:r>
              <a:rPr lang="en-US" sz="2000" dirty="0"/>
              <a:t>§1231, which treats gains from the S/X of §1231 property as CG and losses from the S/X of §1231 property as OL</a:t>
            </a:r>
          </a:p>
          <a:p>
            <a:r>
              <a:rPr lang="en-US" dirty="0"/>
              <a:t>Section 1231 G/L: G/L from S/X (or condemnation, of depreciable business property held for </a:t>
            </a:r>
            <a:r>
              <a:rPr lang="en-US" i="1" dirty="0"/>
              <a:t>more than one year</a:t>
            </a:r>
            <a:r>
              <a:rPr lang="en-US" dirty="0"/>
              <a:t>, including real property. §1231(b)(1).</a:t>
            </a:r>
          </a:p>
          <a:p>
            <a:r>
              <a:rPr lang="en-US" dirty="0"/>
              <a:t>Look-back Rule: Net §1231 gain is treated as OI if it doesn’t exceed </a:t>
            </a:r>
            <a:r>
              <a:rPr lang="en-US" i="1" dirty="0"/>
              <a:t>non-recaptured net </a:t>
            </a:r>
            <a:r>
              <a:rPr lang="en-US" dirty="0"/>
              <a:t>§1231 losses</a:t>
            </a:r>
          </a:p>
          <a:p>
            <a:pPr lvl="1"/>
            <a:r>
              <a:rPr lang="en-US" dirty="0"/>
              <a:t>Aggregate net §1231 losses over the last 5 years</a:t>
            </a:r>
          </a:p>
          <a:p>
            <a:endParaRPr lang="en-US" dirty="0"/>
          </a:p>
        </p:txBody>
      </p:sp>
      <p:sp>
        <p:nvSpPr>
          <p:cNvPr id="3" name="Title 2">
            <a:extLst>
              <a:ext uri="{FF2B5EF4-FFF2-40B4-BE49-F238E27FC236}">
                <a16:creationId xmlns:a16="http://schemas.microsoft.com/office/drawing/2014/main" id="{72F73386-CF5F-E54D-8717-233CE78DC6D2}"/>
              </a:ext>
            </a:extLst>
          </p:cNvPr>
          <p:cNvSpPr>
            <a:spLocks noGrp="1"/>
          </p:cNvSpPr>
          <p:nvPr>
            <p:ph type="title"/>
          </p:nvPr>
        </p:nvSpPr>
        <p:spPr/>
        <p:txBody>
          <a:bodyPr/>
          <a:lstStyle/>
          <a:p>
            <a:r>
              <a:rPr lang="en-US" dirty="0"/>
              <a:t>Section 1231: Heads I win; Tails I win</a:t>
            </a:r>
          </a:p>
        </p:txBody>
      </p:sp>
      <p:sp>
        <p:nvSpPr>
          <p:cNvPr id="4" name="Slide Number Placeholder 3">
            <a:extLst>
              <a:ext uri="{FF2B5EF4-FFF2-40B4-BE49-F238E27FC236}">
                <a16:creationId xmlns:a16="http://schemas.microsoft.com/office/drawing/2014/main" id="{B4FF3816-0A2D-DF51-8D2F-553033466D86}"/>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94E64C46-A2A5-7128-D87C-F10E152E2199}"/>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640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D5F298-7705-5C8B-45A0-4257F0DD0433}"/>
              </a:ext>
            </a:extLst>
          </p:cNvPr>
          <p:cNvSpPr>
            <a:spLocks noGrp="1"/>
          </p:cNvSpPr>
          <p:nvPr>
            <p:ph idx="1"/>
          </p:nvPr>
        </p:nvSpPr>
        <p:spPr/>
        <p:txBody>
          <a:bodyPr>
            <a:normAutofit lnSpcReduction="10000"/>
          </a:bodyPr>
          <a:lstStyle/>
          <a:p>
            <a:r>
              <a:rPr lang="en-US" sz="2800" dirty="0"/>
              <a:t>TP buys depreciable business property for $100 and depreciates $75, lowering the AB to $25.  TP sells property for $80 or $110.  What is the character of the gain?</a:t>
            </a:r>
          </a:p>
          <a:p>
            <a:r>
              <a:rPr lang="en-US" sz="2800" dirty="0"/>
              <a:t>If </a:t>
            </a:r>
            <a:r>
              <a:rPr lang="en-US" sz="2800" i="1" dirty="0"/>
              <a:t>§1245 property </a:t>
            </a:r>
            <a:r>
              <a:rPr lang="en-US" sz="2800" dirty="0"/>
              <a:t>is disposed of, the amount by which the </a:t>
            </a:r>
            <a:r>
              <a:rPr lang="en-US" sz="2800" i="1" dirty="0"/>
              <a:t>lower of </a:t>
            </a:r>
            <a:r>
              <a:rPr lang="en-US" sz="2800" dirty="0"/>
              <a:t>the excess of (1) the recomputed basis, or (2) the amount realized exceeds the AB, is ordinary gain. §1245(a)(1).</a:t>
            </a:r>
          </a:p>
          <a:p>
            <a:r>
              <a:rPr lang="en-US" sz="2800" i="1" dirty="0"/>
              <a:t>Recomputed basis</a:t>
            </a:r>
            <a:r>
              <a:rPr lang="en-US" sz="2800" dirty="0"/>
              <a:t>:  AB plus any depreciation, including §179, allowed or allowable. §1245(a)(2).</a:t>
            </a:r>
          </a:p>
          <a:p>
            <a:r>
              <a:rPr lang="en-US" sz="2800" i="1" dirty="0"/>
              <a:t>§1245 Property</a:t>
            </a:r>
            <a:r>
              <a:rPr lang="en-US" sz="2800" dirty="0"/>
              <a:t>: Depreciable property that is</a:t>
            </a:r>
          </a:p>
          <a:p>
            <a:pPr lvl="1"/>
            <a:r>
              <a:rPr lang="en-US" sz="2400" dirty="0"/>
              <a:t>Personal property</a:t>
            </a:r>
          </a:p>
          <a:p>
            <a:pPr lvl="1"/>
            <a:r>
              <a:rPr lang="en-US" sz="2400" dirty="0"/>
              <a:t>Tangible property (not including buildings) used as integral part of manufacturing, production, etc. §1245(a)(3).</a:t>
            </a:r>
          </a:p>
          <a:p>
            <a:r>
              <a:rPr lang="en-US" sz="2800" dirty="0"/>
              <a:t>§1250: requires recapture of depreciation taken in excess of SL depreciation; since ‘86, RE is generally subject to SL depreciation.</a:t>
            </a:r>
          </a:p>
        </p:txBody>
      </p:sp>
      <p:sp>
        <p:nvSpPr>
          <p:cNvPr id="3" name="Title 2">
            <a:extLst>
              <a:ext uri="{FF2B5EF4-FFF2-40B4-BE49-F238E27FC236}">
                <a16:creationId xmlns:a16="http://schemas.microsoft.com/office/drawing/2014/main" id="{10356068-15FF-8C32-70F6-6B7B50E7F3B5}"/>
              </a:ext>
            </a:extLst>
          </p:cNvPr>
          <p:cNvSpPr>
            <a:spLocks noGrp="1"/>
          </p:cNvSpPr>
          <p:nvPr>
            <p:ph type="title"/>
          </p:nvPr>
        </p:nvSpPr>
        <p:spPr/>
        <p:txBody>
          <a:bodyPr/>
          <a:lstStyle/>
          <a:p>
            <a:r>
              <a:rPr lang="en-US" dirty="0"/>
              <a:t>Sections 1245 and 1250: Recapture Rules</a:t>
            </a:r>
          </a:p>
        </p:txBody>
      </p:sp>
      <p:sp>
        <p:nvSpPr>
          <p:cNvPr id="4" name="Slide Number Placeholder 3">
            <a:extLst>
              <a:ext uri="{FF2B5EF4-FFF2-40B4-BE49-F238E27FC236}">
                <a16:creationId xmlns:a16="http://schemas.microsoft.com/office/drawing/2014/main" id="{4A1820B3-F229-5B72-D14A-1DADA737FACE}"/>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F7A70A11-01FE-CE04-EEE5-890D3591F9EB}"/>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24187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3B8127-98AB-5939-6F16-D90C9BC3CA82}"/>
              </a:ext>
            </a:extLst>
          </p:cNvPr>
          <p:cNvSpPr>
            <a:spLocks noGrp="1"/>
          </p:cNvSpPr>
          <p:nvPr>
            <p:ph idx="1"/>
          </p:nvPr>
        </p:nvSpPr>
        <p:spPr/>
        <p:txBody>
          <a:bodyPr/>
          <a:lstStyle/>
          <a:p>
            <a:r>
              <a:rPr lang="en-US" dirty="0"/>
              <a:t>NCG under </a:t>
            </a:r>
            <a:r>
              <a:rPr lang="en-US" sz="2400" dirty="0"/>
              <a:t>§1222(11) is subject to lower rate than OI: top rate of 20% plus generally 3.8% tax on net investment income.</a:t>
            </a:r>
          </a:p>
          <a:p>
            <a:r>
              <a:rPr lang="en-US" sz="2400" dirty="0"/>
              <a:t> </a:t>
            </a:r>
            <a:r>
              <a:rPr lang="en-US" dirty="0"/>
              <a:t>RE gain is generally LTCG or treated as LTCG under </a:t>
            </a:r>
            <a:r>
              <a:rPr lang="en-US" sz="2400" dirty="0"/>
              <a:t>§</a:t>
            </a:r>
            <a:r>
              <a:rPr lang="en-US" dirty="0"/>
              <a:t>1231 but is subject to a maximum rate of 25% to the extent that it is </a:t>
            </a:r>
            <a:r>
              <a:rPr lang="en-US" i="1" dirty="0"/>
              <a:t>unrecaptured </a:t>
            </a:r>
            <a:r>
              <a:rPr lang="en-US" sz="2400" i="1" dirty="0"/>
              <a:t>§1250 gain</a:t>
            </a:r>
            <a:r>
              <a:rPr lang="en-US" i="1" dirty="0"/>
              <a:t>, </a:t>
            </a:r>
            <a:r>
              <a:rPr lang="en-US" dirty="0"/>
              <a:t>basically the amount of gain that would be ordinary if </a:t>
            </a:r>
            <a:r>
              <a:rPr lang="en-US" sz="2400" dirty="0"/>
              <a:t>§1245 had applied. §1(h)(1)(E).</a:t>
            </a:r>
          </a:p>
          <a:p>
            <a:r>
              <a:rPr lang="en-US" dirty="0"/>
              <a:t>28% rate on collectibles. </a:t>
            </a:r>
            <a:r>
              <a:rPr lang="en-US" sz="2400" dirty="0"/>
              <a:t>§1(h)(1)(F).</a:t>
            </a:r>
          </a:p>
          <a:p>
            <a:r>
              <a:rPr lang="en-US" dirty="0"/>
              <a:t> </a:t>
            </a:r>
            <a:endParaRPr lang="en-US" sz="2400" dirty="0"/>
          </a:p>
          <a:p>
            <a:endParaRPr lang="en-US" dirty="0"/>
          </a:p>
          <a:p>
            <a:endParaRPr lang="en-US" sz="2400" dirty="0"/>
          </a:p>
          <a:p>
            <a:endParaRPr lang="en-US" dirty="0"/>
          </a:p>
          <a:p>
            <a:endParaRPr lang="en-US" sz="2400" dirty="0"/>
          </a:p>
          <a:p>
            <a:endParaRPr lang="en-US" dirty="0"/>
          </a:p>
          <a:p>
            <a:endParaRPr lang="en-US" sz="2400" dirty="0"/>
          </a:p>
          <a:p>
            <a:endParaRPr lang="en-US" dirty="0"/>
          </a:p>
        </p:txBody>
      </p:sp>
      <p:sp>
        <p:nvSpPr>
          <p:cNvPr id="3" name="Title 2">
            <a:extLst>
              <a:ext uri="{FF2B5EF4-FFF2-40B4-BE49-F238E27FC236}">
                <a16:creationId xmlns:a16="http://schemas.microsoft.com/office/drawing/2014/main" id="{AA3F727D-C532-C006-E5A0-20A1A909954F}"/>
              </a:ext>
            </a:extLst>
          </p:cNvPr>
          <p:cNvSpPr>
            <a:spLocks noGrp="1"/>
          </p:cNvSpPr>
          <p:nvPr>
            <p:ph type="title"/>
          </p:nvPr>
        </p:nvSpPr>
        <p:spPr/>
        <p:txBody>
          <a:bodyPr/>
          <a:lstStyle/>
          <a:p>
            <a:r>
              <a:rPr lang="en-US" dirty="0"/>
              <a:t>Section 1(h)</a:t>
            </a:r>
          </a:p>
        </p:txBody>
      </p:sp>
      <p:sp>
        <p:nvSpPr>
          <p:cNvPr id="4" name="Slide Number Placeholder 3">
            <a:extLst>
              <a:ext uri="{FF2B5EF4-FFF2-40B4-BE49-F238E27FC236}">
                <a16:creationId xmlns:a16="http://schemas.microsoft.com/office/drawing/2014/main" id="{05BAE385-1DFB-50EC-101D-7B08DAFB2D56}"/>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08CAE059-8B8F-7853-6CC5-BE9AF5B7B6CB}"/>
              </a:ext>
            </a:extLst>
          </p:cNvPr>
          <p:cNvSpPr>
            <a:spLocks noGrp="1"/>
          </p:cNvSpPr>
          <p:nvPr>
            <p:ph type="ftr" sz="quarter" idx="11"/>
          </p:nvPr>
        </p:nvSpPr>
        <p:spPr/>
        <p:txBody>
          <a:bodyPr/>
          <a:lstStyle/>
          <a:p>
            <a:pPr>
              <a:defRPr/>
            </a:pPr>
            <a:r>
              <a:rPr lang="en-US"/>
              <a:t>Human Capital</a:t>
            </a:r>
            <a:endParaRPr lang="en-US" dirty="0"/>
          </a:p>
        </p:txBody>
      </p:sp>
      <p:pic>
        <p:nvPicPr>
          <p:cNvPr id="6" name="Picture 5" descr="A screenshot of a phone&#10;&#10;Description automatically generated">
            <a:extLst>
              <a:ext uri="{FF2B5EF4-FFF2-40B4-BE49-F238E27FC236}">
                <a16:creationId xmlns:a16="http://schemas.microsoft.com/office/drawing/2014/main" id="{BBEC5BAD-48DA-6AC9-71B2-7DF78B0EC23F}"/>
              </a:ext>
            </a:extLst>
          </p:cNvPr>
          <p:cNvPicPr>
            <a:picLocks noChangeAspect="1"/>
          </p:cNvPicPr>
          <p:nvPr/>
        </p:nvPicPr>
        <p:blipFill>
          <a:blip r:embed="rId2"/>
          <a:stretch>
            <a:fillRect/>
          </a:stretch>
        </p:blipFill>
        <p:spPr>
          <a:xfrm>
            <a:off x="993479" y="3245066"/>
            <a:ext cx="4811740" cy="2099136"/>
          </a:xfrm>
          <a:prstGeom prst="rect">
            <a:avLst/>
          </a:prstGeom>
          <a:ln w="19050">
            <a:solidFill>
              <a:schemeClr val="accent1">
                <a:shade val="95000"/>
                <a:satMod val="105000"/>
              </a:schemeClr>
            </a:solidFill>
          </a:ln>
        </p:spPr>
      </p:pic>
    </p:spTree>
    <p:extLst>
      <p:ext uri="{BB962C8B-B14F-4D97-AF65-F5344CB8AC3E}">
        <p14:creationId xmlns:p14="http://schemas.microsoft.com/office/powerpoint/2010/main" val="330042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3200" dirty="0"/>
              <a:t>Human capital vs. Financial capital vs. Physical/Tangible capital</a:t>
            </a:r>
          </a:p>
          <a:p>
            <a:r>
              <a:rPr lang="en-US" sz="3200" dirty="0"/>
              <a:t>Ability to sell human capital or things created w/ human capital</a:t>
            </a:r>
          </a:p>
          <a:p>
            <a:r>
              <a:rPr lang="en-US" sz="3200" dirty="0"/>
              <a:t>Treatment of education costs under an HS income tax</a:t>
            </a:r>
          </a:p>
          <a:p>
            <a:pPr lvl="1"/>
            <a:r>
              <a:rPr lang="en-US" sz="2800" dirty="0"/>
              <a:t>Distinction between income producing activities and personal producing activities</a:t>
            </a:r>
          </a:p>
          <a:p>
            <a:pPr lvl="1"/>
            <a:r>
              <a:rPr lang="en-US" sz="2800" dirty="0"/>
              <a:t>Wealth accessions and wealth reductions</a:t>
            </a:r>
          </a:p>
          <a:p>
            <a:pPr lvl="1"/>
            <a:r>
              <a:rPr lang="en-US" sz="2800" dirty="0"/>
              <a:t>Education tax zoo: Credits, deductions, exclusions, exemptions</a:t>
            </a:r>
          </a:p>
          <a:p>
            <a:r>
              <a:rPr lang="en-US" sz="3200" dirty="0"/>
              <a:t>Justifiable tax expenditures?  Cost: 130Bi over the last 4 years.</a:t>
            </a:r>
          </a:p>
          <a:p>
            <a:r>
              <a:rPr lang="en-US" sz="3200" dirty="0"/>
              <a:t>Who captures the benefits: Society? Students? Administrators? Professors?</a:t>
            </a:r>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Human Capital</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Human Capital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normAutofit fontScale="92500" lnSpcReduction="10000"/>
          </a:bodyPr>
          <a:lstStyle/>
          <a:p>
            <a:r>
              <a:rPr lang="en-US" sz="3600" i="1" dirty="0"/>
              <a:t>Qualified scholarships </a:t>
            </a:r>
            <a:r>
              <a:rPr lang="en-US" sz="3600" dirty="0"/>
              <a:t>are excludable</a:t>
            </a:r>
          </a:p>
          <a:p>
            <a:pPr lvl="1"/>
            <a:r>
              <a:rPr lang="en-US" sz="3200" dirty="0"/>
              <a:t>QS: amount received used </a:t>
            </a:r>
            <a:r>
              <a:rPr lang="en-US" sz="3200" i="1" dirty="0"/>
              <a:t>for qualified tuition and related expenses</a:t>
            </a:r>
          </a:p>
          <a:p>
            <a:pPr lvl="1"/>
            <a:r>
              <a:rPr lang="en-US" sz="3200" dirty="0"/>
              <a:t>Must be a candidate for a degree at a higher education institution.</a:t>
            </a:r>
          </a:p>
          <a:p>
            <a:pPr lvl="1"/>
            <a:r>
              <a:rPr lang="en-US" sz="3200" i="1" dirty="0"/>
              <a:t>Qualified Tuition</a:t>
            </a:r>
            <a:r>
              <a:rPr lang="en-US" sz="3200" dirty="0"/>
              <a:t>: Tuition, fees, books supplies, and equipment required for course of instruction. §117(a)(1)</a:t>
            </a:r>
          </a:p>
          <a:p>
            <a:pPr lvl="1"/>
            <a:r>
              <a:rPr lang="en-US" sz="3200" dirty="0"/>
              <a:t>Excludes amounts that represent payments for teaching, research, or other service. §117(c)(1). This includes payments for past, present, or future employment services.</a:t>
            </a:r>
          </a:p>
          <a:p>
            <a:r>
              <a:rPr lang="en-US" sz="3600" i="1" dirty="0"/>
              <a:t>Qualified Tuition Reduction </a:t>
            </a:r>
            <a:r>
              <a:rPr lang="en-US" sz="3600" dirty="0"/>
              <a:t>is excludable</a:t>
            </a:r>
          </a:p>
          <a:p>
            <a:pPr lvl="1"/>
            <a:r>
              <a:rPr lang="en-US" sz="3200" dirty="0"/>
              <a:t>Tuition reduction for employee (spouse or dependent child) of educational organization</a:t>
            </a:r>
          </a:p>
          <a:p>
            <a:pPr lvl="1"/>
            <a:r>
              <a:rPr lang="en-US" sz="3200" dirty="0"/>
              <a:t>Subject to non-discrimination rules. §117(d)(1)-(3)</a:t>
            </a:r>
            <a:endParaRPr lang="en-US" sz="2800" dirty="0"/>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Scholarships and Tuition Reductions: §117</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normAutofit fontScale="92500" lnSpcReduction="20000"/>
          </a:bodyPr>
          <a:lstStyle/>
          <a:p>
            <a:r>
              <a:rPr lang="en-US" sz="3200" dirty="0"/>
              <a:t>Exclusion of up to $5,250 annually of </a:t>
            </a:r>
            <a:r>
              <a:rPr lang="en-US" sz="3200" i="1" dirty="0"/>
              <a:t>educational assistance </a:t>
            </a:r>
            <a:r>
              <a:rPr lang="en-US" sz="3200" dirty="0"/>
              <a:t>to an employee provided pursuant to a program. §127(a)</a:t>
            </a:r>
          </a:p>
          <a:p>
            <a:r>
              <a:rPr lang="en-US" sz="3200" i="1" dirty="0"/>
              <a:t>Educational assistance</a:t>
            </a:r>
            <a:r>
              <a:rPr lang="en-US" sz="3200" dirty="0"/>
              <a:t> </a:t>
            </a:r>
            <a:r>
              <a:rPr lang="en-US" sz="3200" i="1" dirty="0"/>
              <a:t>program</a:t>
            </a:r>
          </a:p>
          <a:p>
            <a:pPr lvl="1"/>
            <a:r>
              <a:rPr lang="en-US" sz="2400" dirty="0"/>
              <a:t>For exclusive benefit of employees </a:t>
            </a:r>
          </a:p>
          <a:p>
            <a:pPr lvl="1"/>
            <a:r>
              <a:rPr lang="en-US" sz="2400" dirty="0"/>
              <a:t>Non-discriminatory</a:t>
            </a:r>
          </a:p>
          <a:p>
            <a:pPr lvl="1"/>
            <a:r>
              <a:rPr lang="en-US" sz="2400" dirty="0"/>
              <a:t>Limits of benefits to SHs/owners owning 5% or more of the stock/capital of employer</a:t>
            </a:r>
          </a:p>
          <a:p>
            <a:pPr lvl="1"/>
            <a:r>
              <a:rPr lang="en-US" sz="2400" dirty="0"/>
              <a:t>Can’t provide for choice between educational assistance or remuneration. §127(b)(1)-(4)</a:t>
            </a:r>
          </a:p>
          <a:p>
            <a:r>
              <a:rPr lang="en-US" sz="2800" i="1" dirty="0"/>
              <a:t>Educational Assistance</a:t>
            </a:r>
          </a:p>
          <a:p>
            <a:pPr lvl="1"/>
            <a:r>
              <a:rPr lang="en-US" sz="2400" dirty="0"/>
              <a:t>Payment for education, including tuition, fees, books, supplies, and equipment</a:t>
            </a:r>
          </a:p>
          <a:p>
            <a:pPr lvl="1"/>
            <a:r>
              <a:rPr lang="en-US" sz="2400" dirty="0"/>
              <a:t>Payment by employer to employee or </a:t>
            </a:r>
            <a:r>
              <a:rPr lang="en-US" sz="2400" b="1" dirty="0"/>
              <a:t>lender of principal or interest on qualified education loan</a:t>
            </a:r>
          </a:p>
          <a:p>
            <a:pPr lvl="1"/>
            <a:r>
              <a:rPr lang="en-US" sz="2400" dirty="0"/>
              <a:t>Provision by employer of courses of instruction</a:t>
            </a:r>
          </a:p>
          <a:p>
            <a:pPr lvl="1"/>
            <a:r>
              <a:rPr lang="en-US" sz="2400" dirty="0"/>
              <a:t>Not including any payment for provision of benefits to course or education involving sports, games, or hobbies. §127(c)(1)</a:t>
            </a:r>
          </a:p>
          <a:p>
            <a:r>
              <a:rPr lang="en-US" sz="2800" dirty="0"/>
              <a:t>No deduction or credit to employee for any amount excluded under §127(c)(7).</a:t>
            </a:r>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Employed Provided Educational Assistance: </a:t>
            </a:r>
            <a:r>
              <a:rPr lang="en-US" sz="2000" dirty="0"/>
              <a:t>§127</a:t>
            </a:r>
            <a:endParaRPr lang="en-US" dirty="0"/>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2800" b="1" dirty="0"/>
              <a:t>AOTC</a:t>
            </a:r>
          </a:p>
          <a:p>
            <a:pPr lvl="1"/>
            <a:r>
              <a:rPr lang="en-US" sz="2400" dirty="0"/>
              <a:t>100% of qualified tuition and related expenses up to $2,000 plus</a:t>
            </a:r>
          </a:p>
          <a:p>
            <a:pPr lvl="1"/>
            <a:r>
              <a:rPr lang="en-US" sz="2400" dirty="0"/>
              <a:t>25% of expenses that exceed $2,000 but not $4,0000. </a:t>
            </a:r>
          </a:p>
          <a:p>
            <a:pPr lvl="2"/>
            <a:r>
              <a:rPr lang="en-US" sz="2400" dirty="0"/>
              <a:t>For $4,000 (or more) of expenses, total credit would be $2,500. §25A(a) and (b).</a:t>
            </a:r>
          </a:p>
          <a:p>
            <a:pPr lvl="1"/>
            <a:r>
              <a:rPr lang="en-US" sz="2400" dirty="0"/>
              <a:t>As law students know, the AOTC is allowed for only 4 taxable years and for the first 4 years of postsecondary education. §25A(b)(2)(A) and (C).</a:t>
            </a:r>
          </a:p>
          <a:p>
            <a:r>
              <a:rPr lang="en-US" sz="2800" b="1" dirty="0"/>
              <a:t>Lifetime Learning Credit (LLC)</a:t>
            </a:r>
          </a:p>
          <a:p>
            <a:pPr lvl="1"/>
            <a:r>
              <a:rPr lang="en-US" sz="2400" dirty="0"/>
              <a:t>20% of the qualified tuition and related expenses as does not exceed $10,000</a:t>
            </a:r>
          </a:p>
          <a:p>
            <a:pPr lvl="1"/>
            <a:r>
              <a:rPr lang="en-US" sz="2400" dirty="0"/>
              <a:t>No LLC if the AOTC is allowed</a:t>
            </a:r>
          </a:p>
          <a:p>
            <a:pPr lvl="1"/>
            <a:r>
              <a:rPr lang="en-US" sz="2400" dirty="0"/>
              <a:t>Expenses have to be with respect to a course of instruction </a:t>
            </a:r>
            <a:r>
              <a:rPr lang="en-US" sz="2400" i="1" dirty="0"/>
              <a:t>to acquire or improve skills of the TP</a:t>
            </a:r>
            <a:r>
              <a:rPr lang="en-US" sz="2400" b="1" dirty="0"/>
              <a:t>	</a:t>
            </a:r>
          </a:p>
          <a:p>
            <a:endParaRPr lang="en-US" sz="2800" dirty="0"/>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58EA1-BA6D-E4AE-C312-2C041730A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789B14-1B50-A063-9259-479E4293B1F5}"/>
              </a:ext>
            </a:extLst>
          </p:cNvPr>
          <p:cNvSpPr>
            <a:spLocks noGrp="1"/>
          </p:cNvSpPr>
          <p:nvPr>
            <p:ph idx="1"/>
          </p:nvPr>
        </p:nvSpPr>
        <p:spPr/>
        <p:txBody>
          <a:bodyPr>
            <a:normAutofit fontScale="92500" lnSpcReduction="10000"/>
          </a:bodyPr>
          <a:lstStyle/>
          <a:p>
            <a:r>
              <a:rPr lang="en-US" sz="2800" dirty="0"/>
              <a:t>AOTC and LLC Limitations Based on Modified AGI</a:t>
            </a:r>
          </a:p>
          <a:p>
            <a:pPr lvl="1"/>
            <a:r>
              <a:rPr lang="en-US" sz="2400" dirty="0"/>
              <a:t>The credit is reduced as the TP’s MAGI exceeds 80K (160K joint return) and is fully eliminated when the excess reaches 10K (20K joint return). </a:t>
            </a:r>
            <a:r>
              <a:rPr lang="en-US" dirty="0"/>
              <a:t>§25A(d)(1).</a:t>
            </a:r>
          </a:p>
          <a:p>
            <a:r>
              <a:rPr lang="en-US" sz="2800" i="1" dirty="0"/>
              <a:t>Qualified tuition and related expenses</a:t>
            </a:r>
            <a:r>
              <a:rPr lang="en-US" sz="2800" dirty="0"/>
              <a:t> covers tuition and fees for</a:t>
            </a:r>
          </a:p>
          <a:p>
            <a:pPr lvl="1"/>
            <a:r>
              <a:rPr lang="en-US" sz="2400" dirty="0"/>
              <a:t>TP, spouse, dependent</a:t>
            </a:r>
          </a:p>
          <a:p>
            <a:pPr lvl="1"/>
            <a:r>
              <a:rPr lang="en-US" sz="2400" dirty="0"/>
              <a:t>Doesn’t include expenses involving sports, games, hobbies, unless part of individual’s degree program.</a:t>
            </a:r>
          </a:p>
          <a:p>
            <a:pPr lvl="1"/>
            <a:r>
              <a:rPr lang="en-US" sz="2400" dirty="0"/>
              <a:t>Doesn’t include student activity fees, athletic fees, insurance</a:t>
            </a:r>
          </a:p>
          <a:p>
            <a:pPr lvl="1"/>
            <a:r>
              <a:rPr lang="en-US" sz="2400" dirty="0"/>
              <a:t>For AOTC, course materials are covered</a:t>
            </a:r>
          </a:p>
          <a:p>
            <a:pPr lvl="1"/>
            <a:r>
              <a:rPr lang="en-US" sz="2400" i="1" dirty="0"/>
              <a:t>Qualified tuition </a:t>
            </a:r>
            <a:r>
              <a:rPr lang="en-US" sz="2400" dirty="0"/>
              <a:t>is reduced by any qualified scholarship under §117. §25A(g)(2)(A).</a:t>
            </a:r>
          </a:p>
          <a:p>
            <a:r>
              <a:rPr lang="en-US" sz="2800" dirty="0"/>
              <a:t>No credit allowed for any expense for which a deduction is allowed. §25A(g)(5).</a:t>
            </a:r>
            <a:r>
              <a:rPr lang="en-US" sz="2800" i="1" dirty="0"/>
              <a:t> </a:t>
            </a:r>
          </a:p>
          <a:p>
            <a:r>
              <a:rPr lang="en-US" sz="2800" dirty="0"/>
              <a:t>A dependent of a TP isn’t allowed a credit, but the expenses paid by the dependent are treated as if paid by the TP. §25A(g)(3)</a:t>
            </a:r>
          </a:p>
          <a:p>
            <a:r>
              <a:rPr lang="en-US" sz="2800" dirty="0"/>
              <a:t>40% of the AOTC are refundable; none of the LLCs are refundable. §25A(</a:t>
            </a:r>
            <a:r>
              <a:rPr lang="en-US" sz="2800" dirty="0" err="1"/>
              <a:t>i</a:t>
            </a:r>
            <a:r>
              <a:rPr lang="en-US" sz="2800" dirty="0"/>
              <a:t>)</a:t>
            </a:r>
          </a:p>
          <a:p>
            <a:pPr lvl="1"/>
            <a:endParaRPr lang="en-US" dirty="0"/>
          </a:p>
        </p:txBody>
      </p:sp>
      <p:sp>
        <p:nvSpPr>
          <p:cNvPr id="3" name="Title 2">
            <a:extLst>
              <a:ext uri="{FF2B5EF4-FFF2-40B4-BE49-F238E27FC236}">
                <a16:creationId xmlns:a16="http://schemas.microsoft.com/office/drawing/2014/main" id="{E9F21A82-F260-1583-2CDD-30B64610AC08}"/>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43924973-FAED-A2B1-74B3-DC0637C79FE4}"/>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B9233CE9-3E1D-C341-C08B-25B74FD428D5}"/>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2891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54C6A-2B2E-699E-7C62-0C77B8C435C9}"/>
              </a:ext>
            </a:extLst>
          </p:cNvPr>
          <p:cNvSpPr>
            <a:spLocks noGrp="1"/>
          </p:cNvSpPr>
          <p:nvPr>
            <p:ph idx="1"/>
          </p:nvPr>
        </p:nvSpPr>
        <p:spPr/>
        <p:txBody>
          <a:bodyPr/>
          <a:lstStyle/>
          <a:p>
            <a:r>
              <a:rPr lang="en-US" b="1" dirty="0"/>
              <a:t>WCF</a:t>
            </a:r>
            <a:r>
              <a:rPr lang="en-US" dirty="0"/>
              <a:t>: property or services provided to employee to the extent that if employee paid for property or services, the payment would be allowed as a deduction under </a:t>
            </a:r>
            <a:r>
              <a:rPr lang="en-US" sz="2400" dirty="0"/>
              <a:t>§162. §132(d).</a:t>
            </a:r>
          </a:p>
          <a:p>
            <a:r>
              <a:rPr lang="en-US" dirty="0"/>
              <a:t>To be deductible under §162, job-related education expenses must: </a:t>
            </a:r>
          </a:p>
          <a:p>
            <a:pPr lvl="1"/>
            <a:r>
              <a:rPr lang="en-US" dirty="0"/>
              <a:t>(1) maintain or improve skills required by the individual in his employment or</a:t>
            </a:r>
          </a:p>
          <a:p>
            <a:pPr lvl="1"/>
            <a:r>
              <a:rPr lang="en-US" dirty="0"/>
              <a:t>other trade or business, or</a:t>
            </a:r>
          </a:p>
          <a:p>
            <a:pPr lvl="1"/>
            <a:r>
              <a:rPr lang="en-US" dirty="0"/>
              <a:t>(2) meet the express requirements of the individual’s employer, or the requirements of applicable law or regulations, imposed as a condition to the retention by the individual of an established employment relationship, status, or rate of compensation. </a:t>
            </a:r>
            <a:r>
              <a:rPr lang="en-US"/>
              <a:t>§1.162-5(a).</a:t>
            </a:r>
            <a:endParaRPr lang="en-US" dirty="0"/>
          </a:p>
        </p:txBody>
      </p:sp>
      <p:sp>
        <p:nvSpPr>
          <p:cNvPr id="3" name="Title 2">
            <a:extLst>
              <a:ext uri="{FF2B5EF4-FFF2-40B4-BE49-F238E27FC236}">
                <a16:creationId xmlns:a16="http://schemas.microsoft.com/office/drawing/2014/main" id="{22029DD2-814D-887F-3858-36921875966F}"/>
              </a:ext>
            </a:extLst>
          </p:cNvPr>
          <p:cNvSpPr>
            <a:spLocks noGrp="1"/>
          </p:cNvSpPr>
          <p:nvPr>
            <p:ph type="title"/>
          </p:nvPr>
        </p:nvSpPr>
        <p:spPr/>
        <p:txBody>
          <a:bodyPr/>
          <a:lstStyle/>
          <a:p>
            <a:r>
              <a:rPr lang="en-US" dirty="0"/>
              <a:t>Education Benefits: Working Condition Fringe </a:t>
            </a:r>
            <a:r>
              <a:rPr lang="en-US" sz="2000" dirty="0"/>
              <a:t>§132(d)</a:t>
            </a:r>
            <a:r>
              <a:rPr lang="en-US" dirty="0"/>
              <a:t>  and Reg. §1.162-5(a).</a:t>
            </a:r>
          </a:p>
        </p:txBody>
      </p:sp>
      <p:sp>
        <p:nvSpPr>
          <p:cNvPr id="4" name="Slide Number Placeholder 3">
            <a:extLst>
              <a:ext uri="{FF2B5EF4-FFF2-40B4-BE49-F238E27FC236}">
                <a16:creationId xmlns:a16="http://schemas.microsoft.com/office/drawing/2014/main" id="{C327369E-36E2-3BA8-8152-10D68F7A949E}"/>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B3FF23B7-AD07-3431-6E41-30CFAF5B257A}"/>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71737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48F65-DBF6-9CDF-0E41-9F010F8AFEA6}"/>
              </a:ext>
            </a:extLst>
          </p:cNvPr>
          <p:cNvSpPr>
            <a:spLocks noGrp="1"/>
          </p:cNvSpPr>
          <p:nvPr>
            <p:ph idx="1"/>
          </p:nvPr>
        </p:nvSpPr>
        <p:spPr/>
        <p:txBody>
          <a:bodyPr/>
          <a:lstStyle/>
          <a:p>
            <a:r>
              <a:rPr lang="en-US" sz="3200" dirty="0"/>
              <a:t>NCG: Excess of NLTCG over NSTCL. §1222(11).</a:t>
            </a:r>
          </a:p>
          <a:p>
            <a:pPr lvl="1"/>
            <a:r>
              <a:rPr lang="en-US" sz="2800" dirty="0"/>
              <a:t>NLTCG: LTCG minus LTCL</a:t>
            </a:r>
          </a:p>
          <a:p>
            <a:pPr lvl="1"/>
            <a:r>
              <a:rPr lang="en-US" sz="2800" dirty="0"/>
              <a:t>NSTCG: STCG minus STCL</a:t>
            </a:r>
          </a:p>
          <a:p>
            <a:r>
              <a:rPr lang="en-US" sz="3200" dirty="0"/>
              <a:t>First step: Net LT and ST gains and losses</a:t>
            </a:r>
          </a:p>
          <a:p>
            <a:pPr lvl="1"/>
            <a:r>
              <a:rPr lang="en-US" sz="2800" dirty="0"/>
              <a:t>Separately net: (1) LTCGs and LTCLs, and (2) STCGs and STCLs</a:t>
            </a:r>
          </a:p>
          <a:p>
            <a:pPr lvl="2"/>
            <a:r>
              <a:rPr lang="en-US" sz="2800" dirty="0"/>
              <a:t>Results: For (1) NLTCG or NLTCL.  If NLTCL, stop.</a:t>
            </a:r>
          </a:p>
          <a:p>
            <a:pPr lvl="2"/>
            <a:r>
              <a:rPr lang="en-US" sz="2800" dirty="0"/>
              <a:t>Results: For (2) NSTCG or NSTCL</a:t>
            </a:r>
          </a:p>
          <a:p>
            <a:r>
              <a:rPr lang="en-US" sz="3200" dirty="0"/>
              <a:t>2nd Step: Net the nets</a:t>
            </a:r>
          </a:p>
          <a:p>
            <a:pPr lvl="1"/>
            <a:r>
              <a:rPr lang="en-US" sz="2800" dirty="0"/>
              <a:t>If any NLTCG, then net NLTCG and NSTCL (if any)</a:t>
            </a:r>
          </a:p>
          <a:p>
            <a:endParaRPr lang="en-US" dirty="0"/>
          </a:p>
        </p:txBody>
      </p:sp>
      <p:sp>
        <p:nvSpPr>
          <p:cNvPr id="3" name="Title 2">
            <a:extLst>
              <a:ext uri="{FF2B5EF4-FFF2-40B4-BE49-F238E27FC236}">
                <a16:creationId xmlns:a16="http://schemas.microsoft.com/office/drawing/2014/main" id="{6A654B47-9499-3B94-0E63-221C716AC3CE}"/>
              </a:ext>
            </a:extLst>
          </p:cNvPr>
          <p:cNvSpPr>
            <a:spLocks noGrp="1"/>
          </p:cNvSpPr>
          <p:nvPr>
            <p:ph type="title"/>
          </p:nvPr>
        </p:nvSpPr>
        <p:spPr/>
        <p:txBody>
          <a:bodyPr/>
          <a:lstStyle/>
          <a:p>
            <a:r>
              <a:rPr lang="en-US" dirty="0"/>
              <a:t>Net Capital Gain: </a:t>
            </a:r>
            <a:r>
              <a:rPr lang="en-US" sz="2000" dirty="0"/>
              <a:t>§1(h)</a:t>
            </a:r>
            <a:endParaRPr lang="en-US" dirty="0"/>
          </a:p>
        </p:txBody>
      </p:sp>
      <p:sp>
        <p:nvSpPr>
          <p:cNvPr id="4" name="Slide Number Placeholder 3">
            <a:extLst>
              <a:ext uri="{FF2B5EF4-FFF2-40B4-BE49-F238E27FC236}">
                <a16:creationId xmlns:a16="http://schemas.microsoft.com/office/drawing/2014/main" id="{FC8BEA9B-42AD-9293-DAAA-4549583AC48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129F2B5F-0227-0CBD-0470-BE62D938792F}"/>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6807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57213-A308-DAB6-DB5F-82E6574CF118}"/>
              </a:ext>
            </a:extLst>
          </p:cNvPr>
          <p:cNvSpPr>
            <a:spLocks noGrp="1"/>
          </p:cNvSpPr>
          <p:nvPr>
            <p:ph type="title"/>
          </p:nvPr>
        </p:nvSpPr>
        <p:spPr/>
        <p:txBody>
          <a:bodyPr/>
          <a:lstStyle/>
          <a:p>
            <a:r>
              <a:rPr lang="en-US" dirty="0"/>
              <a:t>NCGs</a:t>
            </a:r>
          </a:p>
        </p:txBody>
      </p:sp>
      <p:sp>
        <p:nvSpPr>
          <p:cNvPr id="4" name="Slide Number Placeholder 3">
            <a:extLst>
              <a:ext uri="{FF2B5EF4-FFF2-40B4-BE49-F238E27FC236}">
                <a16:creationId xmlns:a16="http://schemas.microsoft.com/office/drawing/2014/main" id="{E3CFBC48-1B7C-926D-1D42-42950619492B}"/>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5EC8EDA3-6A61-B03E-261C-B62D45224AA1}"/>
              </a:ext>
            </a:extLst>
          </p:cNvPr>
          <p:cNvSpPr>
            <a:spLocks noGrp="1"/>
          </p:cNvSpPr>
          <p:nvPr>
            <p:ph type="ftr" sz="quarter" idx="11"/>
          </p:nvPr>
        </p:nvSpPr>
        <p:spPr/>
        <p:txBody>
          <a:bodyPr/>
          <a:lstStyle/>
          <a:p>
            <a:pPr>
              <a:defRPr/>
            </a:pPr>
            <a:r>
              <a:rPr lang="en-US"/>
              <a:t>Human Capital</a:t>
            </a:r>
            <a:endParaRPr lang="en-US" dirty="0"/>
          </a:p>
        </p:txBody>
      </p:sp>
      <p:pic>
        <p:nvPicPr>
          <p:cNvPr id="6" name="Content Placeholder 5" descr="A close-up of words&#10;&#10;AI-generated content may be incorrect.">
            <a:extLst>
              <a:ext uri="{FF2B5EF4-FFF2-40B4-BE49-F238E27FC236}">
                <a16:creationId xmlns:a16="http://schemas.microsoft.com/office/drawing/2014/main" id="{C70EB4CE-8442-1822-FB0B-65ADC48D27C8}"/>
              </a:ext>
            </a:extLst>
          </p:cNvPr>
          <p:cNvPicPr>
            <a:picLocks noGrp="1" noChangeAspect="1"/>
          </p:cNvPicPr>
          <p:nvPr>
            <p:ph idx="1"/>
          </p:nvPr>
        </p:nvPicPr>
        <p:blipFill>
          <a:blip r:embed="rId2"/>
          <a:stretch>
            <a:fillRect/>
          </a:stretch>
        </p:blipFill>
        <p:spPr>
          <a:xfrm>
            <a:off x="948098" y="781271"/>
            <a:ext cx="10629898" cy="1143000"/>
          </a:xfrm>
          <a:prstGeom prst="rect">
            <a:avLst/>
          </a:prstGeom>
        </p:spPr>
      </p:pic>
      <p:pic>
        <p:nvPicPr>
          <p:cNvPr id="8" name="Picture 7" descr="A close-up of a text&#10;&#10;AI-generated content may be incorrect.">
            <a:extLst>
              <a:ext uri="{FF2B5EF4-FFF2-40B4-BE49-F238E27FC236}">
                <a16:creationId xmlns:a16="http://schemas.microsoft.com/office/drawing/2014/main" id="{8B73949A-3412-83FE-C76A-9621E39B50EB}"/>
              </a:ext>
            </a:extLst>
          </p:cNvPr>
          <p:cNvPicPr>
            <a:picLocks noChangeAspect="1"/>
          </p:cNvPicPr>
          <p:nvPr/>
        </p:nvPicPr>
        <p:blipFill>
          <a:blip r:embed="rId3"/>
          <a:stretch>
            <a:fillRect/>
          </a:stretch>
        </p:blipFill>
        <p:spPr>
          <a:xfrm>
            <a:off x="948098" y="1916856"/>
            <a:ext cx="10405532" cy="1192111"/>
          </a:xfrm>
          <a:prstGeom prst="rect">
            <a:avLst/>
          </a:prstGeom>
        </p:spPr>
      </p:pic>
      <p:pic>
        <p:nvPicPr>
          <p:cNvPr id="10" name="Picture 9" descr="A close up of words&#10;&#10;AI-generated content may be incorrect.">
            <a:extLst>
              <a:ext uri="{FF2B5EF4-FFF2-40B4-BE49-F238E27FC236}">
                <a16:creationId xmlns:a16="http://schemas.microsoft.com/office/drawing/2014/main" id="{965E5178-B63C-B942-5579-6EF6E09B7D68}"/>
              </a:ext>
            </a:extLst>
          </p:cNvPr>
          <p:cNvPicPr>
            <a:picLocks noChangeAspect="1"/>
          </p:cNvPicPr>
          <p:nvPr/>
        </p:nvPicPr>
        <p:blipFill>
          <a:blip r:embed="rId4"/>
          <a:stretch>
            <a:fillRect/>
          </a:stretch>
        </p:blipFill>
        <p:spPr>
          <a:xfrm>
            <a:off x="948098" y="3437815"/>
            <a:ext cx="9952734" cy="1126101"/>
          </a:xfrm>
          <a:prstGeom prst="rect">
            <a:avLst/>
          </a:prstGeom>
        </p:spPr>
      </p:pic>
      <p:pic>
        <p:nvPicPr>
          <p:cNvPr id="12" name="Picture 11" descr="A close up of words&#10;&#10;AI-generated content may be incorrect.">
            <a:extLst>
              <a:ext uri="{FF2B5EF4-FFF2-40B4-BE49-F238E27FC236}">
                <a16:creationId xmlns:a16="http://schemas.microsoft.com/office/drawing/2014/main" id="{E4B7B4F4-36F4-92B3-CB34-D3831AD44A6E}"/>
              </a:ext>
            </a:extLst>
          </p:cNvPr>
          <p:cNvPicPr>
            <a:picLocks noChangeAspect="1"/>
          </p:cNvPicPr>
          <p:nvPr/>
        </p:nvPicPr>
        <p:blipFill>
          <a:blip r:embed="rId5"/>
          <a:stretch>
            <a:fillRect/>
          </a:stretch>
        </p:blipFill>
        <p:spPr>
          <a:xfrm>
            <a:off x="948098" y="4987129"/>
            <a:ext cx="9609666" cy="1126100"/>
          </a:xfrm>
          <a:prstGeom prst="rect">
            <a:avLst/>
          </a:prstGeom>
        </p:spPr>
      </p:pic>
    </p:spTree>
    <p:extLst>
      <p:ext uri="{BB962C8B-B14F-4D97-AF65-F5344CB8AC3E}">
        <p14:creationId xmlns:p14="http://schemas.microsoft.com/office/powerpoint/2010/main" val="21350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2.xml><?xml version="1.0" encoding="utf-8"?>
<ds:datastoreItem xmlns:ds="http://schemas.openxmlformats.org/officeDocument/2006/customXml" ds:itemID="{6801F114-F445-4212-B65D-0FA56926319E}">
  <ds:schemaRefs>
    <ds:schemaRef ds:uri="http://www.w3.org/XML/1998/namespace"/>
    <ds:schemaRef ds:uri="http://purl.org/dc/elements/1.1/"/>
    <ds:schemaRef ds:uri="http://purl.org/dc/dcmitype/"/>
    <ds:schemaRef ds:uri="http://schemas.microsoft.com/office/infopath/2007/PartnerControls"/>
    <ds:schemaRef ds:uri="dee7606c-638d-4687-a004-8de278f93ba2"/>
    <ds:schemaRef ds:uri="http://schemas.microsoft.com/office/2006/metadata/properties"/>
    <ds:schemaRef ds:uri="http://purl.org/dc/terms/"/>
    <ds:schemaRef ds:uri="http://schemas.microsoft.com/office/2006/documentManagement/types"/>
    <ds:schemaRef ds:uri="http://schemas.openxmlformats.org/package/2006/metadata/core-properties"/>
    <ds:schemaRef ds:uri="f450584a-cb59-46a6-8009-931c1e5e40a6"/>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11068</TotalTime>
  <Words>2259</Words>
  <Application>Microsoft Macintosh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NSimSun</vt:lpstr>
      <vt:lpstr>Aptos</vt:lpstr>
      <vt:lpstr>Arial</vt:lpstr>
      <vt:lpstr>Calibri</vt:lpstr>
      <vt:lpstr>Courier New</vt:lpstr>
      <vt:lpstr>Times New Roman</vt:lpstr>
      <vt:lpstr>Wingdings</vt:lpstr>
      <vt:lpstr>Wingdings 2</vt:lpstr>
      <vt:lpstr>CG Body - Standard</vt:lpstr>
      <vt:lpstr>Federal Income Taxation Human Capital</vt:lpstr>
      <vt:lpstr>Human Capital</vt:lpstr>
      <vt:lpstr>Scholarships and Tuition Reductions: §117</vt:lpstr>
      <vt:lpstr>Employed Provided Educational Assistance: §127</vt:lpstr>
      <vt:lpstr>American Opportunity Tax Credit and Lifetime Learning Credit: §25A</vt:lpstr>
      <vt:lpstr>American Opportunity Tax Credit and Lifetime Learning Credit: §25A</vt:lpstr>
      <vt:lpstr>Education Benefits: Working Condition Fringe §132(d)  and Reg. §1.162-5(a).</vt:lpstr>
      <vt:lpstr>Net Capital Gain: §1(h)</vt:lpstr>
      <vt:lpstr>NCGs</vt:lpstr>
      <vt:lpstr>Planning to Realize CGs and CLs</vt:lpstr>
      <vt:lpstr>Definition of Capital Asset: §1221(a)(1)-(3)</vt:lpstr>
      <vt:lpstr>Definition of Capital Asset: §1221(a)(4)-(8)</vt:lpstr>
      <vt:lpstr>Capital Gains/Losses:  Sale or Exchange Requirement</vt:lpstr>
      <vt:lpstr>Section 1231: Heads I win; Tails I win</vt:lpstr>
      <vt:lpstr>Sections 1245 and 1250: Recapture Rules</vt:lpstr>
      <vt:lpstr>Section 1(h)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16</cp:revision>
  <cp:lastPrinted>2025-03-04T21:47:58Z</cp:lastPrinted>
  <dcterms:created xsi:type="dcterms:W3CDTF">2025-02-20T00:58:49Z</dcterms:created>
  <dcterms:modified xsi:type="dcterms:W3CDTF">2025-03-19T21:21:33Z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