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95" r:id="rId2"/>
    <p:sldId id="315" r:id="rId3"/>
    <p:sldId id="332" r:id="rId4"/>
    <p:sldId id="333" r:id="rId5"/>
    <p:sldId id="334" r:id="rId6"/>
    <p:sldId id="335" r:id="rId7"/>
    <p:sldId id="336" r:id="rId8"/>
    <p:sldId id="339" r:id="rId9"/>
    <p:sldId id="338" r:id="rId10"/>
    <p:sldId id="340" r:id="rId11"/>
    <p:sldId id="341" r:id="rId12"/>
    <p:sldId id="342" r:id="rId13"/>
    <p:sldId id="343" r:id="rId14"/>
    <p:sldId id="344" r:id="rId15"/>
    <p:sldId id="345" r:id="rId16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B1F7A-421A-DE4E-9895-1C1956B975AD}" v="2540" dt="2025-02-13T11:36:36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/>
    <p:restoredTop sz="96073"/>
  </p:normalViewPr>
  <p:slideViewPr>
    <p:cSldViewPr snapToGrid="0" snapToObjects="1">
      <p:cViewPr>
        <p:scale>
          <a:sx n="99" d="100"/>
          <a:sy n="99" d="100"/>
        </p:scale>
        <p:origin x="192" y="2520"/>
      </p:cViewPr>
      <p:guideLst/>
    </p:cSldViewPr>
  </p:slideViewPr>
  <p:outlineViewPr>
    <p:cViewPr>
      <p:scale>
        <a:sx n="33" d="100"/>
        <a:sy n="33" d="100"/>
      </p:scale>
      <p:origin x="0" y="-142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Borrorwing and Lending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Borrorwing and Lending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FIT_BorrowLend_2025S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Borrowing and Lending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Borrorwing and Lending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A40144-BEAF-10F6-DC1F-F20774F2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7872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265E3-DF16-4250-F569-4EB3E5B5C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02296-7134-7D43-044C-8A3BF5EE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  <p:pic>
        <p:nvPicPr>
          <p:cNvPr id="7" name="Picture 6" descr="A close-up of a document&#10;&#10;AI-generated content may be incorrect.">
            <a:extLst>
              <a:ext uri="{FF2B5EF4-FFF2-40B4-BE49-F238E27FC236}">
                <a16:creationId xmlns:a16="http://schemas.microsoft.com/office/drawing/2014/main" id="{6B57E2B8-4763-C771-7B0C-A98B6C03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3" y="792499"/>
            <a:ext cx="8677072" cy="2032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0D6F86-1ADE-1FCB-0E6E-77AD9D82FB4E}"/>
              </a:ext>
            </a:extLst>
          </p:cNvPr>
          <p:cNvCxnSpPr/>
          <p:nvPr/>
        </p:nvCxnSpPr>
        <p:spPr>
          <a:xfrm>
            <a:off x="8185555" y="1960899"/>
            <a:ext cx="13782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D7E6D3-2587-4548-40B0-9CF751B982A5}"/>
              </a:ext>
            </a:extLst>
          </p:cNvPr>
          <p:cNvCxnSpPr>
            <a:cxnSpLocks/>
          </p:cNvCxnSpPr>
          <p:nvPr/>
        </p:nvCxnSpPr>
        <p:spPr>
          <a:xfrm>
            <a:off x="5696155" y="2174907"/>
            <a:ext cx="23302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document with text on it&#10;&#10;AI-generated content may be incorrect.">
            <a:extLst>
              <a:ext uri="{FF2B5EF4-FFF2-40B4-BE49-F238E27FC236}">
                <a16:creationId xmlns:a16="http://schemas.microsoft.com/office/drawing/2014/main" id="{7974F9A5-BA4D-01E3-9F53-FC772971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273" y="2996591"/>
            <a:ext cx="80016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AC8433-147B-2F25-5FFF-BD163B28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7872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DEE6E-2EBC-6B91-9DBE-330DCB247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5EEED-6D90-3448-D08A-3D0A2A91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  <p:pic>
        <p:nvPicPr>
          <p:cNvPr id="6" name="Picture 5" descr="A text on a white background&#10;&#10;AI-generated content may be incorrect.">
            <a:extLst>
              <a:ext uri="{FF2B5EF4-FFF2-40B4-BE49-F238E27FC236}">
                <a16:creationId xmlns:a16="http://schemas.microsoft.com/office/drawing/2014/main" id="{83BFE490-1049-0FB8-F6D5-2F704E93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747493"/>
            <a:ext cx="5084124" cy="5412674"/>
          </a:xfrm>
          <a:prstGeom prst="rect">
            <a:avLst/>
          </a:prstGeom>
        </p:spPr>
      </p:pic>
      <p:pic>
        <p:nvPicPr>
          <p:cNvPr id="8" name="Picture 7" descr="A document with text and images&#10;&#10;AI-generated content may be incorrect.">
            <a:extLst>
              <a:ext uri="{FF2B5EF4-FFF2-40B4-BE49-F238E27FC236}">
                <a16:creationId xmlns:a16="http://schemas.microsoft.com/office/drawing/2014/main" id="{166E103F-503A-DC2B-E68B-1BD9A3A0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05" y="689380"/>
            <a:ext cx="5543831" cy="547078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F16D3-68A9-14F0-12F8-2BE5C6AF2B3B}"/>
              </a:ext>
            </a:extLst>
          </p:cNvPr>
          <p:cNvCxnSpPr/>
          <p:nvPr/>
        </p:nvCxnSpPr>
        <p:spPr>
          <a:xfrm>
            <a:off x="5887453" y="689380"/>
            <a:ext cx="0" cy="5470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4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DDDCA0-15B4-FD6C-885F-D51B4D69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Mom makes a no-interest loan to daughter of 200K.  Mom’s MTR is 37% and daughter’s is 10%.  Mom can request repayment at any time.</a:t>
            </a:r>
          </a:p>
          <a:p>
            <a:r>
              <a:rPr lang="en-US" sz="3200" dirty="0"/>
              <a:t>Is the loan subject to </a:t>
            </a:r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§7872?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Yes: It is a below market loan (</a:t>
            </a:r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§7872(e)(1)—no interest is payable) that is a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gift loan.  </a:t>
            </a:r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7872(f)(3) and (c)(1)(A).</a:t>
            </a:r>
          </a:p>
          <a:p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are the consequences?</a:t>
            </a:r>
          </a:p>
          <a:p>
            <a:pPr lvl="1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Foregone interest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is treated as transferred from mom to daughter and daughter retransfers it as interest to mom on the last day of each year. </a:t>
            </a:r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§7872(a)(1) and (2)</a:t>
            </a:r>
          </a:p>
          <a:p>
            <a:pPr lvl="1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Foregone interest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= Short-term AFR</a:t>
            </a:r>
            <a:endParaRPr lang="en-US" sz="3200" i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F734C-7E23-85B8-A393-7F9D2801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7872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1E7C0-8A79-4FCF-1D58-C5839EF201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A864-5229-E008-ACDE-40179617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6BEDCC-C407-9845-A2CB-176F181A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Corporation makes a 1MM, 3-year, no-interest loan to its CEO.  If the AFR is 5%, what are the consequences to Corp and CEO?</a:t>
            </a:r>
          </a:p>
          <a:p>
            <a:r>
              <a:rPr lang="en-US" sz="2800" dirty="0"/>
              <a:t>Possible analysis</a:t>
            </a:r>
          </a:p>
          <a:p>
            <a:pPr lvl="1"/>
            <a:r>
              <a:rPr lang="en-US" sz="2600" dirty="0"/>
              <a:t>Is this loan subject to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§7872?  Is it a gift, demand, or other below-market loan? §7872(b)(1), (c)(1)(C).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it is taxed to Corporation and CEO?</a:t>
            </a:r>
            <a:endParaRPr lang="en-US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54EBA3-C71E-D6FE-13AA-8CD5C605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7872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92EE2-A7DD-07D8-D245-99775F1A1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479A-9F9C-2D50-7130-2CDE862D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3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6450EC-4AB7-D486-D116-0B58D7BE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the timing of interest paid and received, we first need to identify in a loan payment how much of the payment is interest and how much is principal.</a:t>
            </a:r>
          </a:p>
          <a:p>
            <a:endParaRPr lang="en-US" sz="2800" dirty="0"/>
          </a:p>
          <a:p>
            <a:r>
              <a:rPr lang="en-US" sz="2800" dirty="0"/>
              <a:t>In a loan transaction that requires interest to be paid annually and the principal to be paid when the term of the loan ends, the interest will be includible/deductible generally when paid.  Remember, different rules may apply to below market rate loans.  </a:t>
            </a:r>
            <a:r>
              <a:rPr lang="en-US" sz="2800" i="1" dirty="0"/>
              <a:t>See</a:t>
            </a:r>
            <a:r>
              <a:rPr lang="en-US" sz="2800" dirty="0"/>
              <a:t>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§7872.</a:t>
            </a:r>
          </a:p>
          <a:p>
            <a:endParaRPr lang="en-US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/>
              <a:t> Example: you borrow 50K for 3 years to pay your tuition with an annual interest rate of 10%.  At the end of Y1, Y2, and Y3, you will pay 5K of interest, and also, at the end of Y3, you will pay 50K of principal.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5939A-F7EB-1887-FD6D-2AA31180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Interest Discount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86296-B368-75E4-C61C-49C7A4A526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EBEE2-8135-3E84-18BF-50FE46AC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4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1BADD-DBC9-8173-9ECD-CEB5E623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borrow 50K for the student loan, but the payment schedule is 3 annual payments of 20.1K.  At the end of 3 years the loan balance will be zero.  How much of each payment is interest?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E6E5E-A2C3-88AF-ED8E-BE770AFF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Interest Discount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13AB-0838-8644-91DE-A0F24406BE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EEBD-C392-D1BA-2671-CE6C9AC2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F5F5F3-98CE-AC9E-9C32-4A6A3CD0C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5654"/>
              </p:ext>
            </p:extLst>
          </p:nvPr>
        </p:nvGraphicFramePr>
        <p:xfrm>
          <a:off x="2934126" y="1637523"/>
          <a:ext cx="5826959" cy="1388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538">
                  <a:extLst>
                    <a:ext uri="{9D8B030D-6E8A-4147-A177-3AD203B41FA5}">
                      <a16:colId xmlns:a16="http://schemas.microsoft.com/office/drawing/2014/main" val="2923817641"/>
                    </a:ext>
                  </a:extLst>
                </a:gridCol>
                <a:gridCol w="1986144">
                  <a:extLst>
                    <a:ext uri="{9D8B030D-6E8A-4147-A177-3AD203B41FA5}">
                      <a16:colId xmlns:a16="http://schemas.microsoft.com/office/drawing/2014/main" val="1413510951"/>
                    </a:ext>
                  </a:extLst>
                </a:gridCol>
                <a:gridCol w="1670884">
                  <a:extLst>
                    <a:ext uri="{9D8B030D-6E8A-4147-A177-3AD203B41FA5}">
                      <a16:colId xmlns:a16="http://schemas.microsoft.com/office/drawing/2014/main" val="430230615"/>
                    </a:ext>
                  </a:extLst>
                </a:gridCol>
                <a:gridCol w="112855">
                  <a:extLst>
                    <a:ext uri="{9D8B030D-6E8A-4147-A177-3AD203B41FA5}">
                      <a16:colId xmlns:a16="http://schemas.microsoft.com/office/drawing/2014/main" val="2572532091"/>
                    </a:ext>
                  </a:extLst>
                </a:gridCol>
                <a:gridCol w="1028538">
                  <a:extLst>
                    <a:ext uri="{9D8B030D-6E8A-4147-A177-3AD203B41FA5}">
                      <a16:colId xmlns:a16="http://schemas.microsoft.com/office/drawing/2014/main" val="1318179624"/>
                    </a:ext>
                  </a:extLst>
                </a:gridCol>
              </a:tblGrid>
              <a:tr h="214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sng" strike="noStrike" dirty="0">
                          <a:effectLst/>
                        </a:rPr>
                        <a:t>Year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sng" strike="noStrike" dirty="0">
                          <a:effectLst/>
                        </a:rPr>
                        <a:t>Amount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 dirty="0">
                          <a:effectLst/>
                        </a:rPr>
                        <a:t>PV at beginning of Y1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54440"/>
                  </a:ext>
                </a:extLst>
              </a:tr>
              <a:tr h="240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20,106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18,278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215315"/>
                  </a:ext>
                </a:extLst>
              </a:tr>
              <a:tr h="240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20,106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16,616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776407"/>
                  </a:ext>
                </a:extLst>
              </a:tr>
              <a:tr h="240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20,106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15,106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668143"/>
                  </a:ext>
                </a:extLst>
              </a:tr>
              <a:tr h="2407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50,000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1287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03DF39-5F45-0CC1-422E-C530AA327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75080"/>
              </p:ext>
            </p:extLst>
          </p:nvPr>
        </p:nvGraphicFramePr>
        <p:xfrm>
          <a:off x="3060768" y="3260263"/>
          <a:ext cx="5573673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830">
                  <a:extLst>
                    <a:ext uri="{9D8B030D-6E8A-4147-A177-3AD203B41FA5}">
                      <a16:colId xmlns:a16="http://schemas.microsoft.com/office/drawing/2014/main" val="2923817641"/>
                    </a:ext>
                  </a:extLst>
                </a:gridCol>
                <a:gridCol w="1899810">
                  <a:extLst>
                    <a:ext uri="{9D8B030D-6E8A-4147-A177-3AD203B41FA5}">
                      <a16:colId xmlns:a16="http://schemas.microsoft.com/office/drawing/2014/main" val="1413510951"/>
                    </a:ext>
                  </a:extLst>
                </a:gridCol>
                <a:gridCol w="1598253">
                  <a:extLst>
                    <a:ext uri="{9D8B030D-6E8A-4147-A177-3AD203B41FA5}">
                      <a16:colId xmlns:a16="http://schemas.microsoft.com/office/drawing/2014/main" val="430230615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572532091"/>
                    </a:ext>
                  </a:extLst>
                </a:gridCol>
                <a:gridCol w="983830">
                  <a:extLst>
                    <a:ext uri="{9D8B030D-6E8A-4147-A177-3AD203B41FA5}">
                      <a16:colId xmlns:a16="http://schemas.microsoft.com/office/drawing/2014/main" val="131817962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Year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Amount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</a:rPr>
                        <a:t>PV at beginning of Y2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5444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20,106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18,278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2153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20,106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16,616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7764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34,894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128775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367C30-BAD2-400D-1FF4-2CF05ABCC283}"/>
              </a:ext>
            </a:extLst>
          </p:cNvPr>
          <p:cNvCxnSpPr>
            <a:cxnSpLocks/>
          </p:cNvCxnSpPr>
          <p:nvPr/>
        </p:nvCxnSpPr>
        <p:spPr>
          <a:xfrm>
            <a:off x="3245476" y="3163239"/>
            <a:ext cx="47809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0588ED-DF56-6911-B188-88340081073C}"/>
              </a:ext>
            </a:extLst>
          </p:cNvPr>
          <p:cNvCxnSpPr>
            <a:cxnSpLocks/>
          </p:cNvCxnSpPr>
          <p:nvPr/>
        </p:nvCxnSpPr>
        <p:spPr>
          <a:xfrm flipH="1" flipV="1">
            <a:off x="7314616" y="2909395"/>
            <a:ext cx="2181155" cy="32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4B6DDE-8DA3-FE57-3E4E-C6CED0BA1D84}"/>
              </a:ext>
            </a:extLst>
          </p:cNvPr>
          <p:cNvCxnSpPr>
            <a:cxnSpLocks/>
          </p:cNvCxnSpPr>
          <p:nvPr/>
        </p:nvCxnSpPr>
        <p:spPr>
          <a:xfrm flipH="1">
            <a:off x="7250806" y="3401959"/>
            <a:ext cx="2211745" cy="72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7A505C-EB61-40C7-6E42-BF3D809F763E}"/>
              </a:ext>
            </a:extLst>
          </p:cNvPr>
          <p:cNvSpPr txBox="1"/>
          <p:nvPr/>
        </p:nvSpPr>
        <p:spPr>
          <a:xfrm>
            <a:off x="9541574" y="3163239"/>
            <a:ext cx="2202287" cy="369332"/>
          </a:xfrm>
          <a:prstGeom prst="rect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Difference = 15,106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494947-8A69-DA00-CA60-32337D546479}"/>
              </a:ext>
            </a:extLst>
          </p:cNvPr>
          <p:cNvCxnSpPr>
            <a:cxnSpLocks/>
          </p:cNvCxnSpPr>
          <p:nvPr/>
        </p:nvCxnSpPr>
        <p:spPr>
          <a:xfrm>
            <a:off x="3245476" y="4673820"/>
            <a:ext cx="49189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C3EA1FA-1607-EDC2-6A92-0323AAE3A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0446"/>
              </p:ext>
            </p:extLst>
          </p:nvPr>
        </p:nvGraphicFramePr>
        <p:xfrm>
          <a:off x="2614411" y="4682191"/>
          <a:ext cx="7399375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441">
                  <a:extLst>
                    <a:ext uri="{9D8B030D-6E8A-4147-A177-3AD203B41FA5}">
                      <a16:colId xmlns:a16="http://schemas.microsoft.com/office/drawing/2014/main" val="2749706225"/>
                    </a:ext>
                  </a:extLst>
                </a:gridCol>
                <a:gridCol w="1284034">
                  <a:extLst>
                    <a:ext uri="{9D8B030D-6E8A-4147-A177-3AD203B41FA5}">
                      <a16:colId xmlns:a16="http://schemas.microsoft.com/office/drawing/2014/main" val="1565054342"/>
                    </a:ext>
                  </a:extLst>
                </a:gridCol>
                <a:gridCol w="2206656">
                  <a:extLst>
                    <a:ext uri="{9D8B030D-6E8A-4147-A177-3AD203B41FA5}">
                      <a16:colId xmlns:a16="http://schemas.microsoft.com/office/drawing/2014/main" val="3910751764"/>
                    </a:ext>
                  </a:extLst>
                </a:gridCol>
                <a:gridCol w="730666">
                  <a:extLst>
                    <a:ext uri="{9D8B030D-6E8A-4147-A177-3AD203B41FA5}">
                      <a16:colId xmlns:a16="http://schemas.microsoft.com/office/drawing/2014/main" val="875626919"/>
                    </a:ext>
                  </a:extLst>
                </a:gridCol>
                <a:gridCol w="1707578">
                  <a:extLst>
                    <a:ext uri="{9D8B030D-6E8A-4147-A177-3AD203B41FA5}">
                      <a16:colId xmlns:a16="http://schemas.microsoft.com/office/drawing/2014/main" val="1409638922"/>
                    </a:ext>
                  </a:extLst>
                </a:gridCol>
              </a:tblGrid>
              <a:tr h="20715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Payment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Principal (Loss PV)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Interest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23004"/>
                  </a:ext>
                </a:extLst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20,106    </a:t>
                      </a:r>
                      <a:r>
                        <a:rPr lang="en-US" sz="1400" b="1" dirty="0"/>
                        <a:t> 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15.1K (50K - 34.8K)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5,000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201066"/>
                  </a:ext>
                </a:extLst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20,106    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16.6K (34.8K – 18.2K)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3,489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519374"/>
                  </a:ext>
                </a:extLst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 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20,106    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18.2K (18.2K – 0)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1,827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919808"/>
                  </a:ext>
                </a:extLst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10,316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978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72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92E31E-24E9-008F-BFC1-BDEDC469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Chapter 9</a:t>
            </a:r>
            <a:r>
              <a:rPr lang="en-US" sz="3200" dirty="0"/>
              <a:t>: Basic rules of borrowing and lending, including receipt and payment of principal, receipt and payment of interest, identifying principal and interest, and timing of interest and deduction.</a:t>
            </a:r>
          </a:p>
          <a:p>
            <a:endParaRPr lang="en-US" sz="3200" dirty="0"/>
          </a:p>
          <a:p>
            <a:r>
              <a:rPr lang="en-US" sz="3200" b="1" dirty="0"/>
              <a:t>Chapter 10</a:t>
            </a:r>
            <a:r>
              <a:rPr lang="en-US" sz="3200" dirty="0"/>
              <a:t>: Consequences of not repaying principal or interest</a:t>
            </a:r>
          </a:p>
          <a:p>
            <a:endParaRPr lang="en-US" sz="3200" dirty="0"/>
          </a:p>
          <a:p>
            <a:r>
              <a:rPr lang="en-US" sz="3200" b="1" dirty="0"/>
              <a:t>Chapter 11</a:t>
            </a:r>
            <a:r>
              <a:rPr lang="en-US" sz="3200" dirty="0"/>
              <a:t>: Applying debt rules in the context of purchase, ownership, and disposition of property.</a:t>
            </a:r>
            <a:endParaRPr lang="en-US" sz="3200" b="1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4EFFC-7FD5-9DFC-37E4-7FC70DF2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and Lending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A8663-5E2A-7C39-D26B-DC94A23CB7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07617-B0E6-DF2A-0756-03063935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8346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FC4C9-8AAF-9CC6-4882-48A0C776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Debt/leverage can magnify both gains and losses</a:t>
            </a:r>
            <a:br>
              <a:rPr lang="en-US" sz="4000" b="1" dirty="0"/>
            </a:br>
            <a:endParaRPr lang="en-US" sz="4000" b="1" dirty="0"/>
          </a:p>
          <a:p>
            <a:pPr marL="0" indent="0" algn="ctr">
              <a:buNone/>
            </a:pPr>
            <a:r>
              <a:rPr lang="en-US" sz="2800" b="1" u="sng" dirty="0"/>
              <a:t>Example: </a:t>
            </a:r>
          </a:p>
          <a:p>
            <a:r>
              <a:rPr lang="en-US" sz="2800" dirty="0"/>
              <a:t>Amy buys land for 100K in 2025 and sells it one year later for 150K.  Her return on her investment of 100K is: (150 – 100)/100 or 50%.</a:t>
            </a:r>
          </a:p>
          <a:p>
            <a:endParaRPr lang="en-US" sz="2800" dirty="0"/>
          </a:p>
          <a:p>
            <a:r>
              <a:rPr lang="en-US" sz="2800" dirty="0"/>
              <a:t>Zandro has 20K and borrows 80K at 10% to buy land for 100K, which he sells one year later for 150K.  He repays the bank 88K (80K + 8K of interest), and he has 62K left.  His return on his investment of 20K is:  (62-20)/20 or 210%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1409D3-F896-CB70-79FF-C9E040C8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Possible Detriments of Debt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34CAC-AD4B-7B6D-69A6-D60902DA0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1350-3BD0-57A9-5F50-91C157A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7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1AEEC9-ED6A-0238-E317-3CD49656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Debt/leverage can magnify both gains and losses</a:t>
            </a:r>
          </a:p>
          <a:p>
            <a:endParaRPr lang="en-US" b="1" dirty="0"/>
          </a:p>
          <a:p>
            <a:pPr marL="0" indent="0" algn="ctr">
              <a:buNone/>
            </a:pPr>
            <a:r>
              <a:rPr lang="en-US" sz="2800" b="1" u="sng" dirty="0"/>
              <a:t>Example: </a:t>
            </a:r>
          </a:p>
          <a:p>
            <a:r>
              <a:rPr lang="en-US" sz="2800" dirty="0"/>
              <a:t>Amy buys land for 100K in 2025 and sells it one year later for 90K.  Her return on her investment of 100K is: (90– 100)/100 or -10%.</a:t>
            </a:r>
          </a:p>
          <a:p>
            <a:endParaRPr lang="en-US" sz="2800" dirty="0"/>
          </a:p>
          <a:p>
            <a:r>
              <a:rPr lang="en-US" sz="2800" dirty="0"/>
              <a:t>Zandro has 20K and borrows 80K at 10% to buy land for 100K, which he sells one year later for 90K.  He repays the bank 88K (80K + 8K of interest), and he has 2K left.  His return on his investment of 20K is:  (2-20)/20 or -90%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435123-6767-CE28-5F5A-0CA2BADD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Possible Detriments of Debt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FDE05-9A9A-828A-35DF-671BDC00E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0195E-D25B-E515-A291-E33A4205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5418B-1EF2-02D9-B96D-185D2E13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Amy</a:t>
            </a:r>
            <a:r>
              <a:rPr lang="en-US" sz="3200" dirty="0"/>
              <a:t> borrows 100K from </a:t>
            </a:r>
            <a:r>
              <a:rPr lang="en-US" sz="3200" b="1" dirty="0"/>
              <a:t>Banker</a:t>
            </a:r>
          </a:p>
          <a:p>
            <a:pPr lvl="1"/>
            <a:r>
              <a:rPr lang="en-US" sz="2800" dirty="0"/>
              <a:t>Accession to wealth under HS for Amy?</a:t>
            </a:r>
          </a:p>
          <a:p>
            <a:pPr lvl="1"/>
            <a:r>
              <a:rPr lang="en-US" sz="2800" dirty="0"/>
              <a:t>Decrease in wealth under HS for banker?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Banker</a:t>
            </a:r>
            <a:r>
              <a:rPr lang="en-US" sz="2800" dirty="0"/>
              <a:t>: No current deduction for loan (Reg. 1.263(a)-4(d)(2)(</a:t>
            </a:r>
            <a:r>
              <a:rPr lang="en-US" sz="2800" dirty="0" err="1"/>
              <a:t>i</a:t>
            </a:r>
            <a:r>
              <a:rPr lang="en-US" sz="2800" dirty="0"/>
              <a:t>)(B) and (d)(2)(vi), Ex. 1; cost to create intangible—debt instrument—must be capitalized)</a:t>
            </a:r>
          </a:p>
          <a:p>
            <a:pPr lvl="1"/>
            <a:r>
              <a:rPr lang="en-US" sz="2800" dirty="0"/>
              <a:t>What’s banker’s basis in the loan?</a:t>
            </a:r>
          </a:p>
          <a:p>
            <a:pPr lvl="1"/>
            <a:r>
              <a:rPr lang="en-US" sz="2800" dirty="0"/>
              <a:t>When Amy repays the </a:t>
            </a:r>
            <a:r>
              <a:rPr lang="en-US" sz="2800" u="sng" dirty="0"/>
              <a:t>loan principal</a:t>
            </a:r>
            <a:r>
              <a:rPr lang="en-US" sz="2800" dirty="0"/>
              <a:t>, income for Banker? 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Amy</a:t>
            </a:r>
            <a:r>
              <a:rPr lang="en-US" sz="2800" dirty="0"/>
              <a:t>: What are the result to Amy? Gross income under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§61? </a:t>
            </a:r>
            <a:r>
              <a:rPr lang="en-US" sz="2800" dirty="0"/>
              <a:t>Why?</a:t>
            </a:r>
          </a:p>
          <a:p>
            <a:pPr lvl="1"/>
            <a:r>
              <a:rPr lang="en-US" sz="2600" dirty="0"/>
              <a:t>When Amy repays the </a:t>
            </a:r>
            <a:r>
              <a:rPr lang="en-US" sz="2600" u="sng" dirty="0"/>
              <a:t>loan principal</a:t>
            </a:r>
            <a:r>
              <a:rPr lang="en-US" sz="2600" dirty="0"/>
              <a:t>, deduction for Amy?</a:t>
            </a:r>
          </a:p>
          <a:p>
            <a:pPr lvl="1"/>
            <a:r>
              <a:rPr lang="en-US" sz="2600" dirty="0"/>
              <a:t>Original exclusion for debt proceeds in Y1 depends on estimating future repayment in YX</a:t>
            </a:r>
          </a:p>
          <a:p>
            <a:endParaRPr lang="en-US" sz="2800" dirty="0"/>
          </a:p>
          <a:p>
            <a:pPr marL="228600" lvl="1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5D597D-E5B8-B226-2BD0-5715D4AE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Basics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AB23E-AB85-CA40-9AC5-B3B17CB49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F05C0-D7C7-42EE-F7D2-0DFFBACF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6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CA4D0-B352-28DB-3560-072C8810B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9DE122-E69D-7237-C04F-64C3BF19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Amy</a:t>
            </a:r>
            <a:r>
              <a:rPr lang="en-US" sz="3200" dirty="0"/>
              <a:t> borrows 100K and pays </a:t>
            </a:r>
            <a:r>
              <a:rPr lang="en-US" sz="3200" b="1" dirty="0"/>
              <a:t>10K of interest </a:t>
            </a:r>
            <a:r>
              <a:rPr lang="en-US" sz="3200" dirty="0"/>
              <a:t>to </a:t>
            </a:r>
            <a:r>
              <a:rPr lang="en-US" sz="3200" b="1" dirty="0"/>
              <a:t>Banker</a:t>
            </a:r>
          </a:p>
          <a:p>
            <a:pPr lvl="1"/>
            <a:r>
              <a:rPr lang="en-US" sz="2800" dirty="0"/>
              <a:t>Decrease in wealth under HS for Amy for interest paid?</a:t>
            </a:r>
          </a:p>
          <a:p>
            <a:pPr lvl="1"/>
            <a:r>
              <a:rPr lang="en-US" sz="2800" dirty="0"/>
              <a:t>Increase in wealth under HS for Banker for interest received?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Banker</a:t>
            </a:r>
            <a:r>
              <a:rPr lang="en-US" sz="2800" dirty="0"/>
              <a:t>: Gross income under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§61(a)(4) 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/>
              <a:t>Amy</a:t>
            </a:r>
            <a:r>
              <a:rPr lang="en-US" sz="2800" dirty="0"/>
              <a:t>: Possibly deductible under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§163 if it constitutes business interest, investment interest, or qualified residence interest.</a:t>
            </a:r>
            <a:endParaRPr lang="en-US" sz="2800" dirty="0"/>
          </a:p>
          <a:p>
            <a:endParaRPr lang="en-US" sz="2800" dirty="0"/>
          </a:p>
          <a:p>
            <a:pPr marL="228600" lvl="1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8D88C6-B0A9-0F34-633C-DD4E93E8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Basics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123E1-6395-0CEE-DBC7-90FBCB8369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48F0-B431-D783-1D28-CF6B6ED6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B0F41-796F-91AC-F689-0339844DC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4F89E6-B7F4-16CE-C31A-D92BB6BB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Future Value: </a:t>
            </a:r>
            <a:r>
              <a:rPr lang="en-US" sz="3200" dirty="0"/>
              <a:t>an</a:t>
            </a:r>
            <a:r>
              <a:rPr lang="en-US" sz="3200" b="1" dirty="0"/>
              <a:t> </a:t>
            </a:r>
            <a:r>
              <a:rPr lang="en-US" sz="3200" dirty="0"/>
              <a:t>amount that represents how much an investment made today will grow to in the future over a certain period at a certain rate.</a:t>
            </a:r>
          </a:p>
          <a:p>
            <a:pPr lvl="1"/>
            <a:r>
              <a:rPr lang="en-US" sz="2800" dirty="0"/>
              <a:t>Example:  The future value of 100K invested for one year at 10% is 110K.</a:t>
            </a:r>
          </a:p>
          <a:p>
            <a:pPr lvl="1"/>
            <a:r>
              <a:rPr lang="en-US" sz="2800" dirty="0"/>
              <a:t>FV = Invest * (1 + rate)</a:t>
            </a:r>
            <a:r>
              <a:rPr lang="en-US" sz="2800" baseline="30000" dirty="0"/>
              <a:t>T</a:t>
            </a:r>
            <a:r>
              <a:rPr lang="en-US" sz="2800" dirty="0"/>
              <a:t>, where T is the number of periods in the future. </a:t>
            </a:r>
          </a:p>
          <a:p>
            <a:pPr lvl="1"/>
            <a:endParaRPr lang="en-US" sz="2600" dirty="0"/>
          </a:p>
          <a:p>
            <a:r>
              <a:rPr lang="en-US" sz="3200" b="1" dirty="0"/>
              <a:t>Present Value: </a:t>
            </a:r>
            <a:r>
              <a:rPr lang="en-US" sz="3200" dirty="0"/>
              <a:t>the current value today of an amount to be received in the future discounted at a certain rate.</a:t>
            </a:r>
          </a:p>
          <a:p>
            <a:pPr lvl="1"/>
            <a:r>
              <a:rPr lang="en-US" sz="2800" dirty="0"/>
              <a:t>Example:  The PV of 110K to be received one year from now invested for one year at 10% is 110K.</a:t>
            </a:r>
          </a:p>
          <a:p>
            <a:pPr lvl="1"/>
            <a:r>
              <a:rPr lang="en-US" sz="2800" dirty="0"/>
              <a:t>PV = FV / (1 + rate)</a:t>
            </a:r>
            <a:r>
              <a:rPr lang="en-US" sz="2800" baseline="30000" dirty="0"/>
              <a:t> T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228600" lvl="1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E7A7E9-065F-BF4C-B5A7-987E0815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Basics: Present Value and Future Value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E0541-992D-B6D6-C0DA-CBC19CB1FA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55339-7B64-A10C-4301-ADFEF4EF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9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A99F7-58F9-393E-2478-C6924C32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88BE44-A0C0-760F-8BED-835F73635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Bank makes a 1-year loan to Amy of 100K.  In one year, she’ll have to repay 110K, the original 100K plus interest of 10K.</a:t>
            </a:r>
          </a:p>
          <a:p>
            <a:r>
              <a:rPr lang="en-US" sz="3600" dirty="0"/>
              <a:t>Should Amy be able to exclude the entire 100K under the borrowing exception?</a:t>
            </a:r>
          </a:p>
          <a:p>
            <a:r>
              <a:rPr lang="en-US" sz="3600" dirty="0"/>
              <a:t>What is the PV the loan if the discount rate is 10%?</a:t>
            </a:r>
          </a:p>
          <a:p>
            <a:pPr lvl="1"/>
            <a:r>
              <a:rPr lang="en-US" sz="3600" dirty="0"/>
              <a:t>PV = FV / (1 + rate)</a:t>
            </a:r>
            <a:r>
              <a:rPr lang="en-US" sz="3600" baseline="30000" dirty="0"/>
              <a:t> T</a:t>
            </a:r>
            <a:endParaRPr lang="en-US" sz="3600" dirty="0"/>
          </a:p>
          <a:p>
            <a:pPr lvl="1"/>
            <a:r>
              <a:rPr lang="en-US" sz="3200" dirty="0"/>
              <a:t>100K = 110K / (1 + 10%)</a:t>
            </a:r>
            <a:r>
              <a:rPr lang="en-US" sz="3200" baseline="30000" dirty="0"/>
              <a:t> 1</a:t>
            </a:r>
          </a:p>
          <a:p>
            <a:r>
              <a:rPr lang="en-US" sz="3200" dirty="0"/>
              <a:t>Does Amy have an accession to wealth when she receives the 100K in PV terms?</a:t>
            </a:r>
          </a:p>
          <a:p>
            <a:endParaRPr lang="en-US" sz="2800" dirty="0"/>
          </a:p>
          <a:p>
            <a:pPr marL="228600" lvl="1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CD1F9-005A-AF66-89F5-417C52CC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Basics: Using the Loan Exclusion to Play Game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7D566-E5F3-8F64-35B0-67C1B9166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E0B4-59C7-1D3F-51D6-64A6F47C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84DE2-62F2-6724-871C-7FEBFC75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343AE-C48D-06E4-7BD4-B3B03AB3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Corp makes a 5-year, </a:t>
            </a:r>
            <a:r>
              <a:rPr lang="en-US" sz="3200" b="1" dirty="0"/>
              <a:t>no-interest</a:t>
            </a:r>
            <a:r>
              <a:rPr lang="en-US" sz="3200" dirty="0"/>
              <a:t> loan to its GEO of 100K.</a:t>
            </a:r>
          </a:p>
          <a:p>
            <a:pPr lvl="1"/>
            <a:r>
              <a:rPr lang="en-US" sz="3000" dirty="0"/>
              <a:t>Should CEO be able to exclude the entire 100K under the borrowing exception?</a:t>
            </a:r>
          </a:p>
          <a:p>
            <a:pPr lvl="1"/>
            <a:r>
              <a:rPr lang="en-US" sz="3000" dirty="0"/>
              <a:t>What is the PV the loan if the discount rate is 10%?</a:t>
            </a:r>
          </a:p>
          <a:p>
            <a:pPr lvl="2"/>
            <a:r>
              <a:rPr lang="en-US" sz="3200" dirty="0"/>
              <a:t>PV = FV / (1 + rate)</a:t>
            </a:r>
            <a:r>
              <a:rPr lang="en-US" sz="3200" baseline="30000" dirty="0"/>
              <a:t> T</a:t>
            </a:r>
            <a:endParaRPr lang="en-US" sz="3200" dirty="0"/>
          </a:p>
          <a:p>
            <a:pPr lvl="2"/>
            <a:r>
              <a:rPr lang="en-US" sz="3000" dirty="0"/>
              <a:t>62K = 100K / (1 + 10%)</a:t>
            </a:r>
            <a:r>
              <a:rPr lang="en-US" sz="2800" baseline="30000" dirty="0"/>
              <a:t> 5</a:t>
            </a:r>
          </a:p>
          <a:p>
            <a:pPr lvl="1"/>
            <a:r>
              <a:rPr lang="en-US" sz="2800" dirty="0"/>
              <a:t>How should the remaining 38K be classified?</a:t>
            </a:r>
          </a:p>
          <a:p>
            <a:pPr lvl="1"/>
            <a:endParaRPr lang="en-US" sz="2800" dirty="0"/>
          </a:p>
          <a:p>
            <a:r>
              <a:rPr lang="en-US" sz="3000" dirty="0"/>
              <a:t>Mom makes a no-interest loan to daughter of 200K.  Mom’s MTR is 37% and daughter’s is 10%.  Mom can request repayment at any time.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B99645-9949-4705-06B8-B2152399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Basics: Using the Loan Exclusion to Play Game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EAD7B-61AE-07F5-DBC4-914024399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98B94-8406-C56D-87BE-A805C5AF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25986</TotalTime>
  <Words>1372</Words>
  <Application>Microsoft Macintosh PowerPoint</Application>
  <PresentationFormat>Widescreen</PresentationFormat>
  <Paragraphs>167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Federal Income Taxation Borrowing and Lending</vt:lpstr>
      <vt:lpstr>Borrowing and Lending</vt:lpstr>
      <vt:lpstr>Benefits and Possible Detriments of Debt</vt:lpstr>
      <vt:lpstr>Benefits and Possible Detriments of Debt</vt:lpstr>
      <vt:lpstr>Debt Basics </vt:lpstr>
      <vt:lpstr>Debt Basics </vt:lpstr>
      <vt:lpstr>Debt Basics: Present Value and Future Value </vt:lpstr>
      <vt:lpstr>Debt Basics: Using the Loan Exclusion to Play Game </vt:lpstr>
      <vt:lpstr>Debt Basics: Using the Loan Exclusion to Play Game </vt:lpstr>
      <vt:lpstr>Section 7872</vt:lpstr>
      <vt:lpstr>Section 7872</vt:lpstr>
      <vt:lpstr>Section 7872</vt:lpstr>
      <vt:lpstr>Section 7872</vt:lpstr>
      <vt:lpstr>Original Interest Discount</vt:lpstr>
      <vt:lpstr>Original Interest Discount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200</cp:revision>
  <cp:lastPrinted>2020-11-30T15:41:57Z</cp:lastPrinted>
  <dcterms:created xsi:type="dcterms:W3CDTF">2016-08-01T04:04:31Z</dcterms:created>
  <dcterms:modified xsi:type="dcterms:W3CDTF">2025-02-13T11:37:34Z</dcterms:modified>
  <cp:category/>
</cp:coreProperties>
</file>