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7"/>
  </p:notesMasterIdLst>
  <p:sldIdLst>
    <p:sldId id="295" r:id="rId2"/>
    <p:sldId id="315" r:id="rId3"/>
    <p:sldId id="332" r:id="rId4"/>
    <p:sldId id="333" r:id="rId5"/>
    <p:sldId id="334" r:id="rId6"/>
    <p:sldId id="335" r:id="rId7"/>
    <p:sldId id="336" r:id="rId8"/>
    <p:sldId id="339" r:id="rId9"/>
    <p:sldId id="338" r:id="rId10"/>
    <p:sldId id="340" r:id="rId11"/>
    <p:sldId id="341" r:id="rId12"/>
    <p:sldId id="342" r:id="rId13"/>
    <p:sldId id="343" r:id="rId14"/>
    <p:sldId id="347" r:id="rId15"/>
    <p:sldId id="344" r:id="rId16"/>
    <p:sldId id="345" r:id="rId17"/>
    <p:sldId id="348" r:id="rId18"/>
    <p:sldId id="346" r:id="rId19"/>
    <p:sldId id="349" r:id="rId20"/>
    <p:sldId id="350" r:id="rId21"/>
    <p:sldId id="351" r:id="rId22"/>
    <p:sldId id="353" r:id="rId23"/>
    <p:sldId id="352" r:id="rId24"/>
    <p:sldId id="354" r:id="rId25"/>
    <p:sldId id="355" r:id="rId26"/>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5205950-45F2-184B-8ADE-E8CCE03B6BF2}" v="1026" dt="2025-02-16T15:39:33.86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84"/>
    <p:restoredTop sz="94883"/>
  </p:normalViewPr>
  <p:slideViewPr>
    <p:cSldViewPr snapToGrid="0" snapToObjects="1">
      <p:cViewPr varScale="1">
        <p:scale>
          <a:sx n="183" d="100"/>
          <a:sy n="183" d="100"/>
        </p:scale>
        <p:origin x="232" y="680"/>
      </p:cViewPr>
      <p:guideLst/>
    </p:cSldViewPr>
  </p:slideViewPr>
  <p:outlineViewPr>
    <p:cViewPr>
      <p:scale>
        <a:sx n="33" d="100"/>
        <a:sy n="33" d="100"/>
      </p:scale>
      <p:origin x="0" y="-14288"/>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1"/>
            <a:ext cx="3037840" cy="463408"/>
          </a:xfrm>
          <a:prstGeom prst="rect">
            <a:avLst/>
          </a:prstGeom>
        </p:spPr>
        <p:txBody>
          <a:bodyPr vert="horz" lIns="92830" tIns="46415" rIns="92830" bIns="46415" rtlCol="0"/>
          <a:lstStyle>
            <a:lvl1pPr algn="r">
              <a:defRPr sz="1200"/>
            </a:lvl1pPr>
          </a:lstStyle>
          <a:p>
            <a:fld id="{83BC67FA-3E26-304D-BDBD-530C6272A0E0}" type="datetimeFigureOut">
              <a:rPr lang="en-US" smtClean="0"/>
              <a:t>2/16/25</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2"/>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70"/>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70"/>
            <a:ext cx="3037840" cy="463407"/>
          </a:xfrm>
          <a:prstGeom prst="rect">
            <a:avLst/>
          </a:prstGeom>
        </p:spPr>
        <p:txBody>
          <a:bodyPr vert="horz" lIns="92830" tIns="46415" rIns="92830" bIns="46415" rtlCol="0" anchor="b"/>
          <a:lstStyle>
            <a:lvl1pPr algn="r">
              <a:defRPr sz="1200"/>
            </a:lvl1pPr>
          </a:lstStyle>
          <a:p>
            <a:fld id="{BF72E6F7-09F5-B04E-8141-9A4144300CC5}" type="slidenum">
              <a:rPr lang="en-US" smtClean="0"/>
              <a:t>‹#›</a:t>
            </a:fld>
            <a:endParaRPr lang="en-US"/>
          </a:p>
        </p:txBody>
      </p:sp>
    </p:spTree>
    <p:extLst>
      <p:ext uri="{BB962C8B-B14F-4D97-AF65-F5344CB8AC3E}">
        <p14:creationId xmlns:p14="http://schemas.microsoft.com/office/powerpoint/2010/main" val="131969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473258D-F88C-F440-AD20-53E2DCDDB8B5}" type="slidenum">
              <a:rPr lang="en-US" smtClean="0"/>
              <a:t>1</a:t>
            </a:fld>
            <a:endParaRPr lang="en-US"/>
          </a:p>
        </p:txBody>
      </p:sp>
    </p:spTree>
    <p:extLst>
      <p:ext uri="{BB962C8B-B14F-4D97-AF65-F5344CB8AC3E}">
        <p14:creationId xmlns:p14="http://schemas.microsoft.com/office/powerpoint/2010/main" val="368884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a:t>Borrorwing and Lending</a:t>
            </a:r>
            <a:endParaRPr lang="en-US" dirty="0"/>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a:defRPr sz="1000" b="1" smtClean="0"/>
            </a:lvl1pPr>
          </a:lstStyle>
          <a:p>
            <a:pPr>
              <a:defRPr/>
            </a:pPr>
            <a:r>
              <a:rPr lang="en-US"/>
              <a:t>Borrorwing and Lending</a:t>
            </a:r>
            <a:endParaRPr lang="en-US" dirty="0"/>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a:p>
        </p:txBody>
      </p:sp>
      <p:sp>
        <p:nvSpPr>
          <p:cNvPr id="6" name="Footer Placeholder 12"/>
          <p:cNvSpPr>
            <a:spLocks noGrp="1"/>
          </p:cNvSpPr>
          <p:nvPr>
            <p:ph type="ftr" sz="quarter" idx="19"/>
          </p:nvPr>
        </p:nvSpPr>
        <p:spPr/>
        <p:txBody>
          <a:bodyPr/>
          <a:lstStyle>
            <a:lvl1pPr>
              <a:defRPr/>
            </a:lvl1pPr>
          </a:lstStyle>
          <a:p>
            <a:pPr>
              <a:defRPr/>
            </a:pPr>
            <a:r>
              <a:rPr lang="en-US"/>
              <a:t>Borrorwing and Lending</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a:p>
        </p:txBody>
      </p:sp>
      <p:sp>
        <p:nvSpPr>
          <p:cNvPr id="8" name="Footer Placeholder 12"/>
          <p:cNvSpPr>
            <a:spLocks noGrp="1"/>
          </p:cNvSpPr>
          <p:nvPr>
            <p:ph type="ftr" sz="quarter" idx="20"/>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Borrorwing and Lending</a:t>
            </a:r>
          </a:p>
        </p:txBody>
      </p:sp>
      <p:sp>
        <p:nvSpPr>
          <p:cNvPr id="5" name="Rectangle 4"/>
          <p:cNvSpPr>
            <a:spLocks noGrp="1" noChangeArrowheads="1"/>
          </p:cNvSpPr>
          <p:nvPr>
            <p:ph type="sldNum" sz="quarter" idx="11"/>
          </p:nvPr>
        </p:nvSpPr>
        <p:spPr/>
        <p:txBody>
          <a:bodyPr/>
          <a:lstStyle>
            <a:lvl1pPr>
              <a:defRPr/>
            </a:lvl1pPr>
          </a:lstStyle>
          <a:p>
            <a:endParaRPr lang="en-US">
              <a:latin typeface="Calibri"/>
            </a:endParaRPr>
          </a:p>
          <a:p>
            <a:fld id="{32A47CA8-1D40-3C49-82CF-CF2201A41E4F}"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22781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Borrorwing and Lending</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36145127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Borrorwing and Lending</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Borrorwing and Lending</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Borrorwing and Lending</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theme" Target="../theme/theme1.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smtClean="0">
                <a:solidFill>
                  <a:srgbClr val="898989"/>
                </a:solidFill>
                <a:latin typeface="+mn-lt"/>
                <a:ea typeface="+mn-ea"/>
              </a:defRPr>
            </a:lvl1pPr>
          </a:lstStyle>
          <a:p>
            <a:pPr>
              <a:defRPr/>
            </a:pPr>
            <a:r>
              <a:rPr lang="en-US"/>
              <a:t>Borrorwing and Lending</a:t>
            </a:r>
            <a:endParaRPr lang="en-US" dirty="0"/>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baseline="0" dirty="0">
                <a:latin typeface="+mn-lt"/>
              </a:rPr>
              <a:t>FIT_BorrowLend_2025S</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 id="2147483717" r:id="rId57"/>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package" Target="../embeddings/Microsoft_Excel_Worksheet.xlsx"/><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package" Target="../embeddings/Microsoft_Excel_Worksheet1.xlsx"/><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prstGeom prst="rect">
            <a:avLst/>
          </a:prstGeom>
        </p:spPr>
        <p:txBody>
          <a:bodyPr/>
          <a:lstStyle/>
          <a:p>
            <a:r>
              <a:rPr lang="en-US" dirty="0"/>
              <a:t>Federal Income Taxation</a:t>
            </a:r>
            <a:br>
              <a:rPr lang="en-US" dirty="0"/>
            </a:br>
            <a:r>
              <a:rPr lang="en-US" i="1" dirty="0"/>
              <a:t>Borrowing and Lending</a:t>
            </a:r>
            <a:endParaRPr lang="en-US" dirty="0"/>
          </a:p>
        </p:txBody>
      </p:sp>
      <p:sp>
        <p:nvSpPr>
          <p:cNvPr id="3" name="Subtitle 2"/>
          <p:cNvSpPr>
            <a:spLocks noGrp="1"/>
          </p:cNvSpPr>
          <p:nvPr>
            <p:ph type="subTitle" idx="1"/>
          </p:nvPr>
        </p:nvSpPr>
        <p:spPr>
          <a:xfrm>
            <a:off x="2658533" y="5013325"/>
            <a:ext cx="6858000" cy="609600"/>
          </a:xfrm>
          <a:prstGeom prst="rect">
            <a:avLst/>
          </a:prstGeom>
        </p:spPr>
        <p:txBody>
          <a:bodyPr>
            <a:normAutofit fontScale="85000" lnSpcReduction="20000"/>
          </a:bodyPr>
          <a:lstStyle/>
          <a:p>
            <a:r>
              <a:rPr lang="en-US" sz="2100" b="1" dirty="0"/>
              <a:t>Prof. Colon</a:t>
            </a:r>
          </a:p>
          <a:p>
            <a:r>
              <a:rPr lang="en-US" sz="2100" b="1" dirty="0"/>
              <a:t>Spring 2025</a:t>
            </a:r>
          </a:p>
        </p:txBody>
      </p:sp>
      <p:sp>
        <p:nvSpPr>
          <p:cNvPr id="6" name="Footer Placeholder 5">
            <a:extLst>
              <a:ext uri="{FF2B5EF4-FFF2-40B4-BE49-F238E27FC236}">
                <a16:creationId xmlns:a16="http://schemas.microsoft.com/office/drawing/2014/main" id="{D8D80FCD-05A6-764D-BFDB-63AA23C975A4}"/>
              </a:ext>
            </a:extLst>
          </p:cNvPr>
          <p:cNvSpPr>
            <a:spLocks noGrp="1"/>
          </p:cNvSpPr>
          <p:nvPr>
            <p:ph type="ftr" sz="quarter" idx="11"/>
          </p:nvPr>
        </p:nvSpPr>
        <p:spPr/>
        <p:txBody>
          <a:bodyPr/>
          <a:lstStyle/>
          <a:p>
            <a:r>
              <a:rPr lang="en-US"/>
              <a:t>Borrorwing and Lending</a:t>
            </a:r>
          </a:p>
        </p:txBody>
      </p:sp>
      <p:sp>
        <p:nvSpPr>
          <p:cNvPr id="7" name="Slide Number Placeholder 6">
            <a:extLst>
              <a:ext uri="{FF2B5EF4-FFF2-40B4-BE49-F238E27FC236}">
                <a16:creationId xmlns:a16="http://schemas.microsoft.com/office/drawing/2014/main" id="{17EAF7C4-7F9E-D84A-9606-10CB55E9141B}"/>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235588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0A40144-BEAF-10F6-DC1F-F20774F2A481}"/>
              </a:ext>
            </a:extLst>
          </p:cNvPr>
          <p:cNvSpPr>
            <a:spLocks noGrp="1"/>
          </p:cNvSpPr>
          <p:nvPr>
            <p:ph type="title"/>
          </p:nvPr>
        </p:nvSpPr>
        <p:spPr/>
        <p:txBody>
          <a:bodyPr/>
          <a:lstStyle/>
          <a:p>
            <a:r>
              <a:rPr lang="en-US" dirty="0"/>
              <a:t>Section 7872</a:t>
            </a:r>
          </a:p>
        </p:txBody>
      </p:sp>
      <p:sp>
        <p:nvSpPr>
          <p:cNvPr id="4" name="Slide Number Placeholder 3">
            <a:extLst>
              <a:ext uri="{FF2B5EF4-FFF2-40B4-BE49-F238E27FC236}">
                <a16:creationId xmlns:a16="http://schemas.microsoft.com/office/drawing/2014/main" id="{A31265E3-DF16-4250-F569-4EB3E5B5CFBB}"/>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a:p>
        </p:txBody>
      </p:sp>
      <p:sp>
        <p:nvSpPr>
          <p:cNvPr id="5" name="Footer Placeholder 4">
            <a:extLst>
              <a:ext uri="{FF2B5EF4-FFF2-40B4-BE49-F238E27FC236}">
                <a16:creationId xmlns:a16="http://schemas.microsoft.com/office/drawing/2014/main" id="{9CC02296-7134-7D43-044C-8A3BF5EEC6C7}"/>
              </a:ext>
            </a:extLst>
          </p:cNvPr>
          <p:cNvSpPr>
            <a:spLocks noGrp="1"/>
          </p:cNvSpPr>
          <p:nvPr>
            <p:ph type="ftr" sz="quarter" idx="11"/>
          </p:nvPr>
        </p:nvSpPr>
        <p:spPr/>
        <p:txBody>
          <a:bodyPr/>
          <a:lstStyle/>
          <a:p>
            <a:pPr>
              <a:defRPr/>
            </a:pPr>
            <a:r>
              <a:rPr lang="en-US"/>
              <a:t>Borrorwing and Lending</a:t>
            </a:r>
            <a:endParaRPr lang="en-US" dirty="0"/>
          </a:p>
        </p:txBody>
      </p:sp>
      <p:pic>
        <p:nvPicPr>
          <p:cNvPr id="7" name="Picture 6" descr="A close-up of a document&#10;&#10;AI-generated content may be incorrect.">
            <a:extLst>
              <a:ext uri="{FF2B5EF4-FFF2-40B4-BE49-F238E27FC236}">
                <a16:creationId xmlns:a16="http://schemas.microsoft.com/office/drawing/2014/main" id="{6B57E2B8-4763-C771-7B0C-A98B6C037B60}"/>
              </a:ext>
            </a:extLst>
          </p:cNvPr>
          <p:cNvPicPr>
            <a:picLocks noChangeAspect="1"/>
          </p:cNvPicPr>
          <p:nvPr/>
        </p:nvPicPr>
        <p:blipFill>
          <a:blip r:embed="rId2"/>
          <a:stretch>
            <a:fillRect/>
          </a:stretch>
        </p:blipFill>
        <p:spPr>
          <a:xfrm>
            <a:off x="1928273" y="792499"/>
            <a:ext cx="8677072" cy="2032000"/>
          </a:xfrm>
          <a:prstGeom prst="rect">
            <a:avLst/>
          </a:prstGeom>
        </p:spPr>
      </p:pic>
      <p:cxnSp>
        <p:nvCxnSpPr>
          <p:cNvPr id="11" name="Straight Connector 10">
            <a:extLst>
              <a:ext uri="{FF2B5EF4-FFF2-40B4-BE49-F238E27FC236}">
                <a16:creationId xmlns:a16="http://schemas.microsoft.com/office/drawing/2014/main" id="{E50D6F86-1ADE-1FCB-0E6E-77AD9D82FB4E}"/>
              </a:ext>
            </a:extLst>
          </p:cNvPr>
          <p:cNvCxnSpPr/>
          <p:nvPr/>
        </p:nvCxnSpPr>
        <p:spPr>
          <a:xfrm>
            <a:off x="8185555" y="1960899"/>
            <a:ext cx="137822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5D7E6D3-2587-4548-40B0-9CF751B982A5}"/>
              </a:ext>
            </a:extLst>
          </p:cNvPr>
          <p:cNvCxnSpPr>
            <a:cxnSpLocks/>
          </p:cNvCxnSpPr>
          <p:nvPr/>
        </p:nvCxnSpPr>
        <p:spPr>
          <a:xfrm>
            <a:off x="5696155" y="2174907"/>
            <a:ext cx="2330245" cy="0"/>
          </a:xfrm>
          <a:prstGeom prst="line">
            <a:avLst/>
          </a:prstGeom>
          <a:ln w="25400"/>
        </p:spPr>
        <p:style>
          <a:lnRef idx="1">
            <a:schemeClr val="accent1"/>
          </a:lnRef>
          <a:fillRef idx="0">
            <a:schemeClr val="accent1"/>
          </a:fillRef>
          <a:effectRef idx="0">
            <a:schemeClr val="accent1"/>
          </a:effectRef>
          <a:fontRef idx="minor">
            <a:schemeClr val="tx1"/>
          </a:fontRef>
        </p:style>
      </p:cxnSp>
      <p:pic>
        <p:nvPicPr>
          <p:cNvPr id="16" name="Picture 15" descr="A document with text on it&#10;&#10;AI-generated content may be incorrect.">
            <a:extLst>
              <a:ext uri="{FF2B5EF4-FFF2-40B4-BE49-F238E27FC236}">
                <a16:creationId xmlns:a16="http://schemas.microsoft.com/office/drawing/2014/main" id="{7974F9A5-BA4D-01E3-9F53-FC77297154CE}"/>
              </a:ext>
            </a:extLst>
          </p:cNvPr>
          <p:cNvPicPr>
            <a:picLocks noChangeAspect="1"/>
          </p:cNvPicPr>
          <p:nvPr/>
        </p:nvPicPr>
        <p:blipFill>
          <a:blip r:embed="rId3"/>
          <a:stretch>
            <a:fillRect/>
          </a:stretch>
        </p:blipFill>
        <p:spPr>
          <a:xfrm>
            <a:off x="1928273" y="2996591"/>
            <a:ext cx="8001675" cy="3162300"/>
          </a:xfrm>
          <a:prstGeom prst="rect">
            <a:avLst/>
          </a:prstGeom>
        </p:spPr>
      </p:pic>
      <p:cxnSp>
        <p:nvCxnSpPr>
          <p:cNvPr id="19" name="Straight Connector 18">
            <a:extLst>
              <a:ext uri="{FF2B5EF4-FFF2-40B4-BE49-F238E27FC236}">
                <a16:creationId xmlns:a16="http://schemas.microsoft.com/office/drawing/2014/main" id="{2E9496D6-CA4F-36CB-9FD9-7ACB011F2DF3}"/>
              </a:ext>
            </a:extLst>
          </p:cNvPr>
          <p:cNvCxnSpPr/>
          <p:nvPr/>
        </p:nvCxnSpPr>
        <p:spPr>
          <a:xfrm>
            <a:off x="8428107" y="2174907"/>
            <a:ext cx="1378226" cy="0"/>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93573F1-3043-040C-39DA-BBA8E7D188C0}"/>
              </a:ext>
            </a:extLst>
          </p:cNvPr>
          <p:cNvCxnSpPr>
            <a:cxnSpLocks/>
          </p:cNvCxnSpPr>
          <p:nvPr/>
        </p:nvCxnSpPr>
        <p:spPr>
          <a:xfrm>
            <a:off x="2653048" y="2174907"/>
            <a:ext cx="1622738" cy="0"/>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8360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BAC8433-147B-2F25-5FFF-BD163B28CB91}"/>
              </a:ext>
            </a:extLst>
          </p:cNvPr>
          <p:cNvSpPr>
            <a:spLocks noGrp="1"/>
          </p:cNvSpPr>
          <p:nvPr>
            <p:ph type="title"/>
          </p:nvPr>
        </p:nvSpPr>
        <p:spPr/>
        <p:txBody>
          <a:bodyPr/>
          <a:lstStyle/>
          <a:p>
            <a:r>
              <a:rPr lang="en-US" dirty="0"/>
              <a:t>Section 7872</a:t>
            </a:r>
          </a:p>
        </p:txBody>
      </p:sp>
      <p:sp>
        <p:nvSpPr>
          <p:cNvPr id="4" name="Slide Number Placeholder 3">
            <a:extLst>
              <a:ext uri="{FF2B5EF4-FFF2-40B4-BE49-F238E27FC236}">
                <a16:creationId xmlns:a16="http://schemas.microsoft.com/office/drawing/2014/main" id="{0ADDEE6E-2EBC-6B91-9DBE-330DCB247703}"/>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a:p>
        </p:txBody>
      </p:sp>
      <p:sp>
        <p:nvSpPr>
          <p:cNvPr id="5" name="Footer Placeholder 4">
            <a:extLst>
              <a:ext uri="{FF2B5EF4-FFF2-40B4-BE49-F238E27FC236}">
                <a16:creationId xmlns:a16="http://schemas.microsoft.com/office/drawing/2014/main" id="{B585EEED-6D90-3448-D08A-3D0A2A919A13}"/>
              </a:ext>
            </a:extLst>
          </p:cNvPr>
          <p:cNvSpPr>
            <a:spLocks noGrp="1"/>
          </p:cNvSpPr>
          <p:nvPr>
            <p:ph type="ftr" sz="quarter" idx="11"/>
          </p:nvPr>
        </p:nvSpPr>
        <p:spPr/>
        <p:txBody>
          <a:bodyPr/>
          <a:lstStyle/>
          <a:p>
            <a:pPr>
              <a:defRPr/>
            </a:pPr>
            <a:r>
              <a:rPr lang="en-US"/>
              <a:t>Borrorwing and Lending</a:t>
            </a:r>
            <a:endParaRPr lang="en-US" dirty="0"/>
          </a:p>
        </p:txBody>
      </p:sp>
      <p:pic>
        <p:nvPicPr>
          <p:cNvPr id="6" name="Picture 5" descr="A text on a white background&#10;&#10;AI-generated content may be incorrect.">
            <a:extLst>
              <a:ext uri="{FF2B5EF4-FFF2-40B4-BE49-F238E27FC236}">
                <a16:creationId xmlns:a16="http://schemas.microsoft.com/office/drawing/2014/main" id="{83BFE490-1049-0FB8-F6D5-2F704E93CAD6}"/>
              </a:ext>
            </a:extLst>
          </p:cNvPr>
          <p:cNvPicPr>
            <a:picLocks noChangeAspect="1"/>
          </p:cNvPicPr>
          <p:nvPr/>
        </p:nvPicPr>
        <p:blipFill>
          <a:blip r:embed="rId2"/>
          <a:stretch>
            <a:fillRect/>
          </a:stretch>
        </p:blipFill>
        <p:spPr>
          <a:xfrm>
            <a:off x="731005" y="1739167"/>
            <a:ext cx="4729621" cy="2897228"/>
          </a:xfrm>
          <a:prstGeom prst="rect">
            <a:avLst/>
          </a:prstGeom>
        </p:spPr>
      </p:pic>
      <p:pic>
        <p:nvPicPr>
          <p:cNvPr id="8" name="Picture 7" descr="A document with text and images&#10;&#10;AI-generated content may be incorrect.">
            <a:extLst>
              <a:ext uri="{FF2B5EF4-FFF2-40B4-BE49-F238E27FC236}">
                <a16:creationId xmlns:a16="http://schemas.microsoft.com/office/drawing/2014/main" id="{166E103F-503A-DC2B-E68B-1BD9A3A0A680}"/>
              </a:ext>
            </a:extLst>
          </p:cNvPr>
          <p:cNvPicPr>
            <a:picLocks noChangeAspect="1"/>
          </p:cNvPicPr>
          <p:nvPr/>
        </p:nvPicPr>
        <p:blipFill>
          <a:blip r:embed="rId3"/>
          <a:stretch>
            <a:fillRect/>
          </a:stretch>
        </p:blipFill>
        <p:spPr>
          <a:xfrm>
            <a:off x="6136105" y="689380"/>
            <a:ext cx="5543831" cy="5470787"/>
          </a:xfrm>
          <a:prstGeom prst="rect">
            <a:avLst/>
          </a:prstGeom>
        </p:spPr>
      </p:pic>
      <p:cxnSp>
        <p:nvCxnSpPr>
          <p:cNvPr id="10" name="Straight Connector 9">
            <a:extLst>
              <a:ext uri="{FF2B5EF4-FFF2-40B4-BE49-F238E27FC236}">
                <a16:creationId xmlns:a16="http://schemas.microsoft.com/office/drawing/2014/main" id="{0B9F16D3-68A9-14F0-12F8-2BE5C6AF2B3B}"/>
              </a:ext>
            </a:extLst>
          </p:cNvPr>
          <p:cNvCxnSpPr/>
          <p:nvPr/>
        </p:nvCxnSpPr>
        <p:spPr>
          <a:xfrm>
            <a:off x="5887453" y="689380"/>
            <a:ext cx="0" cy="5470787"/>
          </a:xfrm>
          <a:prstGeom prst="line">
            <a:avLst/>
          </a:prstGeom>
          <a:ln w="254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1949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DDDCA0-15B4-FD6C-885F-D51B4D69C5E4}"/>
              </a:ext>
            </a:extLst>
          </p:cNvPr>
          <p:cNvSpPr>
            <a:spLocks noGrp="1"/>
          </p:cNvSpPr>
          <p:nvPr>
            <p:ph idx="1"/>
          </p:nvPr>
        </p:nvSpPr>
        <p:spPr/>
        <p:txBody>
          <a:bodyPr>
            <a:normAutofit lnSpcReduction="10000"/>
          </a:bodyPr>
          <a:lstStyle/>
          <a:p>
            <a:r>
              <a:rPr lang="en-US" sz="3200" dirty="0"/>
              <a:t>Mom makes a no-interest loan to daughter of 200K.  Mom’s MTR is 37% and daughter’s is 10%.  Mom can request repayment at any time.</a:t>
            </a:r>
          </a:p>
          <a:p>
            <a:r>
              <a:rPr lang="en-US" sz="3200" dirty="0"/>
              <a:t>Is the loan subject to </a:t>
            </a:r>
            <a:r>
              <a:rPr lang="en-US" sz="3200" dirty="0">
                <a:effectLst/>
                <a:latin typeface="Calibri" panose="020F0502020204030204" pitchFamily="34" charset="0"/>
                <a:cs typeface="Calibri" panose="020F0502020204030204" pitchFamily="34" charset="0"/>
              </a:rPr>
              <a:t>§7872?</a:t>
            </a:r>
          </a:p>
          <a:p>
            <a:pPr lvl="1"/>
            <a:r>
              <a:rPr lang="en-US" sz="3200" dirty="0">
                <a:latin typeface="Calibri" panose="020F0502020204030204" pitchFamily="34" charset="0"/>
                <a:cs typeface="Calibri" panose="020F0502020204030204" pitchFamily="34" charset="0"/>
              </a:rPr>
              <a:t>Yes: It is a below market loan (</a:t>
            </a:r>
            <a:r>
              <a:rPr lang="en-US" sz="3200" dirty="0">
                <a:effectLst/>
                <a:latin typeface="Calibri" panose="020F0502020204030204" pitchFamily="34" charset="0"/>
                <a:cs typeface="Calibri" panose="020F0502020204030204" pitchFamily="34" charset="0"/>
              </a:rPr>
              <a:t>§7872(e)(1)—no interest is payable) that is a </a:t>
            </a:r>
            <a:r>
              <a:rPr lang="en-US" sz="3200" dirty="0">
                <a:latin typeface="Calibri" panose="020F0502020204030204" pitchFamily="34" charset="0"/>
                <a:cs typeface="Calibri" panose="020F0502020204030204" pitchFamily="34" charset="0"/>
              </a:rPr>
              <a:t>gift loan.  </a:t>
            </a:r>
            <a:r>
              <a:rPr lang="en-US" sz="3200" dirty="0">
                <a:effectLst/>
                <a:latin typeface="Calibri" panose="020F0502020204030204" pitchFamily="34" charset="0"/>
                <a:cs typeface="Calibri" panose="020F0502020204030204" pitchFamily="34" charset="0"/>
              </a:rPr>
              <a:t>§</a:t>
            </a:r>
            <a:r>
              <a:rPr lang="en-US" sz="3200" dirty="0">
                <a:latin typeface="Calibri" panose="020F0502020204030204" pitchFamily="34" charset="0"/>
                <a:cs typeface="Calibri" panose="020F0502020204030204" pitchFamily="34" charset="0"/>
              </a:rPr>
              <a:t>7872(f)(3) and (c)(1)(A).</a:t>
            </a:r>
          </a:p>
          <a:p>
            <a:r>
              <a:rPr lang="en-US" sz="3200" dirty="0">
                <a:effectLst/>
                <a:latin typeface="Calibri" panose="020F0502020204030204" pitchFamily="34" charset="0"/>
                <a:cs typeface="Calibri" panose="020F0502020204030204" pitchFamily="34" charset="0"/>
              </a:rPr>
              <a:t>What are the consequences?</a:t>
            </a:r>
          </a:p>
          <a:p>
            <a:pPr lvl="1"/>
            <a:r>
              <a:rPr lang="en-US" sz="3200" i="1" dirty="0">
                <a:latin typeface="Calibri" panose="020F0502020204030204" pitchFamily="34" charset="0"/>
                <a:cs typeface="Calibri" panose="020F0502020204030204" pitchFamily="34" charset="0"/>
              </a:rPr>
              <a:t>Foregone interest </a:t>
            </a:r>
            <a:r>
              <a:rPr lang="en-US" sz="3200" dirty="0">
                <a:latin typeface="Calibri" panose="020F0502020204030204" pitchFamily="34" charset="0"/>
                <a:cs typeface="Calibri" panose="020F0502020204030204" pitchFamily="34" charset="0"/>
              </a:rPr>
              <a:t>is treated as transferred from mom to daughter and daughter retransfers it as interest to mom on the last day of each year. </a:t>
            </a:r>
            <a:r>
              <a:rPr lang="en-US" sz="3200" dirty="0">
                <a:effectLst/>
                <a:latin typeface="Calibri" panose="020F0502020204030204" pitchFamily="34" charset="0"/>
                <a:cs typeface="Calibri" panose="020F0502020204030204" pitchFamily="34" charset="0"/>
              </a:rPr>
              <a:t>§7872(a)(1) and (2)</a:t>
            </a:r>
          </a:p>
          <a:p>
            <a:pPr lvl="1"/>
            <a:r>
              <a:rPr lang="en-US" sz="3200" i="1" dirty="0">
                <a:latin typeface="Calibri" panose="020F0502020204030204" pitchFamily="34" charset="0"/>
                <a:cs typeface="Calibri" panose="020F0502020204030204" pitchFamily="34" charset="0"/>
              </a:rPr>
              <a:t>Foregone interest</a:t>
            </a:r>
            <a:r>
              <a:rPr lang="en-US" sz="3200" dirty="0">
                <a:latin typeface="Calibri" panose="020F0502020204030204" pitchFamily="34" charset="0"/>
                <a:cs typeface="Calibri" panose="020F0502020204030204" pitchFamily="34" charset="0"/>
              </a:rPr>
              <a:t> = Short-term AFR</a:t>
            </a:r>
            <a:endParaRPr lang="en-US" sz="3200" i="1" dirty="0">
              <a:effectLst/>
              <a:latin typeface="Calibri" panose="020F0502020204030204" pitchFamily="34" charset="0"/>
              <a:cs typeface="Calibri" panose="020F0502020204030204" pitchFamily="34" charset="0"/>
            </a:endParaRPr>
          </a:p>
          <a:p>
            <a:pPr lvl="1"/>
            <a:endParaRPr lang="en-US" sz="2400" dirty="0"/>
          </a:p>
          <a:p>
            <a:endParaRPr lang="en-US" dirty="0"/>
          </a:p>
        </p:txBody>
      </p:sp>
      <p:sp>
        <p:nvSpPr>
          <p:cNvPr id="3" name="Title 2">
            <a:extLst>
              <a:ext uri="{FF2B5EF4-FFF2-40B4-BE49-F238E27FC236}">
                <a16:creationId xmlns:a16="http://schemas.microsoft.com/office/drawing/2014/main" id="{7EFF734C-7E23-85B8-A393-7F9D28019B47}"/>
              </a:ext>
            </a:extLst>
          </p:cNvPr>
          <p:cNvSpPr>
            <a:spLocks noGrp="1"/>
          </p:cNvSpPr>
          <p:nvPr>
            <p:ph type="title"/>
          </p:nvPr>
        </p:nvSpPr>
        <p:spPr/>
        <p:txBody>
          <a:bodyPr/>
          <a:lstStyle/>
          <a:p>
            <a:r>
              <a:rPr lang="en-US" dirty="0"/>
              <a:t>Section 7872</a:t>
            </a:r>
          </a:p>
        </p:txBody>
      </p:sp>
      <p:sp>
        <p:nvSpPr>
          <p:cNvPr id="4" name="Slide Number Placeholder 3">
            <a:extLst>
              <a:ext uri="{FF2B5EF4-FFF2-40B4-BE49-F238E27FC236}">
                <a16:creationId xmlns:a16="http://schemas.microsoft.com/office/drawing/2014/main" id="{1591E7C0-8A79-4FCF-1D58-C5839EF20121}"/>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a:p>
        </p:txBody>
      </p:sp>
      <p:sp>
        <p:nvSpPr>
          <p:cNvPr id="5" name="Footer Placeholder 4">
            <a:extLst>
              <a:ext uri="{FF2B5EF4-FFF2-40B4-BE49-F238E27FC236}">
                <a16:creationId xmlns:a16="http://schemas.microsoft.com/office/drawing/2014/main" id="{B6B4A864-5229-E008-ACDE-401796177814}"/>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57230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6BEDCC-C407-9845-A2CB-176F181A4700}"/>
              </a:ext>
            </a:extLst>
          </p:cNvPr>
          <p:cNvSpPr>
            <a:spLocks noGrp="1"/>
          </p:cNvSpPr>
          <p:nvPr>
            <p:ph idx="1"/>
          </p:nvPr>
        </p:nvSpPr>
        <p:spPr/>
        <p:txBody>
          <a:bodyPr/>
          <a:lstStyle/>
          <a:p>
            <a:r>
              <a:rPr lang="en-US" sz="2800" dirty="0"/>
              <a:t>Corporation makes a 1MM, 3-year, no-interest loan to its CEO.  If the AFR is 5%, what are the consequences to Corp and CEO?</a:t>
            </a:r>
          </a:p>
          <a:p>
            <a:r>
              <a:rPr lang="en-US" sz="2800" dirty="0"/>
              <a:t>Possible analysis</a:t>
            </a:r>
          </a:p>
          <a:p>
            <a:pPr lvl="1"/>
            <a:r>
              <a:rPr lang="en-US" sz="2600" dirty="0"/>
              <a:t>Is this loan subject to </a:t>
            </a:r>
            <a:r>
              <a:rPr lang="en-US" sz="2800" dirty="0">
                <a:effectLst/>
                <a:latin typeface="Calibri" panose="020F0502020204030204" pitchFamily="34" charset="0"/>
                <a:cs typeface="Calibri" panose="020F0502020204030204" pitchFamily="34" charset="0"/>
              </a:rPr>
              <a:t>§7872?  Is it a gift, demand, or other below-market loan? §7872(b)(1), (c)(1)(C).</a:t>
            </a:r>
          </a:p>
          <a:p>
            <a:pPr lvl="1"/>
            <a:r>
              <a:rPr lang="en-US" sz="2800" dirty="0">
                <a:latin typeface="Calibri" panose="020F0502020204030204" pitchFamily="34" charset="0"/>
                <a:cs typeface="Calibri" panose="020F0502020204030204" pitchFamily="34" charset="0"/>
              </a:rPr>
              <a:t>How is it taxed to Corporation and CEO?</a:t>
            </a:r>
            <a:endParaRPr lang="en-US" sz="2800" dirty="0">
              <a:effectLst/>
              <a:latin typeface="Calibri" panose="020F0502020204030204" pitchFamily="34" charset="0"/>
              <a:cs typeface="Calibri" panose="020F0502020204030204" pitchFamily="34" charset="0"/>
            </a:endParaRPr>
          </a:p>
          <a:p>
            <a:pPr lvl="1"/>
            <a:endParaRPr lang="en-US" sz="2800" dirty="0">
              <a:effectLst/>
              <a:latin typeface="Calibri" panose="020F0502020204030204" pitchFamily="34" charset="0"/>
              <a:cs typeface="Calibri" panose="020F0502020204030204" pitchFamily="34" charset="0"/>
            </a:endParaRPr>
          </a:p>
          <a:p>
            <a:pPr lvl="1"/>
            <a:endParaRPr lang="en-US" sz="2600" dirty="0"/>
          </a:p>
        </p:txBody>
      </p:sp>
      <p:sp>
        <p:nvSpPr>
          <p:cNvPr id="3" name="Title 2">
            <a:extLst>
              <a:ext uri="{FF2B5EF4-FFF2-40B4-BE49-F238E27FC236}">
                <a16:creationId xmlns:a16="http://schemas.microsoft.com/office/drawing/2014/main" id="{DC54EBA3-C71E-D6FE-13AA-8CD5C6052B2B}"/>
              </a:ext>
            </a:extLst>
          </p:cNvPr>
          <p:cNvSpPr>
            <a:spLocks noGrp="1"/>
          </p:cNvSpPr>
          <p:nvPr>
            <p:ph type="title"/>
          </p:nvPr>
        </p:nvSpPr>
        <p:spPr/>
        <p:txBody>
          <a:bodyPr/>
          <a:lstStyle/>
          <a:p>
            <a:r>
              <a:rPr lang="en-US" dirty="0"/>
              <a:t>Section 7872</a:t>
            </a:r>
          </a:p>
        </p:txBody>
      </p:sp>
      <p:sp>
        <p:nvSpPr>
          <p:cNvPr id="4" name="Slide Number Placeholder 3">
            <a:extLst>
              <a:ext uri="{FF2B5EF4-FFF2-40B4-BE49-F238E27FC236}">
                <a16:creationId xmlns:a16="http://schemas.microsoft.com/office/drawing/2014/main" id="{6AD92EE2-A7DD-07D8-D245-99775F1A162E}"/>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a:p>
        </p:txBody>
      </p:sp>
      <p:sp>
        <p:nvSpPr>
          <p:cNvPr id="5" name="Footer Placeholder 4">
            <a:extLst>
              <a:ext uri="{FF2B5EF4-FFF2-40B4-BE49-F238E27FC236}">
                <a16:creationId xmlns:a16="http://schemas.microsoft.com/office/drawing/2014/main" id="{1FB0479A-9F9C-2D50-7130-2CDE862D7612}"/>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32045358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9AF55A-E67D-4741-C196-9847B5972E1E}"/>
              </a:ext>
            </a:extLst>
          </p:cNvPr>
          <p:cNvSpPr>
            <a:spLocks noGrp="1"/>
          </p:cNvSpPr>
          <p:nvPr>
            <p:ph idx="1"/>
          </p:nvPr>
        </p:nvSpPr>
        <p:spPr/>
        <p:txBody>
          <a:bodyPr/>
          <a:lstStyle/>
          <a:p>
            <a:r>
              <a:rPr lang="en-US" dirty="0"/>
              <a:t>Role of section </a:t>
            </a:r>
            <a:r>
              <a:rPr lang="en-US" sz="2400" dirty="0">
                <a:effectLst/>
                <a:latin typeface="Calibri" panose="020F0502020204030204" pitchFamily="34" charset="0"/>
                <a:cs typeface="Calibri" panose="020F0502020204030204" pitchFamily="34" charset="0"/>
              </a:rPr>
              <a:t>§</a:t>
            </a:r>
            <a:r>
              <a:rPr lang="en-US" dirty="0"/>
              <a:t>7872 is simply to identify the principal and interest for certain loans with below-market interest rates.</a:t>
            </a:r>
          </a:p>
          <a:p>
            <a:endParaRPr lang="en-US" dirty="0"/>
          </a:p>
          <a:p>
            <a:r>
              <a:rPr lang="en-US" b="1" dirty="0"/>
              <a:t>Below-market rate </a:t>
            </a:r>
            <a:r>
              <a:rPr lang="en-US" dirty="0"/>
              <a:t>is determined by reference to the applicable federal rate (AFR)</a:t>
            </a:r>
          </a:p>
          <a:p>
            <a:endParaRPr lang="en-US" dirty="0"/>
          </a:p>
          <a:p>
            <a:r>
              <a:rPr lang="en-US" dirty="0"/>
              <a:t>The treatment of the portions of the payments in a loan covered by </a:t>
            </a:r>
            <a:r>
              <a:rPr lang="en-US" sz="2400" dirty="0">
                <a:effectLst/>
                <a:latin typeface="Calibri" panose="020F0502020204030204" pitchFamily="34" charset="0"/>
                <a:cs typeface="Calibri" panose="020F0502020204030204" pitchFamily="34" charset="0"/>
              </a:rPr>
              <a:t>§</a:t>
            </a:r>
            <a:r>
              <a:rPr lang="en-US" dirty="0"/>
              <a:t>7872 that do not constitute interest or principal is covered by other code sections, e.g., gift, compensation, dividend.</a:t>
            </a:r>
          </a:p>
          <a:p>
            <a:endParaRPr lang="en-US" dirty="0"/>
          </a:p>
        </p:txBody>
      </p:sp>
      <p:sp>
        <p:nvSpPr>
          <p:cNvPr id="3" name="Title 2">
            <a:extLst>
              <a:ext uri="{FF2B5EF4-FFF2-40B4-BE49-F238E27FC236}">
                <a16:creationId xmlns:a16="http://schemas.microsoft.com/office/drawing/2014/main" id="{900A31BA-6841-BD55-67F3-11BB5728726D}"/>
              </a:ext>
            </a:extLst>
          </p:cNvPr>
          <p:cNvSpPr>
            <a:spLocks noGrp="1"/>
          </p:cNvSpPr>
          <p:nvPr>
            <p:ph type="title"/>
          </p:nvPr>
        </p:nvSpPr>
        <p:spPr/>
        <p:txBody>
          <a:bodyPr/>
          <a:lstStyle/>
          <a:p>
            <a:r>
              <a:rPr lang="en-US" dirty="0"/>
              <a:t>Section 7872</a:t>
            </a:r>
          </a:p>
        </p:txBody>
      </p:sp>
      <p:sp>
        <p:nvSpPr>
          <p:cNvPr id="4" name="Slide Number Placeholder 3">
            <a:extLst>
              <a:ext uri="{FF2B5EF4-FFF2-40B4-BE49-F238E27FC236}">
                <a16:creationId xmlns:a16="http://schemas.microsoft.com/office/drawing/2014/main" id="{CF3A1E23-C0F8-8BB8-4A07-5F1EADAC3449}"/>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a:p>
        </p:txBody>
      </p:sp>
      <p:sp>
        <p:nvSpPr>
          <p:cNvPr id="5" name="Footer Placeholder 4">
            <a:extLst>
              <a:ext uri="{FF2B5EF4-FFF2-40B4-BE49-F238E27FC236}">
                <a16:creationId xmlns:a16="http://schemas.microsoft.com/office/drawing/2014/main" id="{3E2C1F79-BDE9-9798-91E2-8FC4A05C05EC}"/>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1571146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6450EC-4AB7-D486-D116-0B58D7BE19FC}"/>
              </a:ext>
            </a:extLst>
          </p:cNvPr>
          <p:cNvSpPr>
            <a:spLocks noGrp="1"/>
          </p:cNvSpPr>
          <p:nvPr>
            <p:ph idx="1"/>
          </p:nvPr>
        </p:nvSpPr>
        <p:spPr/>
        <p:txBody>
          <a:bodyPr/>
          <a:lstStyle/>
          <a:p>
            <a:r>
              <a:rPr lang="en-US" sz="2800" dirty="0"/>
              <a:t>For the timing of interest paid and received, we first need to identify in a loan payment how much of a payment is interest and how much is principal.</a:t>
            </a:r>
          </a:p>
          <a:p>
            <a:endParaRPr lang="en-US" sz="2800" dirty="0"/>
          </a:p>
          <a:p>
            <a:r>
              <a:rPr lang="en-US" sz="2800" dirty="0"/>
              <a:t>In a loan transaction that requires interest to be paid annually and the principal to be paid when the term of the loan ends, the interest will be includible/deductible generally when paid.  Remember, different rules may apply to below market rate loans.  </a:t>
            </a:r>
            <a:r>
              <a:rPr lang="en-US" sz="2800" i="1" dirty="0"/>
              <a:t>See</a:t>
            </a:r>
            <a:r>
              <a:rPr lang="en-US" sz="2800" dirty="0"/>
              <a:t> </a:t>
            </a:r>
            <a:r>
              <a:rPr lang="en-US" sz="2800" dirty="0">
                <a:effectLst/>
                <a:latin typeface="Calibri" panose="020F0502020204030204" pitchFamily="34" charset="0"/>
                <a:cs typeface="Calibri" panose="020F0502020204030204" pitchFamily="34" charset="0"/>
              </a:rPr>
              <a:t>§7872.</a:t>
            </a:r>
          </a:p>
          <a:p>
            <a:endParaRPr lang="en-US" sz="2800" dirty="0">
              <a:effectLst/>
              <a:latin typeface="Calibri" panose="020F0502020204030204" pitchFamily="34" charset="0"/>
              <a:cs typeface="Calibri" panose="020F0502020204030204" pitchFamily="34" charset="0"/>
            </a:endParaRPr>
          </a:p>
          <a:p>
            <a:r>
              <a:rPr lang="en-US" sz="2800" dirty="0"/>
              <a:t> Example: you borrow 50K for 3 years to pay your tuition with an annual interest rate of 10%.  At the end of Y1, Y2, and Y3, you will pay 5K of interest, and also, at the end of Y3, you will pay 50K of principal.</a:t>
            </a:r>
          </a:p>
        </p:txBody>
      </p:sp>
      <p:sp>
        <p:nvSpPr>
          <p:cNvPr id="3" name="Title 2">
            <a:extLst>
              <a:ext uri="{FF2B5EF4-FFF2-40B4-BE49-F238E27FC236}">
                <a16:creationId xmlns:a16="http://schemas.microsoft.com/office/drawing/2014/main" id="{22A5939A-F7EB-1887-FD6D-2AA31180DFC5}"/>
              </a:ext>
            </a:extLst>
          </p:cNvPr>
          <p:cNvSpPr>
            <a:spLocks noGrp="1"/>
          </p:cNvSpPr>
          <p:nvPr>
            <p:ph type="title"/>
          </p:nvPr>
        </p:nvSpPr>
        <p:spPr/>
        <p:txBody>
          <a:bodyPr/>
          <a:lstStyle/>
          <a:p>
            <a:r>
              <a:rPr lang="en-US" dirty="0"/>
              <a:t>Identifying Principal and Interest</a:t>
            </a:r>
          </a:p>
        </p:txBody>
      </p:sp>
      <p:sp>
        <p:nvSpPr>
          <p:cNvPr id="4" name="Slide Number Placeholder 3">
            <a:extLst>
              <a:ext uri="{FF2B5EF4-FFF2-40B4-BE49-F238E27FC236}">
                <a16:creationId xmlns:a16="http://schemas.microsoft.com/office/drawing/2014/main" id="{AAC86296-B368-75E4-C61C-49C7A4A52662}"/>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a:p>
        </p:txBody>
      </p:sp>
      <p:sp>
        <p:nvSpPr>
          <p:cNvPr id="5" name="Footer Placeholder 4">
            <a:extLst>
              <a:ext uri="{FF2B5EF4-FFF2-40B4-BE49-F238E27FC236}">
                <a16:creationId xmlns:a16="http://schemas.microsoft.com/office/drawing/2014/main" id="{2BEEBEE2-8135-3E84-18BF-50FE46ACAD3D}"/>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6966490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01BADD-DBC9-8173-9ECD-CEB5E62344F4}"/>
              </a:ext>
            </a:extLst>
          </p:cNvPr>
          <p:cNvSpPr>
            <a:spLocks noGrp="1"/>
          </p:cNvSpPr>
          <p:nvPr>
            <p:ph idx="1"/>
          </p:nvPr>
        </p:nvSpPr>
        <p:spPr/>
        <p:txBody>
          <a:bodyPr/>
          <a:lstStyle/>
          <a:p>
            <a:r>
              <a:rPr lang="en-US" dirty="0"/>
              <a:t>You borrow 50K for the student loan, but the payment schedule is 3 annual payments of 20.1K.  At the end of 3 years the loan balance will be zero.  How much of each payment is interest?</a:t>
            </a:r>
          </a:p>
          <a:p>
            <a:endParaRPr lang="en-US" dirty="0"/>
          </a:p>
        </p:txBody>
      </p:sp>
      <p:sp>
        <p:nvSpPr>
          <p:cNvPr id="3" name="Title 2">
            <a:extLst>
              <a:ext uri="{FF2B5EF4-FFF2-40B4-BE49-F238E27FC236}">
                <a16:creationId xmlns:a16="http://schemas.microsoft.com/office/drawing/2014/main" id="{66AE6E5E-A2C3-88AF-ED8E-BE770AFFEFA1}"/>
              </a:ext>
            </a:extLst>
          </p:cNvPr>
          <p:cNvSpPr>
            <a:spLocks noGrp="1"/>
          </p:cNvSpPr>
          <p:nvPr>
            <p:ph type="title"/>
          </p:nvPr>
        </p:nvSpPr>
        <p:spPr/>
        <p:txBody>
          <a:bodyPr/>
          <a:lstStyle/>
          <a:p>
            <a:r>
              <a:rPr lang="en-US" dirty="0"/>
              <a:t>Identifying Principal and Interest</a:t>
            </a:r>
          </a:p>
        </p:txBody>
      </p:sp>
      <p:sp>
        <p:nvSpPr>
          <p:cNvPr id="4" name="Slide Number Placeholder 3">
            <a:extLst>
              <a:ext uri="{FF2B5EF4-FFF2-40B4-BE49-F238E27FC236}">
                <a16:creationId xmlns:a16="http://schemas.microsoft.com/office/drawing/2014/main" id="{18E813AB-0838-8644-91DE-A0F24406BE30}"/>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a:p>
        </p:txBody>
      </p:sp>
      <p:sp>
        <p:nvSpPr>
          <p:cNvPr id="5" name="Footer Placeholder 4">
            <a:extLst>
              <a:ext uri="{FF2B5EF4-FFF2-40B4-BE49-F238E27FC236}">
                <a16:creationId xmlns:a16="http://schemas.microsoft.com/office/drawing/2014/main" id="{E592EEBD-C392-D1BA-2671-CE6C9AC212F9}"/>
              </a:ext>
            </a:extLst>
          </p:cNvPr>
          <p:cNvSpPr>
            <a:spLocks noGrp="1"/>
          </p:cNvSpPr>
          <p:nvPr>
            <p:ph type="ftr" sz="quarter" idx="11"/>
          </p:nvPr>
        </p:nvSpPr>
        <p:spPr/>
        <p:txBody>
          <a:bodyPr/>
          <a:lstStyle/>
          <a:p>
            <a:pPr>
              <a:defRPr/>
            </a:pPr>
            <a:r>
              <a:rPr lang="en-US"/>
              <a:t>Borrorwing and Lending</a:t>
            </a:r>
            <a:endParaRPr lang="en-US" dirty="0"/>
          </a:p>
        </p:txBody>
      </p:sp>
      <p:graphicFrame>
        <p:nvGraphicFramePr>
          <p:cNvPr id="8" name="Table 7">
            <a:extLst>
              <a:ext uri="{FF2B5EF4-FFF2-40B4-BE49-F238E27FC236}">
                <a16:creationId xmlns:a16="http://schemas.microsoft.com/office/drawing/2014/main" id="{96F5F5F3-98CE-AC9E-9C32-4A6A3CD0C935}"/>
              </a:ext>
            </a:extLst>
          </p:cNvPr>
          <p:cNvGraphicFramePr>
            <a:graphicFrameLocks noGrp="1"/>
          </p:cNvGraphicFramePr>
          <p:nvPr>
            <p:extLst>
              <p:ext uri="{D42A27DB-BD31-4B8C-83A1-F6EECF244321}">
                <p14:modId xmlns:p14="http://schemas.microsoft.com/office/powerpoint/2010/main" val="346535654"/>
              </p:ext>
            </p:extLst>
          </p:nvPr>
        </p:nvGraphicFramePr>
        <p:xfrm>
          <a:off x="2934126" y="1637523"/>
          <a:ext cx="5826959" cy="1388745"/>
        </p:xfrm>
        <a:graphic>
          <a:graphicData uri="http://schemas.openxmlformats.org/drawingml/2006/table">
            <a:tbl>
              <a:tblPr>
                <a:tableStyleId>{5C22544A-7EE6-4342-B048-85BDC9FD1C3A}</a:tableStyleId>
              </a:tblPr>
              <a:tblGrid>
                <a:gridCol w="1028538">
                  <a:extLst>
                    <a:ext uri="{9D8B030D-6E8A-4147-A177-3AD203B41FA5}">
                      <a16:colId xmlns:a16="http://schemas.microsoft.com/office/drawing/2014/main" val="2923817641"/>
                    </a:ext>
                  </a:extLst>
                </a:gridCol>
                <a:gridCol w="1986144">
                  <a:extLst>
                    <a:ext uri="{9D8B030D-6E8A-4147-A177-3AD203B41FA5}">
                      <a16:colId xmlns:a16="http://schemas.microsoft.com/office/drawing/2014/main" val="1413510951"/>
                    </a:ext>
                  </a:extLst>
                </a:gridCol>
                <a:gridCol w="1670884">
                  <a:extLst>
                    <a:ext uri="{9D8B030D-6E8A-4147-A177-3AD203B41FA5}">
                      <a16:colId xmlns:a16="http://schemas.microsoft.com/office/drawing/2014/main" val="430230615"/>
                    </a:ext>
                  </a:extLst>
                </a:gridCol>
                <a:gridCol w="112855">
                  <a:extLst>
                    <a:ext uri="{9D8B030D-6E8A-4147-A177-3AD203B41FA5}">
                      <a16:colId xmlns:a16="http://schemas.microsoft.com/office/drawing/2014/main" val="2572532091"/>
                    </a:ext>
                  </a:extLst>
                </a:gridCol>
                <a:gridCol w="1028538">
                  <a:extLst>
                    <a:ext uri="{9D8B030D-6E8A-4147-A177-3AD203B41FA5}">
                      <a16:colId xmlns:a16="http://schemas.microsoft.com/office/drawing/2014/main" val="1318179624"/>
                    </a:ext>
                  </a:extLst>
                </a:gridCol>
              </a:tblGrid>
              <a:tr h="214902">
                <a:tc>
                  <a:txBody>
                    <a:bodyPr/>
                    <a:lstStyle/>
                    <a:p>
                      <a:pPr algn="ctr" fontAlgn="b"/>
                      <a:r>
                        <a:rPr lang="en-US" sz="1600" u="sng" strike="noStrike" dirty="0">
                          <a:effectLst/>
                        </a:rPr>
                        <a:t>Year</a:t>
                      </a:r>
                      <a:endParaRPr lang="en-US" sz="1600" b="1" i="0" u="sng"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600" u="sng" strike="noStrike" dirty="0">
                          <a:effectLst/>
                        </a:rPr>
                        <a:t>Amount</a:t>
                      </a:r>
                      <a:endParaRPr lang="en-US" sz="1600" b="1" i="0" u="sng" strike="noStrike" dirty="0">
                        <a:solidFill>
                          <a:srgbClr val="000000"/>
                        </a:solidFill>
                        <a:effectLst/>
                        <a:latin typeface="Verdana" panose="020B0604030504040204" pitchFamily="34" charset="0"/>
                      </a:endParaRPr>
                    </a:p>
                  </a:txBody>
                  <a:tcPr marL="9525" marR="9525" marT="9525" marB="0" anchor="b">
                    <a:noFill/>
                  </a:tcPr>
                </a:tc>
                <a:tc gridSpan="3">
                  <a:txBody>
                    <a:bodyPr/>
                    <a:lstStyle/>
                    <a:p>
                      <a:pPr algn="l" fontAlgn="b"/>
                      <a:r>
                        <a:rPr lang="en-US" sz="1600" u="sng" strike="noStrike" dirty="0">
                          <a:effectLst/>
                        </a:rPr>
                        <a:t>PV at beginning of Y1</a:t>
                      </a:r>
                      <a:endParaRPr lang="en-US" sz="1600" b="1" i="0" u="sng" strike="noStrike" dirty="0">
                        <a:solidFill>
                          <a:srgbClr val="000000"/>
                        </a:solidFill>
                        <a:effectLst/>
                        <a:latin typeface="Verdana" panose="020B0604030504040204" pitchFamily="34" charset="0"/>
                      </a:endParaRPr>
                    </a:p>
                  </a:txBody>
                  <a:tcPr marL="9525" marR="9525" marT="9525" marB="0" anchor="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63854440"/>
                  </a:ext>
                </a:extLst>
              </a:tr>
              <a:tr h="240755">
                <a:tc>
                  <a:txBody>
                    <a:bodyPr/>
                    <a:lstStyle/>
                    <a:p>
                      <a:pPr algn="ctr" fontAlgn="b"/>
                      <a:r>
                        <a:rPr lang="en-US" sz="1600" u="none" strike="noStrike" dirty="0">
                          <a:effectLst/>
                        </a:rPr>
                        <a:t>Y1</a:t>
                      </a:r>
                      <a:endParaRPr lang="en-US" sz="16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600" u="none" strike="noStrike" dirty="0">
                          <a:effectLst/>
                        </a:rPr>
                        <a:t>20,106</a:t>
                      </a:r>
                      <a:endParaRPr lang="en-US" sz="16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600" u="none" strike="noStrike" dirty="0">
                          <a:effectLst/>
                        </a:rPr>
                        <a:t>18,278</a:t>
                      </a:r>
                      <a:endParaRPr lang="en-US" sz="16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endParaRPr lang="en-US" sz="1800" b="0" i="0" u="none" strike="noStrike">
                        <a:solidFill>
                          <a:srgbClr val="000000"/>
                        </a:solidFill>
                        <a:effectLst/>
                        <a:latin typeface="Verdana" panose="020B0604030504040204" pitchFamily="34" charset="0"/>
                      </a:endParaRPr>
                    </a:p>
                  </a:txBody>
                  <a:tcPr marL="9525" marR="9525" marT="9525" marB="0" anchor="b">
                    <a:noFill/>
                  </a:tcPr>
                </a:tc>
                <a:tc>
                  <a:txBody>
                    <a:bodyPr/>
                    <a:lstStyle/>
                    <a:p>
                      <a:pPr algn="l" fontAlgn="b"/>
                      <a:endParaRPr lang="en-US" sz="1800" b="0" i="0" u="none" strike="noStrike">
                        <a:solidFill>
                          <a:srgbClr val="000000"/>
                        </a:solidFill>
                        <a:effectLst/>
                        <a:latin typeface="Verdana" panose="020B0604030504040204" pitchFamily="34" charset="0"/>
                      </a:endParaRPr>
                    </a:p>
                  </a:txBody>
                  <a:tcPr marL="9525" marR="9525" marT="9525" marB="0" anchor="b">
                    <a:noFill/>
                  </a:tcPr>
                </a:tc>
                <a:extLst>
                  <a:ext uri="{0D108BD9-81ED-4DB2-BD59-A6C34878D82A}">
                    <a16:rowId xmlns:a16="http://schemas.microsoft.com/office/drawing/2014/main" val="2710215315"/>
                  </a:ext>
                </a:extLst>
              </a:tr>
              <a:tr h="240755">
                <a:tc>
                  <a:txBody>
                    <a:bodyPr/>
                    <a:lstStyle/>
                    <a:p>
                      <a:pPr algn="ctr" fontAlgn="b"/>
                      <a:r>
                        <a:rPr lang="en-US" sz="1600" u="none" strike="noStrike" dirty="0">
                          <a:effectLst/>
                        </a:rPr>
                        <a:t>Y2</a:t>
                      </a:r>
                      <a:endParaRPr lang="en-US" sz="16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600" u="none" strike="noStrike" dirty="0">
                          <a:effectLst/>
                        </a:rPr>
                        <a:t>20,106</a:t>
                      </a:r>
                      <a:endParaRPr lang="en-US" sz="16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600" u="none" strike="noStrike" dirty="0">
                          <a:effectLst/>
                        </a:rPr>
                        <a:t>16,616</a:t>
                      </a:r>
                      <a:endParaRPr lang="en-US" sz="16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endParaRPr lang="en-US" sz="1800" b="0" i="0" u="none" strike="noStrike">
                        <a:solidFill>
                          <a:srgbClr val="000000"/>
                        </a:solidFill>
                        <a:effectLst/>
                        <a:latin typeface="Verdana" panose="020B0604030504040204" pitchFamily="34" charset="0"/>
                      </a:endParaRPr>
                    </a:p>
                  </a:txBody>
                  <a:tcPr marL="9525" marR="9525" marT="9525" marB="0" anchor="b">
                    <a:noFill/>
                  </a:tcPr>
                </a:tc>
                <a:tc>
                  <a:txBody>
                    <a:bodyPr/>
                    <a:lstStyle/>
                    <a:p>
                      <a:pPr algn="l" fontAlgn="b"/>
                      <a:endParaRPr lang="en-US" sz="1800" b="0" i="0" u="none" strike="noStrike">
                        <a:solidFill>
                          <a:srgbClr val="000000"/>
                        </a:solidFill>
                        <a:effectLst/>
                        <a:latin typeface="Verdana" panose="020B0604030504040204" pitchFamily="34" charset="0"/>
                      </a:endParaRPr>
                    </a:p>
                  </a:txBody>
                  <a:tcPr marL="9525" marR="9525" marT="9525" marB="0" anchor="b">
                    <a:noFill/>
                  </a:tcPr>
                </a:tc>
                <a:extLst>
                  <a:ext uri="{0D108BD9-81ED-4DB2-BD59-A6C34878D82A}">
                    <a16:rowId xmlns:a16="http://schemas.microsoft.com/office/drawing/2014/main" val="1369776407"/>
                  </a:ext>
                </a:extLst>
              </a:tr>
              <a:tr h="240755">
                <a:tc>
                  <a:txBody>
                    <a:bodyPr/>
                    <a:lstStyle/>
                    <a:p>
                      <a:pPr algn="ctr" fontAlgn="b"/>
                      <a:r>
                        <a:rPr lang="en-US" sz="1600" u="none" strike="noStrike" dirty="0">
                          <a:effectLst/>
                        </a:rPr>
                        <a:t>Y3</a:t>
                      </a:r>
                      <a:endParaRPr lang="en-US" sz="16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600" u="none" strike="noStrike" dirty="0">
                          <a:effectLst/>
                        </a:rPr>
                        <a:t>20,106</a:t>
                      </a:r>
                      <a:endParaRPr lang="en-US" sz="16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600" u="none" strike="noStrike" dirty="0">
                          <a:effectLst/>
                        </a:rPr>
                        <a:t>15,106</a:t>
                      </a:r>
                      <a:endParaRPr lang="en-US" sz="1600" b="0" i="0" u="none" strike="noStrike" dirty="0">
                        <a:solidFill>
                          <a:srgbClr val="000000"/>
                        </a:solidFill>
                        <a:effectLst/>
                        <a:latin typeface="Verdana" panose="020B060403050404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endParaRPr lang="en-US" sz="18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l" fontAlgn="b"/>
                      <a:endParaRPr lang="en-US" sz="1800" b="0" i="0" u="none" strike="noStrike" dirty="0">
                        <a:solidFill>
                          <a:srgbClr val="000000"/>
                        </a:solidFill>
                        <a:effectLst/>
                        <a:latin typeface="Verdana" panose="020B0604030504040204" pitchFamily="34" charset="0"/>
                      </a:endParaRPr>
                    </a:p>
                  </a:txBody>
                  <a:tcPr marL="9525" marR="9525" marT="9525" marB="0" anchor="b">
                    <a:noFill/>
                  </a:tcPr>
                </a:tc>
                <a:extLst>
                  <a:ext uri="{0D108BD9-81ED-4DB2-BD59-A6C34878D82A}">
                    <a16:rowId xmlns:a16="http://schemas.microsoft.com/office/drawing/2014/main" val="1454668143"/>
                  </a:ext>
                </a:extLst>
              </a:tr>
              <a:tr h="240755">
                <a:tc>
                  <a:txBody>
                    <a:bodyPr/>
                    <a:lstStyle/>
                    <a:p>
                      <a:pPr algn="l" fontAlgn="b"/>
                      <a:endParaRPr lang="en-US" sz="1600" b="0" i="0" u="none" strike="noStrike">
                        <a:solidFill>
                          <a:srgbClr val="000000"/>
                        </a:solidFill>
                        <a:effectLst/>
                        <a:latin typeface="Verdana" panose="020B0604030504040204" pitchFamily="34" charset="0"/>
                      </a:endParaRPr>
                    </a:p>
                  </a:txBody>
                  <a:tcPr marL="9525" marR="9525" marT="9525" marB="0" anchor="b">
                    <a:noFill/>
                  </a:tcPr>
                </a:tc>
                <a:tc>
                  <a:txBody>
                    <a:bodyPr/>
                    <a:lstStyle/>
                    <a:p>
                      <a:pPr algn="l" fontAlgn="b"/>
                      <a:endParaRPr lang="en-US" sz="1600" b="0" i="0" u="none" strike="noStrike">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600" b="1" u="none" strike="noStrike" dirty="0">
                          <a:effectLst/>
                        </a:rPr>
                        <a:t>50,000</a:t>
                      </a:r>
                      <a:endParaRPr lang="en-US" sz="1600" b="1" i="0" u="none" strike="noStrike" dirty="0">
                        <a:solidFill>
                          <a:srgbClr val="000000"/>
                        </a:solidFill>
                        <a:effectLst/>
                        <a:latin typeface="Verdana" panose="020B0604030504040204" pitchFamily="34"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l" fontAlgn="b"/>
                      <a:endParaRPr lang="en-US" sz="18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l" fontAlgn="b"/>
                      <a:endParaRPr lang="en-US" sz="1800" b="0" i="0" u="none" strike="noStrike" dirty="0">
                        <a:solidFill>
                          <a:srgbClr val="000000"/>
                        </a:solidFill>
                        <a:effectLst/>
                        <a:latin typeface="Verdana" panose="020B0604030504040204" pitchFamily="34" charset="0"/>
                      </a:endParaRPr>
                    </a:p>
                  </a:txBody>
                  <a:tcPr marL="9525" marR="9525" marT="9525" marB="0" anchor="b">
                    <a:noFill/>
                  </a:tcPr>
                </a:tc>
                <a:extLst>
                  <a:ext uri="{0D108BD9-81ED-4DB2-BD59-A6C34878D82A}">
                    <a16:rowId xmlns:a16="http://schemas.microsoft.com/office/drawing/2014/main" val="888128775"/>
                  </a:ext>
                </a:extLst>
              </a:tr>
            </a:tbl>
          </a:graphicData>
        </a:graphic>
      </p:graphicFrame>
      <p:graphicFrame>
        <p:nvGraphicFramePr>
          <p:cNvPr id="9" name="Table 8">
            <a:extLst>
              <a:ext uri="{FF2B5EF4-FFF2-40B4-BE49-F238E27FC236}">
                <a16:creationId xmlns:a16="http://schemas.microsoft.com/office/drawing/2014/main" id="{6A03DF39-5F45-0CC1-422E-C530AA327CC4}"/>
              </a:ext>
            </a:extLst>
          </p:cNvPr>
          <p:cNvGraphicFramePr>
            <a:graphicFrameLocks noGrp="1"/>
          </p:cNvGraphicFramePr>
          <p:nvPr>
            <p:extLst>
              <p:ext uri="{D42A27DB-BD31-4B8C-83A1-F6EECF244321}">
                <p14:modId xmlns:p14="http://schemas.microsoft.com/office/powerpoint/2010/main" val="1286875080"/>
              </p:ext>
            </p:extLst>
          </p:nvPr>
        </p:nvGraphicFramePr>
        <p:xfrm>
          <a:off x="3060768" y="3260263"/>
          <a:ext cx="5573673" cy="1016000"/>
        </p:xfrm>
        <a:graphic>
          <a:graphicData uri="http://schemas.openxmlformats.org/drawingml/2006/table">
            <a:tbl>
              <a:tblPr>
                <a:tableStyleId>{5C22544A-7EE6-4342-B048-85BDC9FD1C3A}</a:tableStyleId>
              </a:tblPr>
              <a:tblGrid>
                <a:gridCol w="983830">
                  <a:extLst>
                    <a:ext uri="{9D8B030D-6E8A-4147-A177-3AD203B41FA5}">
                      <a16:colId xmlns:a16="http://schemas.microsoft.com/office/drawing/2014/main" val="2923817641"/>
                    </a:ext>
                  </a:extLst>
                </a:gridCol>
                <a:gridCol w="1899810">
                  <a:extLst>
                    <a:ext uri="{9D8B030D-6E8A-4147-A177-3AD203B41FA5}">
                      <a16:colId xmlns:a16="http://schemas.microsoft.com/office/drawing/2014/main" val="1413510951"/>
                    </a:ext>
                  </a:extLst>
                </a:gridCol>
                <a:gridCol w="1598253">
                  <a:extLst>
                    <a:ext uri="{9D8B030D-6E8A-4147-A177-3AD203B41FA5}">
                      <a16:colId xmlns:a16="http://schemas.microsoft.com/office/drawing/2014/main" val="430230615"/>
                    </a:ext>
                  </a:extLst>
                </a:gridCol>
                <a:gridCol w="107950">
                  <a:extLst>
                    <a:ext uri="{9D8B030D-6E8A-4147-A177-3AD203B41FA5}">
                      <a16:colId xmlns:a16="http://schemas.microsoft.com/office/drawing/2014/main" val="2572532091"/>
                    </a:ext>
                  </a:extLst>
                </a:gridCol>
                <a:gridCol w="983830">
                  <a:extLst>
                    <a:ext uri="{9D8B030D-6E8A-4147-A177-3AD203B41FA5}">
                      <a16:colId xmlns:a16="http://schemas.microsoft.com/office/drawing/2014/main" val="1318179624"/>
                    </a:ext>
                  </a:extLst>
                </a:gridCol>
              </a:tblGrid>
              <a:tr h="254000">
                <a:tc>
                  <a:txBody>
                    <a:bodyPr/>
                    <a:lstStyle/>
                    <a:p>
                      <a:pPr algn="ctr" fontAlgn="b"/>
                      <a:r>
                        <a:rPr lang="en-US" sz="1400" u="sng" strike="noStrike" dirty="0">
                          <a:effectLst/>
                        </a:rPr>
                        <a:t>Year</a:t>
                      </a:r>
                      <a:endParaRPr lang="en-US" sz="1400" b="1" i="0" u="sng"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400" u="sng" strike="noStrike" dirty="0">
                          <a:effectLst/>
                        </a:rPr>
                        <a:t>Amount</a:t>
                      </a:r>
                      <a:endParaRPr lang="en-US" sz="1400" b="1" i="0" u="sng" strike="noStrike" dirty="0">
                        <a:solidFill>
                          <a:srgbClr val="000000"/>
                        </a:solidFill>
                        <a:effectLst/>
                        <a:latin typeface="Verdana" panose="020B0604030504040204" pitchFamily="34" charset="0"/>
                      </a:endParaRPr>
                    </a:p>
                  </a:txBody>
                  <a:tcPr marL="9525" marR="9525" marT="9525" marB="0" anchor="b">
                    <a:noFill/>
                  </a:tcPr>
                </a:tc>
                <a:tc gridSpan="3">
                  <a:txBody>
                    <a:bodyPr/>
                    <a:lstStyle/>
                    <a:p>
                      <a:pPr algn="l" fontAlgn="b"/>
                      <a:r>
                        <a:rPr lang="en-US" sz="1400" u="sng" strike="noStrike" dirty="0">
                          <a:effectLst/>
                        </a:rPr>
                        <a:t>PV at beginning of Y2</a:t>
                      </a:r>
                      <a:endParaRPr lang="en-US" sz="1400" b="1" i="0" u="sng" strike="noStrike" dirty="0">
                        <a:solidFill>
                          <a:srgbClr val="000000"/>
                        </a:solidFill>
                        <a:effectLst/>
                        <a:latin typeface="Verdana" panose="020B0604030504040204" pitchFamily="34" charset="0"/>
                      </a:endParaRPr>
                    </a:p>
                  </a:txBody>
                  <a:tcPr marL="9525" marR="9525" marT="9525" marB="0" anchor="b">
                    <a:noFill/>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2663854440"/>
                  </a:ext>
                </a:extLst>
              </a:tr>
              <a:tr h="254000">
                <a:tc>
                  <a:txBody>
                    <a:bodyPr/>
                    <a:lstStyle/>
                    <a:p>
                      <a:pPr algn="ctr" fontAlgn="b"/>
                      <a:r>
                        <a:rPr lang="en-US" sz="1400" u="none" strike="noStrike" dirty="0">
                          <a:effectLst/>
                        </a:rPr>
                        <a:t>Y2</a:t>
                      </a:r>
                      <a:endParaRPr lang="en-US" sz="14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400" u="none" strike="noStrike" dirty="0">
                          <a:effectLst/>
                        </a:rPr>
                        <a:t>20,106</a:t>
                      </a:r>
                      <a:endParaRPr lang="en-US" sz="14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400" u="none" strike="noStrike">
                          <a:effectLst/>
                        </a:rPr>
                        <a:t>18,278</a:t>
                      </a:r>
                      <a:endParaRPr lang="en-US" sz="1400" b="0" i="0" u="none" strike="noStrike">
                        <a:solidFill>
                          <a:srgbClr val="000000"/>
                        </a:solidFill>
                        <a:effectLst/>
                        <a:latin typeface="Verdana" panose="020B0604030504040204" pitchFamily="34" charset="0"/>
                      </a:endParaRPr>
                    </a:p>
                  </a:txBody>
                  <a:tcPr marL="9525" marR="9525" marT="9525" marB="0" anchor="b">
                    <a:noFill/>
                  </a:tcPr>
                </a:tc>
                <a:tc>
                  <a:txBody>
                    <a:bodyPr/>
                    <a:lstStyle/>
                    <a:p>
                      <a:pPr algn="ctr" fontAlgn="b"/>
                      <a:endParaRPr lang="en-US" sz="1600" b="0" i="0" u="none" strike="noStrike">
                        <a:solidFill>
                          <a:srgbClr val="000000"/>
                        </a:solidFill>
                        <a:effectLst/>
                        <a:latin typeface="Verdana" panose="020B0604030504040204" pitchFamily="34" charset="0"/>
                      </a:endParaRPr>
                    </a:p>
                  </a:txBody>
                  <a:tcPr marL="9525" marR="9525" marT="9525" marB="0" anchor="b">
                    <a:noFill/>
                  </a:tcPr>
                </a:tc>
                <a:tc>
                  <a:txBody>
                    <a:bodyPr/>
                    <a:lstStyle/>
                    <a:p>
                      <a:pPr algn="l" fontAlgn="b"/>
                      <a:endParaRPr lang="en-US" sz="1600" b="0" i="0" u="none" strike="noStrike" dirty="0">
                        <a:solidFill>
                          <a:srgbClr val="000000"/>
                        </a:solidFill>
                        <a:effectLst/>
                        <a:latin typeface="Verdana" panose="020B0604030504040204" pitchFamily="34" charset="0"/>
                      </a:endParaRPr>
                    </a:p>
                  </a:txBody>
                  <a:tcPr marL="9525" marR="9525" marT="9525" marB="0" anchor="b">
                    <a:noFill/>
                  </a:tcPr>
                </a:tc>
                <a:extLst>
                  <a:ext uri="{0D108BD9-81ED-4DB2-BD59-A6C34878D82A}">
                    <a16:rowId xmlns:a16="http://schemas.microsoft.com/office/drawing/2014/main" val="2710215315"/>
                  </a:ext>
                </a:extLst>
              </a:tr>
              <a:tr h="254000">
                <a:tc>
                  <a:txBody>
                    <a:bodyPr/>
                    <a:lstStyle/>
                    <a:p>
                      <a:pPr algn="ctr" fontAlgn="b"/>
                      <a:r>
                        <a:rPr lang="en-US" sz="1400" u="none" strike="noStrike" dirty="0">
                          <a:effectLst/>
                        </a:rPr>
                        <a:t>Y3</a:t>
                      </a:r>
                      <a:endParaRPr lang="en-US" sz="14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400" u="none" strike="noStrike" dirty="0">
                          <a:effectLst/>
                        </a:rPr>
                        <a:t>20,106</a:t>
                      </a:r>
                      <a:endParaRPr lang="en-US" sz="14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400" u="none" strike="noStrike" dirty="0">
                          <a:effectLst/>
                        </a:rPr>
                        <a:t>16,616</a:t>
                      </a:r>
                      <a:endParaRPr lang="en-US" sz="1400" b="0" i="0" u="none" strike="noStrike" dirty="0">
                        <a:solidFill>
                          <a:srgbClr val="000000"/>
                        </a:solidFill>
                        <a:effectLst/>
                        <a:latin typeface="Verdana" panose="020B0604030504040204" pitchFamily="34" charset="0"/>
                      </a:endParaRPr>
                    </a:p>
                  </a:txBody>
                  <a:tcPr marL="9525" marR="9525" marT="9525" marB="0" anchor="b">
                    <a:lnB w="12700" cap="flat" cmpd="sng" algn="ctr">
                      <a:solidFill>
                        <a:schemeClr val="tx1"/>
                      </a:solidFill>
                      <a:prstDash val="solid"/>
                      <a:round/>
                      <a:headEnd type="none" w="med" len="med"/>
                      <a:tailEnd type="none" w="med" len="med"/>
                    </a:lnB>
                    <a:noFill/>
                  </a:tcPr>
                </a:tc>
                <a:tc>
                  <a:txBody>
                    <a:bodyPr/>
                    <a:lstStyle/>
                    <a:p>
                      <a:pPr algn="ctr" fontAlgn="b"/>
                      <a:endParaRPr lang="en-US" sz="1600" b="0" i="0" u="none" strike="noStrike">
                        <a:solidFill>
                          <a:srgbClr val="000000"/>
                        </a:solidFill>
                        <a:effectLst/>
                        <a:latin typeface="Verdana" panose="020B0604030504040204" pitchFamily="34" charset="0"/>
                      </a:endParaRPr>
                    </a:p>
                  </a:txBody>
                  <a:tcPr marL="9525" marR="9525" marT="9525" marB="0" anchor="b">
                    <a:noFill/>
                  </a:tcPr>
                </a:tc>
                <a:tc>
                  <a:txBody>
                    <a:bodyPr/>
                    <a:lstStyle/>
                    <a:p>
                      <a:pPr algn="l" fontAlgn="b"/>
                      <a:endParaRPr lang="en-US" sz="1600" b="0" i="0" u="none" strike="noStrike">
                        <a:solidFill>
                          <a:srgbClr val="000000"/>
                        </a:solidFill>
                        <a:effectLst/>
                        <a:latin typeface="Verdana" panose="020B0604030504040204" pitchFamily="34" charset="0"/>
                      </a:endParaRPr>
                    </a:p>
                  </a:txBody>
                  <a:tcPr marL="9525" marR="9525" marT="9525" marB="0" anchor="b">
                    <a:noFill/>
                  </a:tcPr>
                </a:tc>
                <a:extLst>
                  <a:ext uri="{0D108BD9-81ED-4DB2-BD59-A6C34878D82A}">
                    <a16:rowId xmlns:a16="http://schemas.microsoft.com/office/drawing/2014/main" val="1369776407"/>
                  </a:ext>
                </a:extLst>
              </a:tr>
              <a:tr h="254000">
                <a:tc>
                  <a:txBody>
                    <a:bodyPr/>
                    <a:lstStyle/>
                    <a:p>
                      <a:pPr algn="l" fontAlgn="b"/>
                      <a:endParaRPr lang="en-US" sz="1400" b="0" i="0" u="none" strike="noStrike">
                        <a:solidFill>
                          <a:srgbClr val="000000"/>
                        </a:solidFill>
                        <a:effectLst/>
                        <a:latin typeface="Verdana" panose="020B0604030504040204" pitchFamily="34" charset="0"/>
                      </a:endParaRPr>
                    </a:p>
                  </a:txBody>
                  <a:tcPr marL="9525" marR="9525" marT="9525" marB="0" anchor="b">
                    <a:noFill/>
                  </a:tcPr>
                </a:tc>
                <a:tc>
                  <a:txBody>
                    <a:bodyPr/>
                    <a:lstStyle/>
                    <a:p>
                      <a:pPr algn="l" fontAlgn="b"/>
                      <a:endParaRPr lang="en-US" sz="1400" b="0" i="0" u="none" strike="noStrike">
                        <a:solidFill>
                          <a:srgbClr val="000000"/>
                        </a:solidFill>
                        <a:effectLst/>
                        <a:latin typeface="Verdana" panose="020B0604030504040204" pitchFamily="34" charset="0"/>
                      </a:endParaRPr>
                    </a:p>
                  </a:txBody>
                  <a:tcPr marL="9525" marR="9525" marT="9525" marB="0" anchor="b">
                    <a:noFill/>
                  </a:tcPr>
                </a:tc>
                <a:tc>
                  <a:txBody>
                    <a:bodyPr/>
                    <a:lstStyle/>
                    <a:p>
                      <a:pPr algn="ctr" fontAlgn="b"/>
                      <a:r>
                        <a:rPr lang="en-US" sz="1400" b="1" u="none" strike="noStrike" dirty="0">
                          <a:effectLst/>
                        </a:rPr>
                        <a:t>34,894</a:t>
                      </a:r>
                      <a:endParaRPr lang="en-US" sz="1400" b="1" i="0" u="none" strike="noStrike" dirty="0">
                        <a:solidFill>
                          <a:srgbClr val="000000"/>
                        </a:solidFill>
                        <a:effectLst/>
                        <a:latin typeface="Verdana" panose="020B0604030504040204" pitchFamily="34" charset="0"/>
                      </a:endParaRPr>
                    </a:p>
                  </a:txBody>
                  <a:tcPr marL="9525" marR="9525" marT="9525" marB="0" anchor="b">
                    <a:lnT w="12700" cap="flat" cmpd="sng" algn="ctr">
                      <a:solidFill>
                        <a:schemeClr val="tx1"/>
                      </a:solidFill>
                      <a:prstDash val="solid"/>
                      <a:round/>
                      <a:headEnd type="none" w="med" len="med"/>
                      <a:tailEnd type="none" w="med" len="med"/>
                    </a:lnT>
                    <a:noFill/>
                  </a:tcPr>
                </a:tc>
                <a:tc>
                  <a:txBody>
                    <a:bodyPr/>
                    <a:lstStyle/>
                    <a:p>
                      <a:pPr algn="l" fontAlgn="b"/>
                      <a:endParaRPr lang="en-US" sz="1600" b="0" i="0" u="none" strike="noStrike" dirty="0">
                        <a:solidFill>
                          <a:srgbClr val="000000"/>
                        </a:solidFill>
                        <a:effectLst/>
                        <a:latin typeface="Verdana" panose="020B0604030504040204" pitchFamily="34" charset="0"/>
                      </a:endParaRPr>
                    </a:p>
                  </a:txBody>
                  <a:tcPr marL="9525" marR="9525" marT="9525" marB="0" anchor="b">
                    <a:noFill/>
                  </a:tcPr>
                </a:tc>
                <a:tc>
                  <a:txBody>
                    <a:bodyPr/>
                    <a:lstStyle/>
                    <a:p>
                      <a:pPr algn="l" fontAlgn="b"/>
                      <a:endParaRPr lang="en-US" sz="1600" b="0" i="0" u="none" strike="noStrike" dirty="0">
                        <a:solidFill>
                          <a:srgbClr val="000000"/>
                        </a:solidFill>
                        <a:effectLst/>
                        <a:latin typeface="Verdana" panose="020B0604030504040204" pitchFamily="34" charset="0"/>
                      </a:endParaRPr>
                    </a:p>
                  </a:txBody>
                  <a:tcPr marL="9525" marR="9525" marT="9525" marB="0" anchor="b">
                    <a:noFill/>
                  </a:tcPr>
                </a:tc>
                <a:extLst>
                  <a:ext uri="{0D108BD9-81ED-4DB2-BD59-A6C34878D82A}">
                    <a16:rowId xmlns:a16="http://schemas.microsoft.com/office/drawing/2014/main" val="888128775"/>
                  </a:ext>
                </a:extLst>
              </a:tr>
            </a:tbl>
          </a:graphicData>
        </a:graphic>
      </p:graphicFrame>
      <p:cxnSp>
        <p:nvCxnSpPr>
          <p:cNvPr id="11" name="Straight Connector 10">
            <a:extLst>
              <a:ext uri="{FF2B5EF4-FFF2-40B4-BE49-F238E27FC236}">
                <a16:creationId xmlns:a16="http://schemas.microsoft.com/office/drawing/2014/main" id="{A1367C30-BAD2-400D-1FF4-2CF05ABCC283}"/>
              </a:ext>
            </a:extLst>
          </p:cNvPr>
          <p:cNvCxnSpPr>
            <a:cxnSpLocks/>
          </p:cNvCxnSpPr>
          <p:nvPr/>
        </p:nvCxnSpPr>
        <p:spPr>
          <a:xfrm>
            <a:off x="3245476" y="3163239"/>
            <a:ext cx="4780924"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B0588ED-DF56-6911-B188-88340081073C}"/>
              </a:ext>
            </a:extLst>
          </p:cNvPr>
          <p:cNvCxnSpPr>
            <a:cxnSpLocks/>
          </p:cNvCxnSpPr>
          <p:nvPr/>
        </p:nvCxnSpPr>
        <p:spPr>
          <a:xfrm flipH="1" flipV="1">
            <a:off x="7314616" y="2909395"/>
            <a:ext cx="2181155" cy="3237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154B6DDE-8DA3-FE57-3E4E-C6CED0BA1D84}"/>
              </a:ext>
            </a:extLst>
          </p:cNvPr>
          <p:cNvCxnSpPr>
            <a:cxnSpLocks/>
          </p:cNvCxnSpPr>
          <p:nvPr/>
        </p:nvCxnSpPr>
        <p:spPr>
          <a:xfrm flipH="1">
            <a:off x="7250806" y="3401959"/>
            <a:ext cx="2211745" cy="7284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037A505C-EB61-40C7-6E42-BF3D809F763E}"/>
              </a:ext>
            </a:extLst>
          </p:cNvPr>
          <p:cNvSpPr txBox="1"/>
          <p:nvPr/>
        </p:nvSpPr>
        <p:spPr>
          <a:xfrm>
            <a:off x="9541574" y="3163239"/>
            <a:ext cx="2202287" cy="369332"/>
          </a:xfrm>
          <a:prstGeom prst="rect">
            <a:avLst/>
          </a:prstGeom>
          <a:noFill/>
          <a:ln w="25400">
            <a:solidFill>
              <a:schemeClr val="accent1">
                <a:shade val="95000"/>
                <a:satMod val="105000"/>
              </a:schemeClr>
            </a:solidFill>
          </a:ln>
        </p:spPr>
        <p:txBody>
          <a:bodyPr wrap="square" rtlCol="0">
            <a:spAutoFit/>
          </a:bodyPr>
          <a:lstStyle/>
          <a:p>
            <a:r>
              <a:rPr lang="en-US" b="1" dirty="0"/>
              <a:t>Difference = 15,106</a:t>
            </a:r>
          </a:p>
        </p:txBody>
      </p:sp>
      <p:cxnSp>
        <p:nvCxnSpPr>
          <p:cNvPr id="28" name="Straight Connector 27">
            <a:extLst>
              <a:ext uri="{FF2B5EF4-FFF2-40B4-BE49-F238E27FC236}">
                <a16:creationId xmlns:a16="http://schemas.microsoft.com/office/drawing/2014/main" id="{D6494947-8A69-DA00-CA60-32337D546479}"/>
              </a:ext>
            </a:extLst>
          </p:cNvPr>
          <p:cNvCxnSpPr>
            <a:cxnSpLocks/>
          </p:cNvCxnSpPr>
          <p:nvPr/>
        </p:nvCxnSpPr>
        <p:spPr>
          <a:xfrm>
            <a:off x="3245476" y="4673820"/>
            <a:ext cx="4918953" cy="0"/>
          </a:xfrm>
          <a:prstGeom prst="line">
            <a:avLst/>
          </a:prstGeom>
          <a:ln w="28575"/>
        </p:spPr>
        <p:style>
          <a:lnRef idx="1">
            <a:schemeClr val="accent1"/>
          </a:lnRef>
          <a:fillRef idx="0">
            <a:schemeClr val="accent1"/>
          </a:fillRef>
          <a:effectRef idx="0">
            <a:schemeClr val="accent1"/>
          </a:effectRef>
          <a:fontRef idx="minor">
            <a:schemeClr val="tx1"/>
          </a:fontRef>
        </p:style>
      </p:cxnSp>
      <p:graphicFrame>
        <p:nvGraphicFramePr>
          <p:cNvPr id="32" name="Table 31">
            <a:extLst>
              <a:ext uri="{FF2B5EF4-FFF2-40B4-BE49-F238E27FC236}">
                <a16:creationId xmlns:a16="http://schemas.microsoft.com/office/drawing/2014/main" id="{8C3EA1FA-1607-EDC2-6A92-0323AAE3A525}"/>
              </a:ext>
            </a:extLst>
          </p:cNvPr>
          <p:cNvGraphicFramePr>
            <a:graphicFrameLocks noGrp="1"/>
          </p:cNvGraphicFramePr>
          <p:nvPr>
            <p:extLst>
              <p:ext uri="{D42A27DB-BD31-4B8C-83A1-F6EECF244321}">
                <p14:modId xmlns:p14="http://schemas.microsoft.com/office/powerpoint/2010/main" val="394120446"/>
              </p:ext>
            </p:extLst>
          </p:nvPr>
        </p:nvGraphicFramePr>
        <p:xfrm>
          <a:off x="2614411" y="4682191"/>
          <a:ext cx="7399375" cy="1615440"/>
        </p:xfrm>
        <a:graphic>
          <a:graphicData uri="http://schemas.openxmlformats.org/drawingml/2006/table">
            <a:tbl>
              <a:tblPr firstRow="1" bandRow="1">
                <a:tableStyleId>{5C22544A-7EE6-4342-B048-85BDC9FD1C3A}</a:tableStyleId>
              </a:tblPr>
              <a:tblGrid>
                <a:gridCol w="1470441">
                  <a:extLst>
                    <a:ext uri="{9D8B030D-6E8A-4147-A177-3AD203B41FA5}">
                      <a16:colId xmlns:a16="http://schemas.microsoft.com/office/drawing/2014/main" val="2749706225"/>
                    </a:ext>
                  </a:extLst>
                </a:gridCol>
                <a:gridCol w="1284034">
                  <a:extLst>
                    <a:ext uri="{9D8B030D-6E8A-4147-A177-3AD203B41FA5}">
                      <a16:colId xmlns:a16="http://schemas.microsoft.com/office/drawing/2014/main" val="1565054342"/>
                    </a:ext>
                  </a:extLst>
                </a:gridCol>
                <a:gridCol w="2206656">
                  <a:extLst>
                    <a:ext uri="{9D8B030D-6E8A-4147-A177-3AD203B41FA5}">
                      <a16:colId xmlns:a16="http://schemas.microsoft.com/office/drawing/2014/main" val="3910751764"/>
                    </a:ext>
                  </a:extLst>
                </a:gridCol>
                <a:gridCol w="730666">
                  <a:extLst>
                    <a:ext uri="{9D8B030D-6E8A-4147-A177-3AD203B41FA5}">
                      <a16:colId xmlns:a16="http://schemas.microsoft.com/office/drawing/2014/main" val="875626919"/>
                    </a:ext>
                  </a:extLst>
                </a:gridCol>
                <a:gridCol w="1707578">
                  <a:extLst>
                    <a:ext uri="{9D8B030D-6E8A-4147-A177-3AD203B41FA5}">
                      <a16:colId xmlns:a16="http://schemas.microsoft.com/office/drawing/2014/main" val="1409638922"/>
                    </a:ext>
                  </a:extLst>
                </a:gridCol>
              </a:tblGrid>
              <a:tr h="207158">
                <a:tc>
                  <a:txBody>
                    <a:bodyPr/>
                    <a:lstStyle/>
                    <a:p>
                      <a:r>
                        <a:rPr lang="en-US" sz="1400" dirty="0">
                          <a:solidFill>
                            <a:schemeClr val="tx1"/>
                          </a:solidFill>
                        </a:rPr>
                        <a:t>Year</a:t>
                      </a:r>
                    </a:p>
                  </a:txBody>
                  <a:tcPr>
                    <a:noFill/>
                  </a:tcPr>
                </a:tc>
                <a:tc>
                  <a:txBody>
                    <a:bodyPr/>
                    <a:lstStyle/>
                    <a:p>
                      <a:r>
                        <a:rPr lang="en-US" sz="1400" dirty="0">
                          <a:solidFill>
                            <a:schemeClr val="tx1"/>
                          </a:solidFill>
                        </a:rPr>
                        <a:t>Payment</a:t>
                      </a:r>
                    </a:p>
                  </a:txBody>
                  <a:tcPr>
                    <a:noFill/>
                  </a:tcPr>
                </a:tc>
                <a:tc>
                  <a:txBody>
                    <a:bodyPr/>
                    <a:lstStyle/>
                    <a:p>
                      <a:r>
                        <a:rPr lang="en-US" sz="1400" dirty="0">
                          <a:solidFill>
                            <a:schemeClr val="tx1"/>
                          </a:solidFill>
                        </a:rPr>
                        <a:t>Principal (Loss PV)</a:t>
                      </a:r>
                    </a:p>
                  </a:txBody>
                  <a:tcPr>
                    <a:noFill/>
                  </a:tcPr>
                </a:tc>
                <a:tc>
                  <a:txBody>
                    <a:bodyPr/>
                    <a:lstStyle/>
                    <a:p>
                      <a:endParaRPr lang="en-US" sz="1400" dirty="0">
                        <a:solidFill>
                          <a:schemeClr val="tx1"/>
                        </a:solidFill>
                      </a:endParaRPr>
                    </a:p>
                  </a:txBody>
                  <a:tcPr>
                    <a:noFill/>
                  </a:tcPr>
                </a:tc>
                <a:tc>
                  <a:txBody>
                    <a:bodyPr/>
                    <a:lstStyle/>
                    <a:p>
                      <a:r>
                        <a:rPr lang="en-US" sz="1400" dirty="0">
                          <a:solidFill>
                            <a:schemeClr val="tx1"/>
                          </a:solidFill>
                        </a:rPr>
                        <a:t>Interest</a:t>
                      </a:r>
                    </a:p>
                  </a:txBody>
                  <a:tcPr>
                    <a:noFill/>
                  </a:tcPr>
                </a:tc>
                <a:extLst>
                  <a:ext uri="{0D108BD9-81ED-4DB2-BD59-A6C34878D82A}">
                    <a16:rowId xmlns:a16="http://schemas.microsoft.com/office/drawing/2014/main" val="3317723004"/>
                  </a:ext>
                </a:extLst>
              </a:tr>
              <a:tr h="264321">
                <a:tc>
                  <a:txBody>
                    <a:bodyPr/>
                    <a:lstStyle/>
                    <a:p>
                      <a:pPr algn="ctr"/>
                      <a:r>
                        <a:rPr lang="en-US" sz="1400" dirty="0"/>
                        <a:t>Year 1</a:t>
                      </a:r>
                    </a:p>
                  </a:txBody>
                  <a:tcPr>
                    <a:noFill/>
                  </a:tcPr>
                </a:tc>
                <a:tc>
                  <a:txBody>
                    <a:bodyPr/>
                    <a:lstStyle/>
                    <a:p>
                      <a:pPr algn="ctr"/>
                      <a:r>
                        <a:rPr lang="en-US" sz="1400" dirty="0"/>
                        <a:t>20,106    </a:t>
                      </a:r>
                      <a:r>
                        <a:rPr lang="en-US" sz="1400" b="1" dirty="0"/>
                        <a:t> --</a:t>
                      </a:r>
                    </a:p>
                  </a:txBody>
                  <a:tcPr>
                    <a:noFill/>
                  </a:tcPr>
                </a:tc>
                <a:tc>
                  <a:txBody>
                    <a:bodyPr/>
                    <a:lstStyle/>
                    <a:p>
                      <a:pPr algn="ctr"/>
                      <a:r>
                        <a:rPr lang="en-US" sz="1400" dirty="0"/>
                        <a:t> 15.1K (50K - 34.8K)</a:t>
                      </a:r>
                    </a:p>
                  </a:txBody>
                  <a:tcPr>
                    <a:noFill/>
                  </a:tcPr>
                </a:tc>
                <a:tc>
                  <a:txBody>
                    <a:bodyPr/>
                    <a:lstStyle/>
                    <a:p>
                      <a:pPr algn="ctr"/>
                      <a:r>
                        <a:rPr lang="en-US" sz="1600" dirty="0"/>
                        <a:t>=</a:t>
                      </a:r>
                    </a:p>
                  </a:txBody>
                  <a:tcPr>
                    <a:noFill/>
                  </a:tcPr>
                </a:tc>
                <a:tc>
                  <a:txBody>
                    <a:bodyPr/>
                    <a:lstStyle/>
                    <a:p>
                      <a:pPr algn="l"/>
                      <a:r>
                        <a:rPr lang="en-US" sz="1400" dirty="0"/>
                        <a:t>5,000</a:t>
                      </a:r>
                    </a:p>
                  </a:txBody>
                  <a:tcPr>
                    <a:noFill/>
                  </a:tcPr>
                </a:tc>
                <a:extLst>
                  <a:ext uri="{0D108BD9-81ED-4DB2-BD59-A6C34878D82A}">
                    <a16:rowId xmlns:a16="http://schemas.microsoft.com/office/drawing/2014/main" val="570201066"/>
                  </a:ext>
                </a:extLst>
              </a:tr>
              <a:tr h="264321">
                <a:tc>
                  <a:txBody>
                    <a:bodyPr/>
                    <a:lstStyle/>
                    <a:p>
                      <a:pPr algn="ctr"/>
                      <a:r>
                        <a:rPr lang="en-US" sz="1400" dirty="0"/>
                        <a:t>Year 2</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20,106    --</a:t>
                      </a:r>
                    </a:p>
                  </a:txBody>
                  <a:tcPr>
                    <a:noFill/>
                  </a:tcPr>
                </a:tc>
                <a:tc>
                  <a:txBody>
                    <a:bodyPr/>
                    <a:lstStyle/>
                    <a:p>
                      <a:pPr algn="ctr"/>
                      <a:r>
                        <a:rPr lang="en-US" sz="1400" dirty="0"/>
                        <a:t>16.6K (34.8K – 18.2K)</a:t>
                      </a:r>
                    </a:p>
                  </a:txBody>
                  <a:tcPr>
                    <a:noFill/>
                  </a:tcPr>
                </a:tc>
                <a:tc>
                  <a:txBody>
                    <a:bodyPr/>
                    <a:lstStyle/>
                    <a:p>
                      <a:pPr algn="ctr"/>
                      <a:r>
                        <a:rPr lang="en-US" sz="1600" dirty="0"/>
                        <a:t>=</a:t>
                      </a:r>
                    </a:p>
                  </a:txBody>
                  <a:tcPr>
                    <a:noFill/>
                  </a:tcPr>
                </a:tc>
                <a:tc>
                  <a:txBody>
                    <a:bodyPr/>
                    <a:lstStyle/>
                    <a:p>
                      <a:pPr algn="l"/>
                      <a:r>
                        <a:rPr lang="en-US" sz="1400" dirty="0"/>
                        <a:t>3,489</a:t>
                      </a:r>
                    </a:p>
                  </a:txBody>
                  <a:tcPr>
                    <a:noFill/>
                  </a:tcPr>
                </a:tc>
                <a:extLst>
                  <a:ext uri="{0D108BD9-81ED-4DB2-BD59-A6C34878D82A}">
                    <a16:rowId xmlns:a16="http://schemas.microsoft.com/office/drawing/2014/main" val="3587519374"/>
                  </a:ext>
                </a:extLst>
              </a:tr>
              <a:tr h="264321">
                <a:tc>
                  <a:txBody>
                    <a:bodyPr/>
                    <a:lstStyle/>
                    <a:p>
                      <a:pPr algn="ctr"/>
                      <a:r>
                        <a:rPr lang="en-US" sz="1400" dirty="0"/>
                        <a:t>Year 3</a:t>
                      </a:r>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20,106    --</a:t>
                      </a:r>
                    </a:p>
                  </a:txBody>
                  <a:tcPr>
                    <a:noFill/>
                  </a:tcPr>
                </a:tc>
                <a:tc>
                  <a:txBody>
                    <a:bodyPr/>
                    <a:lstStyle/>
                    <a:p>
                      <a:pPr algn="ctr"/>
                      <a:r>
                        <a:rPr lang="en-US" sz="1400" dirty="0"/>
                        <a:t>18.2K (18.2K – 0)</a:t>
                      </a:r>
                    </a:p>
                  </a:txBody>
                  <a:tcPr>
                    <a:lnB w="12700" cap="flat" cmpd="sng" algn="ctr">
                      <a:solidFill>
                        <a:schemeClr val="tx1"/>
                      </a:solidFill>
                      <a:prstDash val="solid"/>
                      <a:round/>
                      <a:headEnd type="none" w="med" len="med"/>
                      <a:tailEnd type="none" w="med" len="med"/>
                    </a:lnB>
                    <a:noFill/>
                  </a:tcPr>
                </a:tc>
                <a:tc>
                  <a:txBody>
                    <a:bodyPr/>
                    <a:lstStyle/>
                    <a:p>
                      <a:pPr algn="ctr"/>
                      <a:r>
                        <a:rPr lang="en-US" sz="1600" dirty="0"/>
                        <a:t>=</a:t>
                      </a:r>
                    </a:p>
                  </a:txBody>
                  <a:tcPr>
                    <a:noFill/>
                  </a:tcPr>
                </a:tc>
                <a:tc>
                  <a:txBody>
                    <a:bodyPr/>
                    <a:lstStyle/>
                    <a:p>
                      <a:pPr algn="l"/>
                      <a:r>
                        <a:rPr lang="en-US" sz="1400" dirty="0"/>
                        <a:t>1,827</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830919808"/>
                  </a:ext>
                </a:extLst>
              </a:tr>
              <a:tr h="264321">
                <a:tc>
                  <a:txBody>
                    <a:bodyPr/>
                    <a:lstStyle/>
                    <a:p>
                      <a:pPr algn="ctr"/>
                      <a:r>
                        <a:rPr lang="en-US" sz="1400" dirty="0"/>
                        <a:t>Totals</a:t>
                      </a:r>
                    </a:p>
                  </a:txBody>
                  <a:tcPr>
                    <a:noFill/>
                  </a:tcPr>
                </a:tc>
                <a:tc>
                  <a:txBody>
                    <a:bodyPr/>
                    <a:lstStyle/>
                    <a:p>
                      <a:pPr algn="ctr"/>
                      <a:endParaRPr lang="en-US" sz="1400" dirty="0"/>
                    </a:p>
                  </a:txBody>
                  <a:tcPr>
                    <a:noFill/>
                  </a:tcPr>
                </a:tc>
                <a:tc>
                  <a:txBody>
                    <a:bodyPr/>
                    <a:lstStyle/>
                    <a:p>
                      <a:pPr algn="ctr"/>
                      <a:r>
                        <a:rPr lang="en-US" sz="1400" dirty="0"/>
                        <a:t>50,000</a:t>
                      </a:r>
                    </a:p>
                  </a:txBody>
                  <a:tcPr>
                    <a:lnT w="12700" cap="flat" cmpd="sng" algn="ctr">
                      <a:solidFill>
                        <a:schemeClr val="tx1"/>
                      </a:solidFill>
                      <a:prstDash val="solid"/>
                      <a:round/>
                      <a:headEnd type="none" w="med" len="med"/>
                      <a:tailEnd type="none" w="med" len="med"/>
                    </a:lnT>
                    <a:noFill/>
                  </a:tcPr>
                </a:tc>
                <a:tc>
                  <a:txBody>
                    <a:bodyPr/>
                    <a:lstStyle/>
                    <a:p>
                      <a:pPr algn="ctr"/>
                      <a:endParaRPr lang="en-US" sz="1400" dirty="0"/>
                    </a:p>
                  </a:txBody>
                  <a:tcPr>
                    <a:noFill/>
                  </a:tcPr>
                </a:tc>
                <a:tc>
                  <a:txBody>
                    <a:bodyPr/>
                    <a:lstStyle/>
                    <a:p>
                      <a:pPr algn="l"/>
                      <a:r>
                        <a:rPr lang="en-US" sz="1400" dirty="0"/>
                        <a:t>10,316</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238978858"/>
                  </a:ext>
                </a:extLst>
              </a:tr>
            </a:tbl>
          </a:graphicData>
        </a:graphic>
      </p:graphicFrame>
    </p:spTree>
    <p:extLst>
      <p:ext uri="{BB962C8B-B14F-4D97-AF65-F5344CB8AC3E}">
        <p14:creationId xmlns:p14="http://schemas.microsoft.com/office/powerpoint/2010/main" val="1225729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CD69BEC-3748-60D3-EC2D-1B656E5A5E89}"/>
              </a:ext>
            </a:extLst>
          </p:cNvPr>
          <p:cNvSpPr>
            <a:spLocks noGrp="1"/>
          </p:cNvSpPr>
          <p:nvPr>
            <p:ph type="title"/>
          </p:nvPr>
        </p:nvSpPr>
        <p:spPr/>
        <p:txBody>
          <a:bodyPr/>
          <a:lstStyle/>
          <a:p>
            <a:r>
              <a:rPr lang="en-US" dirty="0"/>
              <a:t>Identifying Principal and Interest</a:t>
            </a:r>
          </a:p>
        </p:txBody>
      </p:sp>
      <p:sp>
        <p:nvSpPr>
          <p:cNvPr id="4" name="Slide Number Placeholder 3">
            <a:extLst>
              <a:ext uri="{FF2B5EF4-FFF2-40B4-BE49-F238E27FC236}">
                <a16:creationId xmlns:a16="http://schemas.microsoft.com/office/drawing/2014/main" id="{6C10970F-F3D8-C868-A1A0-83C36B7E1DE4}"/>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a:p>
        </p:txBody>
      </p:sp>
      <p:sp>
        <p:nvSpPr>
          <p:cNvPr id="5" name="Footer Placeholder 4">
            <a:extLst>
              <a:ext uri="{FF2B5EF4-FFF2-40B4-BE49-F238E27FC236}">
                <a16:creationId xmlns:a16="http://schemas.microsoft.com/office/drawing/2014/main" id="{C59C4D08-CD27-2E6B-B74E-E2D34BEBFC5B}"/>
              </a:ext>
            </a:extLst>
          </p:cNvPr>
          <p:cNvSpPr>
            <a:spLocks noGrp="1"/>
          </p:cNvSpPr>
          <p:nvPr>
            <p:ph type="ftr" sz="quarter" idx="11"/>
          </p:nvPr>
        </p:nvSpPr>
        <p:spPr/>
        <p:txBody>
          <a:bodyPr/>
          <a:lstStyle/>
          <a:p>
            <a:pPr>
              <a:defRPr/>
            </a:pPr>
            <a:r>
              <a:rPr lang="en-US"/>
              <a:t>Borrorwing and Lending</a:t>
            </a:r>
            <a:endParaRPr lang="en-US" dirty="0"/>
          </a:p>
        </p:txBody>
      </p:sp>
      <p:graphicFrame>
        <p:nvGraphicFramePr>
          <p:cNvPr id="6" name="Object 5">
            <a:extLst>
              <a:ext uri="{FF2B5EF4-FFF2-40B4-BE49-F238E27FC236}">
                <a16:creationId xmlns:a16="http://schemas.microsoft.com/office/drawing/2014/main" id="{66C133F1-6ABC-015A-8128-E1843059B736}"/>
              </a:ext>
            </a:extLst>
          </p:cNvPr>
          <p:cNvGraphicFramePr>
            <a:graphicFrameLocks noChangeAspect="1"/>
          </p:cNvGraphicFramePr>
          <p:nvPr>
            <p:extLst>
              <p:ext uri="{D42A27DB-BD31-4B8C-83A1-F6EECF244321}">
                <p14:modId xmlns:p14="http://schemas.microsoft.com/office/powerpoint/2010/main" val="4183883401"/>
              </p:ext>
            </p:extLst>
          </p:nvPr>
        </p:nvGraphicFramePr>
        <p:xfrm>
          <a:off x="943897" y="1160053"/>
          <a:ext cx="9896168" cy="4650812"/>
        </p:xfrm>
        <a:graphic>
          <a:graphicData uri="http://schemas.openxmlformats.org/presentationml/2006/ole">
            <mc:AlternateContent xmlns:mc="http://schemas.openxmlformats.org/markup-compatibility/2006">
              <mc:Choice xmlns:v="urn:schemas-microsoft-com:vml" Requires="v">
                <p:oleObj name="Worksheet" r:id="rId2" imgW="7531100" imgH="3797300" progId="Excel.Sheet.12">
                  <p:embed/>
                </p:oleObj>
              </mc:Choice>
              <mc:Fallback>
                <p:oleObj name="Worksheet" r:id="rId2" imgW="7531100" imgH="3797300" progId="Excel.Sheet.12">
                  <p:embed/>
                  <p:pic>
                    <p:nvPicPr>
                      <p:cNvPr id="6" name="Object 5">
                        <a:extLst>
                          <a:ext uri="{FF2B5EF4-FFF2-40B4-BE49-F238E27FC236}">
                            <a16:creationId xmlns:a16="http://schemas.microsoft.com/office/drawing/2014/main" id="{66C133F1-6ABC-015A-8128-E1843059B736}"/>
                          </a:ext>
                        </a:extLst>
                      </p:cNvPr>
                      <p:cNvPicPr/>
                      <p:nvPr/>
                    </p:nvPicPr>
                    <p:blipFill>
                      <a:blip r:embed="rId3"/>
                      <a:stretch>
                        <a:fillRect/>
                      </a:stretch>
                    </p:blipFill>
                    <p:spPr>
                      <a:xfrm>
                        <a:off x="943897" y="1160053"/>
                        <a:ext cx="9896168" cy="4650812"/>
                      </a:xfrm>
                      <a:prstGeom prst="rect">
                        <a:avLst/>
                      </a:prstGeom>
                    </p:spPr>
                  </p:pic>
                </p:oleObj>
              </mc:Fallback>
            </mc:AlternateContent>
          </a:graphicData>
        </a:graphic>
      </p:graphicFrame>
    </p:spTree>
    <p:extLst>
      <p:ext uri="{BB962C8B-B14F-4D97-AF65-F5344CB8AC3E}">
        <p14:creationId xmlns:p14="http://schemas.microsoft.com/office/powerpoint/2010/main" val="2788017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4F3ED1D-3BB1-240D-35CB-D5E12EE59C1C}"/>
              </a:ext>
            </a:extLst>
          </p:cNvPr>
          <p:cNvSpPr>
            <a:spLocks noGrp="1"/>
          </p:cNvSpPr>
          <p:nvPr>
            <p:ph idx="1"/>
          </p:nvPr>
        </p:nvSpPr>
        <p:spPr/>
        <p:txBody>
          <a:bodyPr/>
          <a:lstStyle/>
          <a:p>
            <a:r>
              <a:rPr lang="en-US" dirty="0"/>
              <a:t>Methods of Accounting—affect the timing inclusions/deductible, but not whether an amount is interest, principal, capital expenditure, etc.</a:t>
            </a:r>
          </a:p>
          <a:p>
            <a:pPr lvl="1"/>
            <a:r>
              <a:rPr lang="en-US" dirty="0"/>
              <a:t>Cash method</a:t>
            </a:r>
          </a:p>
          <a:p>
            <a:pPr lvl="2"/>
            <a:r>
              <a:rPr lang="en-US" dirty="0"/>
              <a:t>When paid or received</a:t>
            </a:r>
          </a:p>
          <a:p>
            <a:pPr lvl="1"/>
            <a:r>
              <a:rPr lang="en-US" dirty="0"/>
              <a:t>Accrual method</a:t>
            </a:r>
          </a:p>
          <a:p>
            <a:pPr lvl="2"/>
            <a:r>
              <a:rPr lang="en-US" dirty="0"/>
              <a:t>All events test—right to receive; establish fact of liability</a:t>
            </a:r>
          </a:p>
          <a:p>
            <a:pPr lvl="2"/>
            <a:r>
              <a:rPr lang="en-US" dirty="0"/>
              <a:t>Accrual of </a:t>
            </a:r>
            <a:r>
              <a:rPr lang="en-US" b="1" dirty="0"/>
              <a:t>interest</a:t>
            </a:r>
            <a:r>
              <a:rPr lang="en-US" dirty="0"/>
              <a:t>: include/deduct as times passes under </a:t>
            </a:r>
            <a:r>
              <a:rPr lang="en-US" i="1" dirty="0"/>
              <a:t>economical accrual of interest</a:t>
            </a:r>
          </a:p>
          <a:p>
            <a:pPr lvl="2"/>
            <a:endParaRPr lang="en-US" dirty="0"/>
          </a:p>
        </p:txBody>
      </p:sp>
      <p:sp>
        <p:nvSpPr>
          <p:cNvPr id="3" name="Title 2">
            <a:extLst>
              <a:ext uri="{FF2B5EF4-FFF2-40B4-BE49-F238E27FC236}">
                <a16:creationId xmlns:a16="http://schemas.microsoft.com/office/drawing/2014/main" id="{88086BB7-EFF2-1F7B-E987-570C2C8D61AE}"/>
              </a:ext>
            </a:extLst>
          </p:cNvPr>
          <p:cNvSpPr>
            <a:spLocks noGrp="1"/>
          </p:cNvSpPr>
          <p:nvPr>
            <p:ph type="title"/>
          </p:nvPr>
        </p:nvSpPr>
        <p:spPr/>
        <p:txBody>
          <a:bodyPr/>
          <a:lstStyle/>
          <a:p>
            <a:r>
              <a:rPr lang="en-US" dirty="0"/>
              <a:t>Original Issue Discount (OID)</a:t>
            </a:r>
          </a:p>
        </p:txBody>
      </p:sp>
      <p:sp>
        <p:nvSpPr>
          <p:cNvPr id="4" name="Slide Number Placeholder 3">
            <a:extLst>
              <a:ext uri="{FF2B5EF4-FFF2-40B4-BE49-F238E27FC236}">
                <a16:creationId xmlns:a16="http://schemas.microsoft.com/office/drawing/2014/main" id="{7A032707-8B94-97EA-3813-6BFC9F7BEF21}"/>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a:p>
        </p:txBody>
      </p:sp>
      <p:sp>
        <p:nvSpPr>
          <p:cNvPr id="5" name="Footer Placeholder 4">
            <a:extLst>
              <a:ext uri="{FF2B5EF4-FFF2-40B4-BE49-F238E27FC236}">
                <a16:creationId xmlns:a16="http://schemas.microsoft.com/office/drawing/2014/main" id="{575F9EBA-1EF6-4C14-AC6F-228FDD9229B7}"/>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30213418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2A9CE0-F14C-DB23-BA91-0092681A46B5}"/>
              </a:ext>
            </a:extLst>
          </p:cNvPr>
          <p:cNvSpPr>
            <a:spLocks noGrp="1"/>
          </p:cNvSpPr>
          <p:nvPr>
            <p:ph idx="1"/>
          </p:nvPr>
        </p:nvSpPr>
        <p:spPr/>
        <p:txBody>
          <a:bodyPr/>
          <a:lstStyle/>
          <a:p>
            <a:r>
              <a:rPr lang="en-US" sz="2800" dirty="0"/>
              <a:t>Corp A wants to issue a bond that offers a 10% return for 3 years.  </a:t>
            </a:r>
          </a:p>
          <a:p>
            <a:r>
              <a:rPr lang="en-US" sz="2800" dirty="0"/>
              <a:t>Corp A wants to save cash so it says that it won’t pay any interest before the maturity of the bond. </a:t>
            </a:r>
          </a:p>
          <a:p>
            <a:r>
              <a:rPr lang="en-US" sz="2800" dirty="0"/>
              <a:t>Amy likes the promised return and talks to her broker who says that the bond will be sold (issued) for $751.31 today and will pay off $1,000 three years from now.</a:t>
            </a:r>
          </a:p>
          <a:p>
            <a:r>
              <a:rPr lang="en-US" sz="2800" dirty="0"/>
              <a:t>Can Amy defer including the interest in income until Y3 when she received the $1,000?</a:t>
            </a:r>
          </a:p>
          <a:p>
            <a:endParaRPr lang="en-US" dirty="0"/>
          </a:p>
        </p:txBody>
      </p:sp>
      <p:sp>
        <p:nvSpPr>
          <p:cNvPr id="3" name="Title 2">
            <a:extLst>
              <a:ext uri="{FF2B5EF4-FFF2-40B4-BE49-F238E27FC236}">
                <a16:creationId xmlns:a16="http://schemas.microsoft.com/office/drawing/2014/main" id="{3AD01DBA-2273-776A-6835-C395DE581BF7}"/>
              </a:ext>
            </a:extLst>
          </p:cNvPr>
          <p:cNvSpPr>
            <a:spLocks noGrp="1"/>
          </p:cNvSpPr>
          <p:nvPr>
            <p:ph type="title"/>
          </p:nvPr>
        </p:nvSpPr>
        <p:spPr/>
        <p:txBody>
          <a:bodyPr/>
          <a:lstStyle/>
          <a:p>
            <a:r>
              <a:rPr lang="en-US" dirty="0"/>
              <a:t>Original Interest Discount</a:t>
            </a:r>
          </a:p>
        </p:txBody>
      </p:sp>
      <p:sp>
        <p:nvSpPr>
          <p:cNvPr id="4" name="Slide Number Placeholder 3">
            <a:extLst>
              <a:ext uri="{FF2B5EF4-FFF2-40B4-BE49-F238E27FC236}">
                <a16:creationId xmlns:a16="http://schemas.microsoft.com/office/drawing/2014/main" id="{08FCD26B-2F25-FB68-87D9-855480B212E5}"/>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a:p>
        </p:txBody>
      </p:sp>
      <p:sp>
        <p:nvSpPr>
          <p:cNvPr id="5" name="Footer Placeholder 4">
            <a:extLst>
              <a:ext uri="{FF2B5EF4-FFF2-40B4-BE49-F238E27FC236}">
                <a16:creationId xmlns:a16="http://schemas.microsoft.com/office/drawing/2014/main" id="{ED3C9078-4EA6-6F89-BF44-69B325A1A2D2}"/>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3993890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2A92E31E-24E9-008F-BFC1-BDEDC469B357}"/>
              </a:ext>
            </a:extLst>
          </p:cNvPr>
          <p:cNvSpPr>
            <a:spLocks noGrp="1"/>
          </p:cNvSpPr>
          <p:nvPr>
            <p:ph idx="1"/>
          </p:nvPr>
        </p:nvSpPr>
        <p:spPr/>
        <p:txBody>
          <a:bodyPr/>
          <a:lstStyle/>
          <a:p>
            <a:r>
              <a:rPr lang="en-US" sz="3200" b="1" dirty="0"/>
              <a:t>Chapter 9</a:t>
            </a:r>
            <a:r>
              <a:rPr lang="en-US" sz="3200" dirty="0"/>
              <a:t>: Basic rules of borrowing and lending, including receipt and payment of principal, receipt and payment of interest, identifying principal and interest, and timing of interest and deduction.</a:t>
            </a:r>
          </a:p>
          <a:p>
            <a:endParaRPr lang="en-US" sz="3200" dirty="0"/>
          </a:p>
          <a:p>
            <a:r>
              <a:rPr lang="en-US" sz="3200" b="1" dirty="0"/>
              <a:t>Chapter 10</a:t>
            </a:r>
            <a:r>
              <a:rPr lang="en-US" sz="3200" dirty="0"/>
              <a:t>: Consequences of not repaying principal or interest</a:t>
            </a:r>
          </a:p>
          <a:p>
            <a:endParaRPr lang="en-US" sz="3200" dirty="0"/>
          </a:p>
          <a:p>
            <a:r>
              <a:rPr lang="en-US" sz="3200" b="1" dirty="0"/>
              <a:t>Chapter 11</a:t>
            </a:r>
            <a:r>
              <a:rPr lang="en-US" sz="3200" dirty="0"/>
              <a:t>: Applying debt rules in the context of purchase, ownership, and disposition of property.</a:t>
            </a:r>
            <a:endParaRPr lang="en-US" sz="3200" b="1" dirty="0"/>
          </a:p>
          <a:p>
            <a:endParaRPr lang="en-US" sz="3200" dirty="0"/>
          </a:p>
          <a:p>
            <a:endParaRPr lang="en-US" sz="3200" dirty="0"/>
          </a:p>
          <a:p>
            <a:endParaRPr lang="en-US" dirty="0"/>
          </a:p>
        </p:txBody>
      </p:sp>
      <p:sp>
        <p:nvSpPr>
          <p:cNvPr id="6" name="Title 5">
            <a:extLst>
              <a:ext uri="{FF2B5EF4-FFF2-40B4-BE49-F238E27FC236}">
                <a16:creationId xmlns:a16="http://schemas.microsoft.com/office/drawing/2014/main" id="{5D54EFFC-7FD5-9DFC-37E4-7FC70DF2BCF4}"/>
              </a:ext>
            </a:extLst>
          </p:cNvPr>
          <p:cNvSpPr>
            <a:spLocks noGrp="1"/>
          </p:cNvSpPr>
          <p:nvPr>
            <p:ph type="title"/>
          </p:nvPr>
        </p:nvSpPr>
        <p:spPr/>
        <p:txBody>
          <a:bodyPr/>
          <a:lstStyle/>
          <a:p>
            <a:r>
              <a:rPr lang="en-US" dirty="0"/>
              <a:t>Borrowing and Lending</a:t>
            </a:r>
          </a:p>
        </p:txBody>
      </p:sp>
      <p:sp>
        <p:nvSpPr>
          <p:cNvPr id="5" name="Slide Number Placeholder 4">
            <a:extLst>
              <a:ext uri="{FF2B5EF4-FFF2-40B4-BE49-F238E27FC236}">
                <a16:creationId xmlns:a16="http://schemas.microsoft.com/office/drawing/2014/main" id="{20AA8663-5E2A-7C39-D26B-DC94A23CB762}"/>
              </a:ext>
            </a:extLst>
          </p:cNvPr>
          <p:cNvSpPr>
            <a:spLocks noGrp="1"/>
          </p:cNvSpPr>
          <p:nvPr>
            <p:ph type="sldNum" sz="quarter" idx="10"/>
          </p:nvPr>
        </p:nvSpPr>
        <p:spPr/>
        <p:txBody>
          <a:bodyPr/>
          <a:lstStyle/>
          <a:p>
            <a:fld id="{96D85B43-D788-46F7-A773-91C165729B06}" type="slidenum">
              <a:rPr lang="en-US" smtClean="0"/>
              <a:t>2</a:t>
            </a:fld>
            <a:endParaRPr lang="en-US"/>
          </a:p>
        </p:txBody>
      </p:sp>
      <p:sp>
        <p:nvSpPr>
          <p:cNvPr id="4" name="Footer Placeholder 3">
            <a:extLst>
              <a:ext uri="{FF2B5EF4-FFF2-40B4-BE49-F238E27FC236}">
                <a16:creationId xmlns:a16="http://schemas.microsoft.com/office/drawing/2014/main" id="{06507617-B0E6-DF2A-0756-030639359D97}"/>
              </a:ext>
            </a:extLst>
          </p:cNvPr>
          <p:cNvSpPr>
            <a:spLocks noGrp="1"/>
          </p:cNvSpPr>
          <p:nvPr>
            <p:ph type="ftr" sz="quarter" idx="11"/>
          </p:nvPr>
        </p:nvSpPr>
        <p:spPr/>
        <p:txBody>
          <a:bodyPr/>
          <a:lstStyle/>
          <a:p>
            <a:r>
              <a:rPr lang="en-US"/>
              <a:t>Borrorwing and Lending</a:t>
            </a:r>
          </a:p>
        </p:txBody>
      </p:sp>
    </p:spTree>
    <p:extLst>
      <p:ext uri="{BB962C8B-B14F-4D97-AF65-F5344CB8AC3E}">
        <p14:creationId xmlns:p14="http://schemas.microsoft.com/office/powerpoint/2010/main" val="2834683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D5BAEE-0716-CB86-68EB-22EA2951D60B}"/>
              </a:ext>
            </a:extLst>
          </p:cNvPr>
          <p:cNvSpPr>
            <a:spLocks noGrp="1"/>
          </p:cNvSpPr>
          <p:nvPr>
            <p:ph idx="1"/>
          </p:nvPr>
        </p:nvSpPr>
        <p:spPr/>
        <p:txBody>
          <a:bodyPr/>
          <a:lstStyle/>
          <a:p>
            <a:r>
              <a:rPr lang="en-US" dirty="0"/>
              <a:t>A holder of a debt instrument with OID must include each year the OID that accrues on the debt instrument. </a:t>
            </a:r>
            <a:r>
              <a:rPr lang="en-US" dirty="0">
                <a:latin typeface="Calibri" panose="020F0502020204030204" pitchFamily="34" charset="0"/>
                <a:cs typeface="Calibri" panose="020F0502020204030204" pitchFamily="34" charset="0"/>
              </a:rPr>
              <a:t>§1272(a)(1).  The issue deducts the same amount. §163(e) </a:t>
            </a:r>
            <a:endParaRPr lang="en-US" dirty="0"/>
          </a:p>
          <a:p>
            <a:r>
              <a:rPr lang="en-US" dirty="0"/>
              <a:t>OID:  Stated Redemption Price at Maturity (SRPM) over the Issue Price (IP)</a:t>
            </a:r>
          </a:p>
          <a:p>
            <a:pPr lvl="1"/>
            <a:r>
              <a:rPr lang="en-US" dirty="0"/>
              <a:t>In prior example:  SRPM = 1,000 and IP = 751.31</a:t>
            </a:r>
          </a:p>
          <a:p>
            <a:r>
              <a:rPr lang="en-US" dirty="0"/>
              <a:t>OID Accrual: Adjusted IP times yield to maturity</a:t>
            </a:r>
          </a:p>
          <a:p>
            <a:pPr lvl="1"/>
            <a:r>
              <a:rPr lang="en-US" dirty="0"/>
              <a:t>Adjusted IP = IP plus any OID adjustment</a:t>
            </a:r>
          </a:p>
          <a:p>
            <a:pPr lvl="1"/>
            <a:endParaRPr lang="en-US" dirty="0"/>
          </a:p>
        </p:txBody>
      </p:sp>
      <p:sp>
        <p:nvSpPr>
          <p:cNvPr id="3" name="Title 2">
            <a:extLst>
              <a:ext uri="{FF2B5EF4-FFF2-40B4-BE49-F238E27FC236}">
                <a16:creationId xmlns:a16="http://schemas.microsoft.com/office/drawing/2014/main" id="{4A009934-CABF-C339-131C-3D413DCF8B42}"/>
              </a:ext>
            </a:extLst>
          </p:cNvPr>
          <p:cNvSpPr>
            <a:spLocks noGrp="1"/>
          </p:cNvSpPr>
          <p:nvPr>
            <p:ph type="title"/>
          </p:nvPr>
        </p:nvSpPr>
        <p:spPr/>
        <p:txBody>
          <a:bodyPr/>
          <a:lstStyle/>
          <a:p>
            <a:r>
              <a:rPr lang="en-US" dirty="0"/>
              <a:t>Original Interest Discount</a:t>
            </a:r>
          </a:p>
        </p:txBody>
      </p:sp>
      <p:sp>
        <p:nvSpPr>
          <p:cNvPr id="4" name="Slide Number Placeholder 3">
            <a:extLst>
              <a:ext uri="{FF2B5EF4-FFF2-40B4-BE49-F238E27FC236}">
                <a16:creationId xmlns:a16="http://schemas.microsoft.com/office/drawing/2014/main" id="{2525EE7E-B802-2CDB-C15E-8A54699ABA02}"/>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a:p>
        </p:txBody>
      </p:sp>
      <p:sp>
        <p:nvSpPr>
          <p:cNvPr id="5" name="Footer Placeholder 4">
            <a:extLst>
              <a:ext uri="{FF2B5EF4-FFF2-40B4-BE49-F238E27FC236}">
                <a16:creationId xmlns:a16="http://schemas.microsoft.com/office/drawing/2014/main" id="{BD98DA57-9499-8A04-145C-5947A5F430A9}"/>
              </a:ext>
            </a:extLst>
          </p:cNvPr>
          <p:cNvSpPr>
            <a:spLocks noGrp="1"/>
          </p:cNvSpPr>
          <p:nvPr>
            <p:ph type="ftr" sz="quarter" idx="11"/>
          </p:nvPr>
        </p:nvSpPr>
        <p:spPr/>
        <p:txBody>
          <a:bodyPr/>
          <a:lstStyle/>
          <a:p>
            <a:pPr>
              <a:defRPr/>
            </a:pPr>
            <a:r>
              <a:rPr lang="en-US"/>
              <a:t>Borrorwing and Lending</a:t>
            </a:r>
            <a:endParaRPr lang="en-US" dirty="0"/>
          </a:p>
        </p:txBody>
      </p:sp>
      <p:graphicFrame>
        <p:nvGraphicFramePr>
          <p:cNvPr id="8" name="Object 7">
            <a:extLst>
              <a:ext uri="{FF2B5EF4-FFF2-40B4-BE49-F238E27FC236}">
                <a16:creationId xmlns:a16="http://schemas.microsoft.com/office/drawing/2014/main" id="{FFF630B2-3585-05C3-9DE0-E500275F778E}"/>
              </a:ext>
            </a:extLst>
          </p:cNvPr>
          <p:cNvGraphicFramePr>
            <a:graphicFrameLocks noChangeAspect="1"/>
          </p:cNvGraphicFramePr>
          <p:nvPr>
            <p:extLst>
              <p:ext uri="{D42A27DB-BD31-4B8C-83A1-F6EECF244321}">
                <p14:modId xmlns:p14="http://schemas.microsoft.com/office/powerpoint/2010/main" val="779063444"/>
              </p:ext>
            </p:extLst>
          </p:nvPr>
        </p:nvGraphicFramePr>
        <p:xfrm>
          <a:off x="1625600" y="3372325"/>
          <a:ext cx="7797800" cy="2876075"/>
        </p:xfrm>
        <a:graphic>
          <a:graphicData uri="http://schemas.openxmlformats.org/presentationml/2006/ole">
            <mc:AlternateContent xmlns:mc="http://schemas.openxmlformats.org/markup-compatibility/2006">
              <mc:Choice xmlns:v="urn:schemas-microsoft-com:vml" Requires="v">
                <p:oleObj name="Worksheet" r:id="rId2" imgW="7797800" imgH="3797300" progId="Excel.Sheet.12">
                  <p:embed/>
                </p:oleObj>
              </mc:Choice>
              <mc:Fallback>
                <p:oleObj name="Worksheet" r:id="rId2" imgW="7797800" imgH="3797300" progId="Excel.Sheet.12">
                  <p:embed/>
                  <p:pic>
                    <p:nvPicPr>
                      <p:cNvPr id="8" name="Object 7">
                        <a:extLst>
                          <a:ext uri="{FF2B5EF4-FFF2-40B4-BE49-F238E27FC236}">
                            <a16:creationId xmlns:a16="http://schemas.microsoft.com/office/drawing/2014/main" id="{FFF630B2-3585-05C3-9DE0-E500275F778E}"/>
                          </a:ext>
                        </a:extLst>
                      </p:cNvPr>
                      <p:cNvPicPr/>
                      <p:nvPr/>
                    </p:nvPicPr>
                    <p:blipFill>
                      <a:blip r:embed="rId3"/>
                      <a:stretch>
                        <a:fillRect/>
                      </a:stretch>
                    </p:blipFill>
                    <p:spPr>
                      <a:xfrm>
                        <a:off x="1625600" y="3372325"/>
                        <a:ext cx="7797800" cy="2876075"/>
                      </a:xfrm>
                      <a:prstGeom prst="rect">
                        <a:avLst/>
                      </a:prstGeom>
                    </p:spPr>
                  </p:pic>
                </p:oleObj>
              </mc:Fallback>
            </mc:AlternateContent>
          </a:graphicData>
        </a:graphic>
      </p:graphicFrame>
    </p:spTree>
    <p:extLst>
      <p:ext uri="{BB962C8B-B14F-4D97-AF65-F5344CB8AC3E}">
        <p14:creationId xmlns:p14="http://schemas.microsoft.com/office/powerpoint/2010/main" val="27527550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03778F-9CA3-F165-FBB5-71C5CC4AE52C}"/>
              </a:ext>
            </a:extLst>
          </p:cNvPr>
          <p:cNvSpPr>
            <a:spLocks noGrp="1"/>
          </p:cNvSpPr>
          <p:nvPr>
            <p:ph idx="1"/>
          </p:nvPr>
        </p:nvSpPr>
        <p:spPr/>
        <p:txBody>
          <a:bodyPr>
            <a:normAutofit lnSpcReduction="10000"/>
          </a:bodyPr>
          <a:lstStyle/>
          <a:p>
            <a:r>
              <a:rPr lang="en-US" dirty="0"/>
              <a:t>Amy buys an annuity that pays her $60,000 per year for the rest of her life.  She is 65 years old, and the cost of the annuity is $900,000.  How much, if any, of each payment can she exclude?</a:t>
            </a:r>
          </a:p>
          <a:p>
            <a:r>
              <a:rPr lang="en-US" dirty="0"/>
              <a:t>Gross income includes any amount received as an annuity. </a:t>
            </a:r>
            <a:r>
              <a:rPr lang="en-US" dirty="0">
                <a:latin typeface="Calibri" panose="020F0502020204030204" pitchFamily="34" charset="0"/>
                <a:cs typeface="Calibri" panose="020F0502020204030204" pitchFamily="34" charset="0"/>
              </a:rPr>
              <a:t>§72(a)(1)</a:t>
            </a:r>
          </a:p>
          <a:p>
            <a:r>
              <a:rPr lang="en-US" u="sng" dirty="0">
                <a:latin typeface="Calibri" panose="020F0502020204030204" pitchFamily="34" charset="0"/>
                <a:cs typeface="Calibri" panose="020F0502020204030204" pitchFamily="34" charset="0"/>
              </a:rPr>
              <a:t>But</a:t>
            </a:r>
            <a:r>
              <a:rPr lang="en-US" dirty="0">
                <a:latin typeface="Calibri" panose="020F0502020204030204" pitchFamily="34" charset="0"/>
                <a:cs typeface="Calibri" panose="020F0502020204030204" pitchFamily="34" charset="0"/>
              </a:rPr>
              <a:t> under §72(b)(1), annuity holder can exclude from each payment: </a:t>
            </a:r>
          </a:p>
          <a:p>
            <a:pPr lvl="1"/>
            <a:r>
              <a:rPr lang="en-US" dirty="0">
                <a:latin typeface="Calibri" panose="020F0502020204030204" pitchFamily="34" charset="0"/>
                <a:cs typeface="Calibri" panose="020F0502020204030204" pitchFamily="34" charset="0"/>
              </a:rPr>
              <a:t>Payment * (Contract Investment / Expected Return Under the Contract)</a:t>
            </a:r>
          </a:p>
          <a:p>
            <a:r>
              <a:rPr lang="en-US" dirty="0"/>
              <a:t>Contract Expected Return: computed to reference to mortality tables. Reg. </a:t>
            </a:r>
            <a:r>
              <a:rPr lang="en-US" dirty="0">
                <a:latin typeface="Calibri" panose="020F0502020204030204" pitchFamily="34" charset="0"/>
                <a:cs typeface="Calibri" panose="020F0502020204030204" pitchFamily="34" charset="0"/>
              </a:rPr>
              <a:t>§1.72-9 [20 years]</a:t>
            </a:r>
          </a:p>
          <a:p>
            <a:pPr lvl="1"/>
            <a:r>
              <a:rPr lang="en-US" dirty="0">
                <a:latin typeface="Calibri" panose="020F0502020204030204" pitchFamily="34" charset="0"/>
                <a:cs typeface="Calibri" panose="020F0502020204030204" pitchFamily="34" charset="0"/>
              </a:rPr>
              <a:t>60K * (900K / 1.2MM) or 45K is recovered tax-free</a:t>
            </a:r>
          </a:p>
          <a:p>
            <a:r>
              <a:rPr lang="en-US" dirty="0">
                <a:latin typeface="Calibri" panose="020F0502020204030204" pitchFamily="34" charset="0"/>
                <a:cs typeface="Calibri" panose="020F0502020204030204" pitchFamily="34" charset="0"/>
              </a:rPr>
              <a:t>What happens if </a:t>
            </a:r>
            <a:r>
              <a:rPr lang="en-US" dirty="0"/>
              <a:t>Amy lives past 85?</a:t>
            </a:r>
          </a:p>
          <a:p>
            <a:r>
              <a:rPr lang="en-US" dirty="0">
                <a:latin typeface="Calibri" panose="020F0502020204030204" pitchFamily="34" charset="0"/>
                <a:cs typeface="Calibri" panose="020F0502020204030204" pitchFamily="34" charset="0"/>
              </a:rPr>
              <a:t>What happens if Amy dies early and there is unrecovered basis? §72(b)(3)(A)</a:t>
            </a:r>
          </a:p>
          <a:p>
            <a:r>
              <a:rPr lang="en-US" dirty="0">
                <a:latin typeface="Calibri" panose="020F0502020204030204" pitchFamily="34" charset="0"/>
                <a:cs typeface="Calibri" panose="020F0502020204030204" pitchFamily="34" charset="0"/>
              </a:rPr>
              <a:t>Loans under annuity treated as distributions of inside buildup (taxable) and not as a loan. §72(e)(4)(A)</a:t>
            </a:r>
          </a:p>
          <a:p>
            <a:r>
              <a:rPr lang="en-US" dirty="0">
                <a:latin typeface="Calibri" panose="020F0502020204030204" pitchFamily="34" charset="0"/>
                <a:cs typeface="Calibri" panose="020F0502020204030204" pitchFamily="34" charset="0"/>
              </a:rPr>
              <a:t>10% penalty (of taxable amount) for withdrawals before reaching 59</a:t>
            </a:r>
            <a:r>
              <a:rPr lang="en-US" baseline="30000" dirty="0">
                <a:latin typeface="Calibri" panose="020F0502020204030204" pitchFamily="34" charset="0"/>
                <a:cs typeface="Calibri" panose="020F0502020204030204" pitchFamily="34" charset="0"/>
              </a:rPr>
              <a:t>½</a:t>
            </a:r>
            <a:r>
              <a:rPr lang="en-US" dirty="0">
                <a:latin typeface="Calibri" panose="020F0502020204030204" pitchFamily="34" charset="0"/>
                <a:cs typeface="Calibri" panose="020F0502020204030204" pitchFamily="34" charset="0"/>
              </a:rPr>
              <a:t> years old. §72(q)(1) and (2); §72(t)(1)(2)  </a:t>
            </a:r>
          </a:p>
        </p:txBody>
      </p:sp>
      <p:sp>
        <p:nvSpPr>
          <p:cNvPr id="3" name="Title 2">
            <a:extLst>
              <a:ext uri="{FF2B5EF4-FFF2-40B4-BE49-F238E27FC236}">
                <a16:creationId xmlns:a16="http://schemas.microsoft.com/office/drawing/2014/main" id="{270089C3-7792-4DEE-E616-313E55F2A9AA}"/>
              </a:ext>
            </a:extLst>
          </p:cNvPr>
          <p:cNvSpPr>
            <a:spLocks noGrp="1"/>
          </p:cNvSpPr>
          <p:nvPr>
            <p:ph type="title"/>
          </p:nvPr>
        </p:nvSpPr>
        <p:spPr/>
        <p:txBody>
          <a:bodyPr/>
          <a:lstStyle/>
          <a:p>
            <a:r>
              <a:rPr lang="en-US" dirty="0"/>
              <a:t>Section 72—Recovery of Annuity Basis</a:t>
            </a:r>
          </a:p>
        </p:txBody>
      </p:sp>
      <p:sp>
        <p:nvSpPr>
          <p:cNvPr id="4" name="Slide Number Placeholder 3">
            <a:extLst>
              <a:ext uri="{FF2B5EF4-FFF2-40B4-BE49-F238E27FC236}">
                <a16:creationId xmlns:a16="http://schemas.microsoft.com/office/drawing/2014/main" id="{8564696B-7156-EBB9-2189-7F326A3FCBF0}"/>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a:p>
        </p:txBody>
      </p:sp>
      <p:sp>
        <p:nvSpPr>
          <p:cNvPr id="5" name="Footer Placeholder 4">
            <a:extLst>
              <a:ext uri="{FF2B5EF4-FFF2-40B4-BE49-F238E27FC236}">
                <a16:creationId xmlns:a16="http://schemas.microsoft.com/office/drawing/2014/main" id="{AD7AE65F-51E3-8051-4BC5-D2AFCB8D2768}"/>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4293651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071F64-AF71-EA1B-3E6F-0C65C4D81ADB}"/>
              </a:ext>
            </a:extLst>
          </p:cNvPr>
          <p:cNvSpPr>
            <a:spLocks noGrp="1"/>
          </p:cNvSpPr>
          <p:nvPr>
            <p:ph idx="1"/>
          </p:nvPr>
        </p:nvSpPr>
        <p:spPr>
          <a:xfrm>
            <a:off x="512064" y="583469"/>
            <a:ext cx="8466836" cy="5859017"/>
          </a:xfrm>
        </p:spPr>
        <p:txBody>
          <a:bodyPr>
            <a:normAutofit/>
          </a:bodyPr>
          <a:lstStyle/>
          <a:p>
            <a:r>
              <a:rPr lang="en-US" dirty="0"/>
              <a:t>James embezzled &gt;738K from 1951 through 1954 from employer union and insurance company w/ which union was doing business.  3 years in prison for willful evasion of income tax.</a:t>
            </a:r>
          </a:p>
          <a:p>
            <a:r>
              <a:rPr lang="en-US" dirty="0"/>
              <a:t>Why did James argue that the embezzled funds were not income in the year of embezzlement?</a:t>
            </a:r>
          </a:p>
          <a:p>
            <a:pPr lvl="1"/>
            <a:r>
              <a:rPr lang="en-US" i="1" dirty="0"/>
              <a:t>Wilcox: held embezzled money money without any semblance of a bona fide claim of right and was therefore at all times under an unqualified duty and obligation to repay money to employer</a:t>
            </a:r>
          </a:p>
          <a:p>
            <a:pPr lvl="1"/>
            <a:r>
              <a:rPr lang="en-US" i="1" dirty="0"/>
              <a:t>When a taxpayer acquires earnings, lawfully or unlawfully, without the consensual recognition, express or implied, of an obligation to repay and without restriction as to their disposition, “he has received income which he is required to return, even though it may still be claimed that he is not entitled to retain the money, and even though he may still be adjudged liable to restore its equivalent.”</a:t>
            </a:r>
          </a:p>
          <a:p>
            <a:endParaRPr lang="en-US" dirty="0"/>
          </a:p>
        </p:txBody>
      </p:sp>
      <p:sp>
        <p:nvSpPr>
          <p:cNvPr id="3" name="Title 2">
            <a:extLst>
              <a:ext uri="{FF2B5EF4-FFF2-40B4-BE49-F238E27FC236}">
                <a16:creationId xmlns:a16="http://schemas.microsoft.com/office/drawing/2014/main" id="{DDA9FD5C-8E42-259D-3BE5-25FFDA564B79}"/>
              </a:ext>
            </a:extLst>
          </p:cNvPr>
          <p:cNvSpPr>
            <a:spLocks noGrp="1"/>
          </p:cNvSpPr>
          <p:nvPr>
            <p:ph type="title"/>
          </p:nvPr>
        </p:nvSpPr>
        <p:spPr/>
        <p:txBody>
          <a:bodyPr/>
          <a:lstStyle/>
          <a:p>
            <a:r>
              <a:rPr lang="en-US" i="1" dirty="0"/>
              <a:t>James v. US</a:t>
            </a:r>
            <a:r>
              <a:rPr lang="en-US" dirty="0"/>
              <a:t>, 366 U.S. 213 (1961)</a:t>
            </a:r>
          </a:p>
        </p:txBody>
      </p:sp>
      <p:sp>
        <p:nvSpPr>
          <p:cNvPr id="4" name="Slide Number Placeholder 3">
            <a:extLst>
              <a:ext uri="{FF2B5EF4-FFF2-40B4-BE49-F238E27FC236}">
                <a16:creationId xmlns:a16="http://schemas.microsoft.com/office/drawing/2014/main" id="{FD235D49-2FB9-362E-06C1-AEAA56AB9EA0}"/>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a:p>
        </p:txBody>
      </p:sp>
      <p:sp>
        <p:nvSpPr>
          <p:cNvPr id="5" name="Footer Placeholder 4">
            <a:extLst>
              <a:ext uri="{FF2B5EF4-FFF2-40B4-BE49-F238E27FC236}">
                <a16:creationId xmlns:a16="http://schemas.microsoft.com/office/drawing/2014/main" id="{4E459B09-0377-B267-7789-046969E708D3}"/>
              </a:ext>
            </a:extLst>
          </p:cNvPr>
          <p:cNvSpPr>
            <a:spLocks noGrp="1"/>
          </p:cNvSpPr>
          <p:nvPr>
            <p:ph type="ftr" sz="quarter" idx="11"/>
          </p:nvPr>
        </p:nvSpPr>
        <p:spPr/>
        <p:txBody>
          <a:bodyPr/>
          <a:lstStyle/>
          <a:p>
            <a:pPr>
              <a:defRPr/>
            </a:pPr>
            <a:r>
              <a:rPr lang="en-US"/>
              <a:t>Borrorwing and Lending</a:t>
            </a:r>
            <a:endParaRPr lang="en-US" dirty="0"/>
          </a:p>
        </p:txBody>
      </p:sp>
      <p:pic>
        <p:nvPicPr>
          <p:cNvPr id="3074" name="Picture 2" descr="Corrupt Official Stock Illustrations – 230 Corrupt Official Stock  Illustrations, Vectors &amp; Clipart - Dreamstime">
            <a:extLst>
              <a:ext uri="{FF2B5EF4-FFF2-40B4-BE49-F238E27FC236}">
                <a16:creationId xmlns:a16="http://schemas.microsoft.com/office/drawing/2014/main" id="{10EDE868-0992-9022-BC43-B488607880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80728" y="583469"/>
            <a:ext cx="2104136" cy="1803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00035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AC2504F-6524-29CA-5506-D5F86ED52C84}"/>
              </a:ext>
            </a:extLst>
          </p:cNvPr>
          <p:cNvSpPr>
            <a:spLocks noGrp="1"/>
          </p:cNvSpPr>
          <p:nvPr>
            <p:ph type="title"/>
          </p:nvPr>
        </p:nvSpPr>
        <p:spPr/>
        <p:txBody>
          <a:bodyPr/>
          <a:lstStyle/>
          <a:p>
            <a:r>
              <a:rPr lang="en-US" i="1" dirty="0"/>
              <a:t>North American Oil Consolidated v. Burnet</a:t>
            </a:r>
            <a:r>
              <a:rPr lang="en-US" dirty="0"/>
              <a:t>, 286 U.S. 417 (1932)</a:t>
            </a:r>
            <a:endParaRPr lang="en-US" i="1" dirty="0"/>
          </a:p>
        </p:txBody>
      </p:sp>
      <p:sp>
        <p:nvSpPr>
          <p:cNvPr id="4" name="Slide Number Placeholder 3">
            <a:extLst>
              <a:ext uri="{FF2B5EF4-FFF2-40B4-BE49-F238E27FC236}">
                <a16:creationId xmlns:a16="http://schemas.microsoft.com/office/drawing/2014/main" id="{7343FF9E-D76C-81EF-CA3A-E4D7E68E61CC}"/>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a:p>
        </p:txBody>
      </p:sp>
      <p:sp>
        <p:nvSpPr>
          <p:cNvPr id="5" name="Footer Placeholder 4">
            <a:extLst>
              <a:ext uri="{FF2B5EF4-FFF2-40B4-BE49-F238E27FC236}">
                <a16:creationId xmlns:a16="http://schemas.microsoft.com/office/drawing/2014/main" id="{54C25759-6050-F286-7837-F99CD8BDA9FB}"/>
              </a:ext>
            </a:extLst>
          </p:cNvPr>
          <p:cNvSpPr>
            <a:spLocks noGrp="1"/>
          </p:cNvSpPr>
          <p:nvPr>
            <p:ph type="ftr" sz="quarter" idx="11"/>
          </p:nvPr>
        </p:nvSpPr>
        <p:spPr/>
        <p:txBody>
          <a:bodyPr/>
          <a:lstStyle/>
          <a:p>
            <a:pPr>
              <a:defRPr/>
            </a:pPr>
            <a:r>
              <a:rPr lang="en-US"/>
              <a:t>Borrorwing and Lending</a:t>
            </a:r>
            <a:endParaRPr lang="en-US" dirty="0"/>
          </a:p>
        </p:txBody>
      </p:sp>
      <p:sp>
        <p:nvSpPr>
          <p:cNvPr id="7" name="Content Placeholder 6">
            <a:extLst>
              <a:ext uri="{FF2B5EF4-FFF2-40B4-BE49-F238E27FC236}">
                <a16:creationId xmlns:a16="http://schemas.microsoft.com/office/drawing/2014/main" id="{D5849F9E-26C9-5232-B073-7AEDBDBEC71C}"/>
              </a:ext>
            </a:extLst>
          </p:cNvPr>
          <p:cNvSpPr>
            <a:spLocks noGrp="1"/>
          </p:cNvSpPr>
          <p:nvPr>
            <p:ph idx="1"/>
          </p:nvPr>
        </p:nvSpPr>
        <p:spPr>
          <a:xfrm>
            <a:off x="512064" y="558800"/>
            <a:ext cx="7349891" cy="5786664"/>
          </a:xfrm>
        </p:spPr>
        <p:txBody>
          <a:bodyPr/>
          <a:lstStyle/>
          <a:p>
            <a:r>
              <a:rPr lang="en-US" dirty="0"/>
              <a:t>NA operated oil land, legal title of which was held by the US.  US gov’t instituted a suit to oust NA, and in 1916, a receiver was appointed to operate the property and hold the net income.</a:t>
            </a:r>
          </a:p>
          <a:p>
            <a:r>
              <a:rPr lang="en-US" dirty="0"/>
              <a:t>171K was paid to NA by receiver in 1917.  The gov’t appealed, and the suit was finally dismissed by the S. Ct. in 1922.</a:t>
            </a:r>
          </a:p>
          <a:p>
            <a:r>
              <a:rPr lang="en-US" dirty="0"/>
              <a:t>Issue:  When were the profits taxable to NA? 1916, 1917, or 1922?</a:t>
            </a:r>
          </a:p>
          <a:p>
            <a:pPr lvl="1"/>
            <a:r>
              <a:rPr lang="en-US" i="1" dirty="0"/>
              <a:t>If a taxpayer receives earnings under a </a:t>
            </a:r>
            <a:r>
              <a:rPr lang="en-US" b="1" i="1" dirty="0"/>
              <a:t>claim of right </a:t>
            </a:r>
            <a:r>
              <a:rPr lang="en-US" i="1" dirty="0"/>
              <a:t>and without restriction as to their disposition, he has received income which he is required to return, even though it may still be claimed that he is not entitled to retain the money, and even though he may still be adjudged liable to restore its equivalent.</a:t>
            </a:r>
          </a:p>
          <a:p>
            <a:endParaRPr lang="en-US" dirty="0"/>
          </a:p>
        </p:txBody>
      </p:sp>
      <p:pic>
        <p:nvPicPr>
          <p:cNvPr id="2052" name="Picture 4" descr="Abandoned oil well counts are exploding — now that there's ...">
            <a:extLst>
              <a:ext uri="{FF2B5EF4-FFF2-40B4-BE49-F238E27FC236}">
                <a16:creationId xmlns:a16="http://schemas.microsoft.com/office/drawing/2014/main" id="{871E7EDA-54CB-B778-D524-97A93885726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93836" y="2484973"/>
            <a:ext cx="3086100" cy="187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671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B70521-9AF7-8024-2814-64561FB3AFE2}"/>
              </a:ext>
            </a:extLst>
          </p:cNvPr>
          <p:cNvSpPr>
            <a:spLocks noGrp="1"/>
          </p:cNvSpPr>
          <p:nvPr>
            <p:ph idx="1"/>
          </p:nvPr>
        </p:nvSpPr>
        <p:spPr/>
        <p:txBody>
          <a:bodyPr/>
          <a:lstStyle/>
          <a:p>
            <a:r>
              <a:rPr lang="en-US" dirty="0"/>
              <a:t>What are the tax consequences to James or NA if either must return the funds on which they were taxed?</a:t>
            </a:r>
          </a:p>
          <a:p>
            <a:r>
              <a:rPr lang="en-US" dirty="0"/>
              <a:t>If the TP is entitled to a deduction, what if the rates have changed between the time the income was included and deducted?  What if, for example, the income was originally taxed at 50% but only generated a deduction of 20%, or vice versa?</a:t>
            </a:r>
          </a:p>
          <a:p>
            <a:r>
              <a:rPr lang="en-US" dirty="0"/>
              <a:t>Under </a:t>
            </a:r>
            <a:r>
              <a:rPr lang="en-US" dirty="0">
                <a:latin typeface="Calibri" panose="020F0502020204030204" pitchFamily="34" charset="0"/>
                <a:cs typeface="Calibri" panose="020F0502020204030204" pitchFamily="34" charset="0"/>
              </a:rPr>
              <a:t>§1341, if:</a:t>
            </a:r>
          </a:p>
          <a:p>
            <a:pPr lvl="1"/>
            <a:r>
              <a:rPr lang="en-US" dirty="0">
                <a:latin typeface="Calibri" panose="020F0502020204030204" pitchFamily="34" charset="0"/>
                <a:cs typeface="Calibri" panose="020F0502020204030204" pitchFamily="34" charset="0"/>
              </a:rPr>
              <a:t>(1) TP has GI in a </a:t>
            </a:r>
            <a:r>
              <a:rPr lang="en-US" i="1" dirty="0">
                <a:latin typeface="Calibri" panose="020F0502020204030204" pitchFamily="34" charset="0"/>
                <a:cs typeface="Calibri" panose="020F0502020204030204" pitchFamily="34" charset="0"/>
              </a:rPr>
              <a:t>prior year</a:t>
            </a:r>
            <a:r>
              <a:rPr lang="en-US" dirty="0">
                <a:latin typeface="Calibri" panose="020F0502020204030204" pitchFamily="34" charset="0"/>
                <a:cs typeface="Calibri" panose="020F0502020204030204" pitchFamily="34" charset="0"/>
              </a:rPr>
              <a:t> because it appeared that the TP had </a:t>
            </a:r>
            <a:r>
              <a:rPr lang="en-US" i="1" dirty="0">
                <a:latin typeface="Calibri" panose="020F0502020204030204" pitchFamily="34" charset="0"/>
                <a:cs typeface="Calibri" panose="020F0502020204030204" pitchFamily="34" charset="0"/>
              </a:rPr>
              <a:t>an unrestricted right to the income, </a:t>
            </a:r>
            <a:r>
              <a:rPr lang="en-US" dirty="0">
                <a:latin typeface="Calibri" panose="020F0502020204030204" pitchFamily="34" charset="0"/>
                <a:cs typeface="Calibri" panose="020F0502020204030204" pitchFamily="34" charset="0"/>
              </a:rPr>
              <a:t>and (2) a deduction is allowable in the current year because the TP did </a:t>
            </a:r>
            <a:r>
              <a:rPr lang="en-US" b="1" dirty="0">
                <a:latin typeface="Calibri" panose="020F0502020204030204" pitchFamily="34" charset="0"/>
                <a:cs typeface="Calibri" panose="020F0502020204030204" pitchFamily="34" charset="0"/>
              </a:rPr>
              <a:t>not</a:t>
            </a:r>
            <a:r>
              <a:rPr lang="en-US" dirty="0">
                <a:latin typeface="Calibri" panose="020F0502020204030204" pitchFamily="34" charset="0"/>
                <a:cs typeface="Calibri" panose="020F0502020204030204" pitchFamily="34" charset="0"/>
              </a:rPr>
              <a:t> have an unrestricted right to the GI, then the TP can:</a:t>
            </a:r>
          </a:p>
          <a:p>
            <a:pPr lvl="2"/>
            <a:r>
              <a:rPr lang="en-US" dirty="0">
                <a:latin typeface="Calibri" panose="020F0502020204030204" pitchFamily="34" charset="0"/>
                <a:cs typeface="Calibri" panose="020F0502020204030204" pitchFamily="34" charset="0"/>
              </a:rPr>
              <a:t>(1) take the deduction; or (2) not take a deduction an instead take a credit for the additional tax paid in the prior year because of the GI inclusion.</a:t>
            </a:r>
          </a:p>
          <a:p>
            <a:pPr lvl="1"/>
            <a:endParaRPr lang="en-US" dirty="0">
              <a:latin typeface="Calibri" panose="020F0502020204030204" pitchFamily="34" charset="0"/>
              <a:cs typeface="Calibri" panose="020F0502020204030204" pitchFamily="34" charset="0"/>
            </a:endParaRPr>
          </a:p>
          <a:p>
            <a:pPr lvl="1"/>
            <a:endParaRPr lang="en-US" dirty="0">
              <a:latin typeface="Calibri" panose="020F0502020204030204" pitchFamily="34" charset="0"/>
              <a:cs typeface="Calibri" panose="020F0502020204030204" pitchFamily="34" charset="0"/>
            </a:endParaRPr>
          </a:p>
        </p:txBody>
      </p:sp>
      <p:sp>
        <p:nvSpPr>
          <p:cNvPr id="3" name="Title 2">
            <a:extLst>
              <a:ext uri="{FF2B5EF4-FFF2-40B4-BE49-F238E27FC236}">
                <a16:creationId xmlns:a16="http://schemas.microsoft.com/office/drawing/2014/main" id="{38979CBD-5414-2374-0000-8632F8F1D0D5}"/>
              </a:ext>
            </a:extLst>
          </p:cNvPr>
          <p:cNvSpPr>
            <a:spLocks noGrp="1"/>
          </p:cNvSpPr>
          <p:nvPr>
            <p:ph type="title"/>
          </p:nvPr>
        </p:nvSpPr>
        <p:spPr/>
        <p:txBody>
          <a:bodyPr/>
          <a:lstStyle/>
          <a:p>
            <a:r>
              <a:rPr lang="en-US" dirty="0"/>
              <a:t>Section 1341</a:t>
            </a:r>
          </a:p>
        </p:txBody>
      </p:sp>
      <p:sp>
        <p:nvSpPr>
          <p:cNvPr id="4" name="Slide Number Placeholder 3">
            <a:extLst>
              <a:ext uri="{FF2B5EF4-FFF2-40B4-BE49-F238E27FC236}">
                <a16:creationId xmlns:a16="http://schemas.microsoft.com/office/drawing/2014/main" id="{79FFE08D-A434-C07D-5DB7-ED4E45496619}"/>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a:p>
        </p:txBody>
      </p:sp>
      <p:sp>
        <p:nvSpPr>
          <p:cNvPr id="5" name="Footer Placeholder 4">
            <a:extLst>
              <a:ext uri="{FF2B5EF4-FFF2-40B4-BE49-F238E27FC236}">
                <a16:creationId xmlns:a16="http://schemas.microsoft.com/office/drawing/2014/main" id="{97BD28FE-13F3-09FC-ADFC-5098D3341DBD}"/>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2055085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4E78D9F-DBCA-DA95-8FA1-5E1A2402A2EB}"/>
              </a:ext>
            </a:extLst>
          </p:cNvPr>
          <p:cNvSpPr>
            <a:spLocks noGrp="1"/>
          </p:cNvSpPr>
          <p:nvPr>
            <p:ph idx="1"/>
          </p:nvPr>
        </p:nvSpPr>
        <p:spPr/>
        <p:txBody>
          <a:bodyPr/>
          <a:lstStyle/>
          <a:p>
            <a:r>
              <a:rPr lang="en-US" dirty="0"/>
              <a:t>IPL receives deposits for certain customer to assure payment of future bills for electric service.</a:t>
            </a:r>
          </a:p>
          <a:p>
            <a:pPr lvl="1"/>
            <a:r>
              <a:rPr lang="en-US" dirty="0"/>
              <a:t>Customers selected based on formula, and IPL paid interest on the deposits only if held for more than 12 months.</a:t>
            </a:r>
          </a:p>
          <a:p>
            <a:pPr lvl="1"/>
            <a:r>
              <a:rPr lang="en-US" dirty="0"/>
              <a:t>Deposits refunds if customer made timely payments for a certain number of months.</a:t>
            </a:r>
          </a:p>
          <a:p>
            <a:pPr lvl="1"/>
            <a:r>
              <a:rPr lang="en-US" dirty="0"/>
              <a:t>A customer could receive a refund by satisfying a credit test or terminating service.</a:t>
            </a:r>
          </a:p>
          <a:p>
            <a:pPr lvl="1"/>
            <a:r>
              <a:rPr lang="en-US" dirty="0"/>
              <a:t>Customer could use deposit to pay for electricity.</a:t>
            </a:r>
          </a:p>
          <a:p>
            <a:r>
              <a:rPr lang="en-US" dirty="0"/>
              <a:t>IPL treated deposits as liabilities and recognized income when it mailed monthly bill.</a:t>
            </a:r>
          </a:p>
          <a:p>
            <a:pPr lvl="1"/>
            <a:r>
              <a:rPr lang="en-US" dirty="0"/>
              <a:t>If deposit was used to offset a bill, accounting adjustments were made.</a:t>
            </a:r>
          </a:p>
          <a:p>
            <a:r>
              <a:rPr lang="en-US" dirty="0"/>
              <a:t>Deposits not physically segregated; commingled with other receipts and subject to IPL’s unfettered use and control.</a:t>
            </a:r>
          </a:p>
          <a:p>
            <a:r>
              <a:rPr lang="en-US" b="1" dirty="0"/>
              <a:t>Issue:  Loan or advance payments for electricity?</a:t>
            </a:r>
          </a:p>
        </p:txBody>
      </p:sp>
      <p:sp>
        <p:nvSpPr>
          <p:cNvPr id="3" name="Title 2">
            <a:extLst>
              <a:ext uri="{FF2B5EF4-FFF2-40B4-BE49-F238E27FC236}">
                <a16:creationId xmlns:a16="http://schemas.microsoft.com/office/drawing/2014/main" id="{04E1F411-5CEA-5033-3EFA-2E09B8CFA604}"/>
              </a:ext>
            </a:extLst>
          </p:cNvPr>
          <p:cNvSpPr>
            <a:spLocks noGrp="1"/>
          </p:cNvSpPr>
          <p:nvPr>
            <p:ph type="title"/>
          </p:nvPr>
        </p:nvSpPr>
        <p:spPr/>
        <p:txBody>
          <a:bodyPr/>
          <a:lstStyle/>
          <a:p>
            <a:r>
              <a:rPr lang="en-US" i="1" dirty="0"/>
              <a:t>CIR v. Indianapolis Power &amp; Light</a:t>
            </a:r>
          </a:p>
        </p:txBody>
      </p:sp>
      <p:sp>
        <p:nvSpPr>
          <p:cNvPr id="4" name="Slide Number Placeholder 3">
            <a:extLst>
              <a:ext uri="{FF2B5EF4-FFF2-40B4-BE49-F238E27FC236}">
                <a16:creationId xmlns:a16="http://schemas.microsoft.com/office/drawing/2014/main" id="{F313CD11-AE25-4061-FAE1-245DB0655430}"/>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a:p>
        </p:txBody>
      </p:sp>
      <p:sp>
        <p:nvSpPr>
          <p:cNvPr id="5" name="Footer Placeholder 4">
            <a:extLst>
              <a:ext uri="{FF2B5EF4-FFF2-40B4-BE49-F238E27FC236}">
                <a16:creationId xmlns:a16="http://schemas.microsoft.com/office/drawing/2014/main" id="{8E567E83-EE15-5256-70E3-D95C1F766558}"/>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30530758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9EFC4C9-8AAF-9CC6-4882-48A0C776688A}"/>
              </a:ext>
            </a:extLst>
          </p:cNvPr>
          <p:cNvSpPr>
            <a:spLocks noGrp="1"/>
          </p:cNvSpPr>
          <p:nvPr>
            <p:ph idx="1"/>
          </p:nvPr>
        </p:nvSpPr>
        <p:spPr/>
        <p:txBody>
          <a:bodyPr/>
          <a:lstStyle/>
          <a:p>
            <a:pPr marL="0" indent="0" algn="ctr">
              <a:buNone/>
            </a:pPr>
            <a:r>
              <a:rPr lang="en-US" sz="4000" b="1" dirty="0"/>
              <a:t>Debt/leverage can magnify both gains and losses</a:t>
            </a:r>
            <a:br>
              <a:rPr lang="en-US" sz="4000" b="1" dirty="0"/>
            </a:br>
            <a:endParaRPr lang="en-US" sz="4000" b="1" dirty="0"/>
          </a:p>
          <a:p>
            <a:pPr marL="0" indent="0" algn="ctr">
              <a:buNone/>
            </a:pPr>
            <a:r>
              <a:rPr lang="en-US" sz="2800" b="1" u="sng" dirty="0"/>
              <a:t>Example: </a:t>
            </a:r>
          </a:p>
          <a:p>
            <a:r>
              <a:rPr lang="en-US" sz="2800" dirty="0"/>
              <a:t>Amy buys land for 100K in 2025 and sells it one year later for 150K.  Her return on her investment of 100K is: (150 – 100)/100 or 50%.</a:t>
            </a:r>
          </a:p>
          <a:p>
            <a:endParaRPr lang="en-US" sz="2800" dirty="0"/>
          </a:p>
          <a:p>
            <a:r>
              <a:rPr lang="en-US" sz="2800" dirty="0"/>
              <a:t>Zandro has 20K and borrows 80K at 10% to buy land for 100K, which he sells one year later for 150K.  He repays the bank 88K (80K + 8K of interest), and he has 62K left.  His return on his investment of 20K is:  (62-20)/20 or 210%  </a:t>
            </a:r>
          </a:p>
        </p:txBody>
      </p:sp>
      <p:sp>
        <p:nvSpPr>
          <p:cNvPr id="3" name="Title 2">
            <a:extLst>
              <a:ext uri="{FF2B5EF4-FFF2-40B4-BE49-F238E27FC236}">
                <a16:creationId xmlns:a16="http://schemas.microsoft.com/office/drawing/2014/main" id="{3A1409D3-F896-CB70-79FF-C9E040C83395}"/>
              </a:ext>
            </a:extLst>
          </p:cNvPr>
          <p:cNvSpPr>
            <a:spLocks noGrp="1"/>
          </p:cNvSpPr>
          <p:nvPr>
            <p:ph type="title"/>
          </p:nvPr>
        </p:nvSpPr>
        <p:spPr/>
        <p:txBody>
          <a:bodyPr/>
          <a:lstStyle/>
          <a:p>
            <a:r>
              <a:rPr lang="en-US" dirty="0"/>
              <a:t>Benefits and Possible Detriments of Debt</a:t>
            </a:r>
          </a:p>
        </p:txBody>
      </p:sp>
      <p:sp>
        <p:nvSpPr>
          <p:cNvPr id="4" name="Slide Number Placeholder 3">
            <a:extLst>
              <a:ext uri="{FF2B5EF4-FFF2-40B4-BE49-F238E27FC236}">
                <a16:creationId xmlns:a16="http://schemas.microsoft.com/office/drawing/2014/main" id="{19C34CAC-AD4B-7B6D-69A6-D60902DA0D00}"/>
              </a:ext>
            </a:extLst>
          </p:cNvPr>
          <p:cNvSpPr>
            <a:spLocks noGrp="1"/>
          </p:cNvSpPr>
          <p:nvPr>
            <p:ph type="sldNum" sz="quarter" idx="10"/>
          </p:nvPr>
        </p:nvSpPr>
        <p:spPr/>
        <p:txBody>
          <a:bodyPr/>
          <a:lstStyle/>
          <a:p>
            <a:fld id="{7B3E355C-57B9-BC4B-95D8-406A1F834537}" type="slidenum">
              <a:rPr lang="en-US" altLang="en-US" smtClean="0"/>
              <a:pPr/>
              <a:t>3</a:t>
            </a:fld>
            <a:endParaRPr lang="en-US" altLang="en-US"/>
          </a:p>
        </p:txBody>
      </p:sp>
      <p:sp>
        <p:nvSpPr>
          <p:cNvPr id="5" name="Footer Placeholder 4">
            <a:extLst>
              <a:ext uri="{FF2B5EF4-FFF2-40B4-BE49-F238E27FC236}">
                <a16:creationId xmlns:a16="http://schemas.microsoft.com/office/drawing/2014/main" id="{87D21350-3BD0-57A9-5F50-91C157A0DC22}"/>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2101870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81AEEC9-ED6A-0238-E317-3CD496564594}"/>
              </a:ext>
            </a:extLst>
          </p:cNvPr>
          <p:cNvSpPr>
            <a:spLocks noGrp="1"/>
          </p:cNvSpPr>
          <p:nvPr>
            <p:ph idx="1"/>
          </p:nvPr>
        </p:nvSpPr>
        <p:spPr/>
        <p:txBody>
          <a:bodyPr/>
          <a:lstStyle/>
          <a:p>
            <a:pPr marL="0" indent="0" algn="ctr">
              <a:buNone/>
            </a:pPr>
            <a:r>
              <a:rPr lang="en-US" sz="4000" b="1" dirty="0"/>
              <a:t>Debt/leverage can magnify both gains and losses</a:t>
            </a:r>
          </a:p>
          <a:p>
            <a:endParaRPr lang="en-US" b="1" dirty="0"/>
          </a:p>
          <a:p>
            <a:pPr marL="0" indent="0" algn="ctr">
              <a:buNone/>
            </a:pPr>
            <a:r>
              <a:rPr lang="en-US" sz="2800" b="1" u="sng" dirty="0"/>
              <a:t>Example: </a:t>
            </a:r>
          </a:p>
          <a:p>
            <a:r>
              <a:rPr lang="en-US" sz="2800" dirty="0"/>
              <a:t>Amy buys land for 100K in 2025 and sells it one year later for 90K.  Her return on her investment of 100K is: (90– 100)/100 or -10%.</a:t>
            </a:r>
          </a:p>
          <a:p>
            <a:endParaRPr lang="en-US" sz="2800" dirty="0"/>
          </a:p>
          <a:p>
            <a:r>
              <a:rPr lang="en-US" sz="2800" dirty="0"/>
              <a:t>Zandro has 20K and borrows 80K at 10% to buy land for 100K, which he sells one year later for 90K.  He repays the bank 88K (80K + 8K of interest), and he has 2K left.  His return on his investment of 20K is:  (2-20)/20 or -90%  </a:t>
            </a:r>
          </a:p>
          <a:p>
            <a:endParaRPr lang="en-US" dirty="0"/>
          </a:p>
        </p:txBody>
      </p:sp>
      <p:sp>
        <p:nvSpPr>
          <p:cNvPr id="3" name="Title 2">
            <a:extLst>
              <a:ext uri="{FF2B5EF4-FFF2-40B4-BE49-F238E27FC236}">
                <a16:creationId xmlns:a16="http://schemas.microsoft.com/office/drawing/2014/main" id="{30435123-6767-CE28-5F5A-0CA2BADD3395}"/>
              </a:ext>
            </a:extLst>
          </p:cNvPr>
          <p:cNvSpPr>
            <a:spLocks noGrp="1"/>
          </p:cNvSpPr>
          <p:nvPr>
            <p:ph type="title"/>
          </p:nvPr>
        </p:nvSpPr>
        <p:spPr/>
        <p:txBody>
          <a:bodyPr/>
          <a:lstStyle/>
          <a:p>
            <a:r>
              <a:rPr lang="en-US" dirty="0"/>
              <a:t>Benefits and Possible Detriments of Debt</a:t>
            </a:r>
          </a:p>
        </p:txBody>
      </p:sp>
      <p:sp>
        <p:nvSpPr>
          <p:cNvPr id="4" name="Slide Number Placeholder 3">
            <a:extLst>
              <a:ext uri="{FF2B5EF4-FFF2-40B4-BE49-F238E27FC236}">
                <a16:creationId xmlns:a16="http://schemas.microsoft.com/office/drawing/2014/main" id="{FEBFDE05-9A9A-828A-35DF-671BDC00EC6E}"/>
              </a:ext>
            </a:extLst>
          </p:cNvPr>
          <p:cNvSpPr>
            <a:spLocks noGrp="1"/>
          </p:cNvSpPr>
          <p:nvPr>
            <p:ph type="sldNum" sz="quarter" idx="10"/>
          </p:nvPr>
        </p:nvSpPr>
        <p:spPr/>
        <p:txBody>
          <a:bodyPr/>
          <a:lstStyle/>
          <a:p>
            <a:fld id="{7B3E355C-57B9-BC4B-95D8-406A1F834537}" type="slidenum">
              <a:rPr lang="en-US" altLang="en-US" smtClean="0"/>
              <a:pPr/>
              <a:t>4</a:t>
            </a:fld>
            <a:endParaRPr lang="en-US" altLang="en-US"/>
          </a:p>
        </p:txBody>
      </p:sp>
      <p:sp>
        <p:nvSpPr>
          <p:cNvPr id="5" name="Footer Placeholder 4">
            <a:extLst>
              <a:ext uri="{FF2B5EF4-FFF2-40B4-BE49-F238E27FC236}">
                <a16:creationId xmlns:a16="http://schemas.microsoft.com/office/drawing/2014/main" id="{DA50195E-D25B-E515-A291-E33A420523F3}"/>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891750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35418B-1EF2-02D9-B96D-185D2E13E138}"/>
              </a:ext>
            </a:extLst>
          </p:cNvPr>
          <p:cNvSpPr>
            <a:spLocks noGrp="1"/>
          </p:cNvSpPr>
          <p:nvPr>
            <p:ph idx="1"/>
          </p:nvPr>
        </p:nvSpPr>
        <p:spPr/>
        <p:txBody>
          <a:bodyPr>
            <a:normAutofit fontScale="92500" lnSpcReduction="10000"/>
          </a:bodyPr>
          <a:lstStyle/>
          <a:p>
            <a:r>
              <a:rPr lang="en-US" sz="3200" b="1" dirty="0"/>
              <a:t>Amy</a:t>
            </a:r>
            <a:r>
              <a:rPr lang="en-US" sz="3200" dirty="0"/>
              <a:t> borrows 100K from </a:t>
            </a:r>
            <a:r>
              <a:rPr lang="en-US" sz="3200" b="1" dirty="0"/>
              <a:t>Banker</a:t>
            </a:r>
          </a:p>
          <a:p>
            <a:pPr lvl="1"/>
            <a:r>
              <a:rPr lang="en-US" sz="2800" dirty="0"/>
              <a:t>Accession to wealth under HS for Amy?</a:t>
            </a:r>
          </a:p>
          <a:p>
            <a:pPr lvl="1"/>
            <a:r>
              <a:rPr lang="en-US" sz="2800" dirty="0"/>
              <a:t>Decrease in wealth under HS for banker?</a:t>
            </a:r>
          </a:p>
          <a:p>
            <a:pPr lvl="1"/>
            <a:endParaRPr lang="en-US" sz="2800" dirty="0"/>
          </a:p>
          <a:p>
            <a:r>
              <a:rPr lang="en-US" sz="2800" b="1" dirty="0"/>
              <a:t>Banker</a:t>
            </a:r>
            <a:r>
              <a:rPr lang="en-US" sz="2800" dirty="0"/>
              <a:t>: No current deduction for loan (Reg. </a:t>
            </a:r>
            <a:r>
              <a:rPr lang="en-US" sz="2800" dirty="0">
                <a:latin typeface="Calibri" panose="020F0502020204030204" pitchFamily="34" charset="0"/>
                <a:cs typeface="Calibri" panose="020F0502020204030204" pitchFamily="34" charset="0"/>
              </a:rPr>
              <a:t>§</a:t>
            </a:r>
            <a:r>
              <a:rPr lang="en-US" sz="2800" dirty="0"/>
              <a:t>1.263(a)-4(d)(2)(</a:t>
            </a:r>
            <a:r>
              <a:rPr lang="en-US" sz="2800" dirty="0" err="1"/>
              <a:t>i</a:t>
            </a:r>
            <a:r>
              <a:rPr lang="en-US" sz="2800" dirty="0"/>
              <a:t>)(B) and (d)(2)(vi), Ex. 1; cost to create intangible—debt instrument—must be capitalized)</a:t>
            </a:r>
          </a:p>
          <a:p>
            <a:pPr lvl="1"/>
            <a:r>
              <a:rPr lang="en-US" sz="2800" dirty="0"/>
              <a:t>What’s banker’s basis in the loan?</a:t>
            </a:r>
          </a:p>
          <a:p>
            <a:pPr lvl="1"/>
            <a:r>
              <a:rPr lang="en-US" sz="2800" dirty="0"/>
              <a:t>When Amy repays the </a:t>
            </a:r>
            <a:r>
              <a:rPr lang="en-US" sz="2800" u="sng" dirty="0"/>
              <a:t>loan principal</a:t>
            </a:r>
            <a:r>
              <a:rPr lang="en-US" sz="2800" dirty="0"/>
              <a:t>, income for Banker? </a:t>
            </a:r>
          </a:p>
          <a:p>
            <a:pPr lvl="1"/>
            <a:endParaRPr lang="en-US" sz="2800" dirty="0"/>
          </a:p>
          <a:p>
            <a:r>
              <a:rPr lang="en-US" sz="2800" b="1" dirty="0"/>
              <a:t>Amy</a:t>
            </a:r>
            <a:r>
              <a:rPr lang="en-US" sz="2800" dirty="0"/>
              <a:t>: What are the result to Amy? Gross income under </a:t>
            </a:r>
            <a:r>
              <a:rPr lang="en-US" sz="2800" dirty="0">
                <a:effectLst/>
                <a:latin typeface="Calibri" panose="020F0502020204030204" pitchFamily="34" charset="0"/>
                <a:cs typeface="Calibri" panose="020F0502020204030204" pitchFamily="34" charset="0"/>
              </a:rPr>
              <a:t>§61? </a:t>
            </a:r>
            <a:r>
              <a:rPr lang="en-US" sz="2800" dirty="0"/>
              <a:t>Why?</a:t>
            </a:r>
          </a:p>
          <a:p>
            <a:pPr lvl="1"/>
            <a:r>
              <a:rPr lang="en-US" sz="2600" dirty="0"/>
              <a:t>When Amy repays the </a:t>
            </a:r>
            <a:r>
              <a:rPr lang="en-US" sz="2600" u="sng" dirty="0"/>
              <a:t>loan principal</a:t>
            </a:r>
            <a:r>
              <a:rPr lang="en-US" sz="2600" dirty="0"/>
              <a:t>, deduction for Amy?</a:t>
            </a:r>
          </a:p>
          <a:p>
            <a:pPr lvl="1"/>
            <a:r>
              <a:rPr lang="en-US" sz="2600" dirty="0"/>
              <a:t>Original exclusion for debt proceeds in Y1 depends on estimating future repayment in YX</a:t>
            </a:r>
          </a:p>
          <a:p>
            <a:endParaRPr lang="en-US" sz="2800" dirty="0"/>
          </a:p>
          <a:p>
            <a:pPr marL="228600" lvl="1" indent="0">
              <a:buNone/>
            </a:pPr>
            <a:endParaRPr lang="en-US" sz="2400" dirty="0"/>
          </a:p>
        </p:txBody>
      </p:sp>
      <p:sp>
        <p:nvSpPr>
          <p:cNvPr id="3" name="Title 2">
            <a:extLst>
              <a:ext uri="{FF2B5EF4-FFF2-40B4-BE49-F238E27FC236}">
                <a16:creationId xmlns:a16="http://schemas.microsoft.com/office/drawing/2014/main" id="{CB5D597D-E5B8-B226-2BD0-5715D4AE9BB3}"/>
              </a:ext>
            </a:extLst>
          </p:cNvPr>
          <p:cNvSpPr>
            <a:spLocks noGrp="1"/>
          </p:cNvSpPr>
          <p:nvPr>
            <p:ph type="title"/>
          </p:nvPr>
        </p:nvSpPr>
        <p:spPr/>
        <p:txBody>
          <a:bodyPr/>
          <a:lstStyle/>
          <a:p>
            <a:r>
              <a:rPr lang="en-US" dirty="0"/>
              <a:t>Debt Basics	</a:t>
            </a:r>
          </a:p>
        </p:txBody>
      </p:sp>
      <p:sp>
        <p:nvSpPr>
          <p:cNvPr id="4" name="Slide Number Placeholder 3">
            <a:extLst>
              <a:ext uri="{FF2B5EF4-FFF2-40B4-BE49-F238E27FC236}">
                <a16:creationId xmlns:a16="http://schemas.microsoft.com/office/drawing/2014/main" id="{63CAB23E-AB85-CA40-9AC5-B3B17CB4988C}"/>
              </a:ext>
            </a:extLst>
          </p:cNvPr>
          <p:cNvSpPr>
            <a:spLocks noGrp="1"/>
          </p:cNvSpPr>
          <p:nvPr>
            <p:ph type="sldNum" sz="quarter" idx="10"/>
          </p:nvPr>
        </p:nvSpPr>
        <p:spPr/>
        <p:txBody>
          <a:bodyPr/>
          <a:lstStyle/>
          <a:p>
            <a:fld id="{7B3E355C-57B9-BC4B-95D8-406A1F834537}" type="slidenum">
              <a:rPr lang="en-US" altLang="en-US" smtClean="0"/>
              <a:pPr/>
              <a:t>5</a:t>
            </a:fld>
            <a:endParaRPr lang="en-US" altLang="en-US"/>
          </a:p>
        </p:txBody>
      </p:sp>
      <p:sp>
        <p:nvSpPr>
          <p:cNvPr id="5" name="Footer Placeholder 4">
            <a:extLst>
              <a:ext uri="{FF2B5EF4-FFF2-40B4-BE49-F238E27FC236}">
                <a16:creationId xmlns:a16="http://schemas.microsoft.com/office/drawing/2014/main" id="{86FF05C0-D7C7-42EE-F7D2-0DFFBACFB056}"/>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4148262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CA4D0-B352-28DB-3560-072C8810B0C8}"/>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9DE122-E69D-7237-C04F-64C3BF19ADD3}"/>
              </a:ext>
            </a:extLst>
          </p:cNvPr>
          <p:cNvSpPr>
            <a:spLocks noGrp="1"/>
          </p:cNvSpPr>
          <p:nvPr>
            <p:ph idx="1"/>
          </p:nvPr>
        </p:nvSpPr>
        <p:spPr/>
        <p:txBody>
          <a:bodyPr>
            <a:normAutofit/>
          </a:bodyPr>
          <a:lstStyle/>
          <a:p>
            <a:r>
              <a:rPr lang="en-US" sz="3200" b="1" dirty="0"/>
              <a:t>Amy</a:t>
            </a:r>
            <a:r>
              <a:rPr lang="en-US" sz="3200" dirty="0"/>
              <a:t> borrows 100K and pays </a:t>
            </a:r>
            <a:r>
              <a:rPr lang="en-US" sz="3200" b="1" dirty="0"/>
              <a:t>10K of interest </a:t>
            </a:r>
            <a:r>
              <a:rPr lang="en-US" sz="3200" dirty="0"/>
              <a:t>to </a:t>
            </a:r>
            <a:r>
              <a:rPr lang="en-US" sz="3200" b="1" dirty="0"/>
              <a:t>Banker</a:t>
            </a:r>
          </a:p>
          <a:p>
            <a:pPr lvl="1"/>
            <a:r>
              <a:rPr lang="en-US" sz="2800" dirty="0"/>
              <a:t>Decrease in wealth under HS for Amy for interest paid?</a:t>
            </a:r>
          </a:p>
          <a:p>
            <a:pPr lvl="1"/>
            <a:r>
              <a:rPr lang="en-US" sz="2800" dirty="0"/>
              <a:t>Increase in wealth under HS for Banker for interest received?</a:t>
            </a:r>
          </a:p>
          <a:p>
            <a:pPr lvl="1"/>
            <a:endParaRPr lang="en-US" sz="2800" dirty="0"/>
          </a:p>
          <a:p>
            <a:r>
              <a:rPr lang="en-US" sz="2800" b="1" dirty="0"/>
              <a:t>Banker</a:t>
            </a:r>
            <a:r>
              <a:rPr lang="en-US" sz="2800" dirty="0"/>
              <a:t>: Gross income under </a:t>
            </a:r>
            <a:r>
              <a:rPr lang="en-US" sz="2800" dirty="0">
                <a:latin typeface="Calibri" panose="020F0502020204030204" pitchFamily="34" charset="0"/>
                <a:cs typeface="Calibri" panose="020F0502020204030204" pitchFamily="34" charset="0"/>
              </a:rPr>
              <a:t>§61(a)(4) </a:t>
            </a:r>
          </a:p>
          <a:p>
            <a:endParaRPr lang="en-US" sz="2800" dirty="0">
              <a:latin typeface="Calibri" panose="020F0502020204030204" pitchFamily="34" charset="0"/>
              <a:cs typeface="Calibri" panose="020F0502020204030204" pitchFamily="34" charset="0"/>
            </a:endParaRPr>
          </a:p>
          <a:p>
            <a:r>
              <a:rPr lang="en-US" sz="2800" b="1" dirty="0"/>
              <a:t>Amy</a:t>
            </a:r>
            <a:r>
              <a:rPr lang="en-US" sz="2800" dirty="0"/>
              <a:t>: Possibly deductible under </a:t>
            </a:r>
            <a:r>
              <a:rPr lang="en-US" sz="2800" dirty="0">
                <a:latin typeface="Calibri" panose="020F0502020204030204" pitchFamily="34" charset="0"/>
                <a:cs typeface="Calibri" panose="020F0502020204030204" pitchFamily="34" charset="0"/>
              </a:rPr>
              <a:t>§163 if it constitutes business interest, investment interest, or qualified residence interest.</a:t>
            </a:r>
            <a:endParaRPr lang="en-US" sz="2800" dirty="0"/>
          </a:p>
          <a:p>
            <a:endParaRPr lang="en-US" sz="2800" dirty="0"/>
          </a:p>
          <a:p>
            <a:pPr marL="228600" lvl="1" indent="0">
              <a:buNone/>
            </a:pPr>
            <a:endParaRPr lang="en-US" sz="2400" dirty="0"/>
          </a:p>
        </p:txBody>
      </p:sp>
      <p:sp>
        <p:nvSpPr>
          <p:cNvPr id="3" name="Title 2">
            <a:extLst>
              <a:ext uri="{FF2B5EF4-FFF2-40B4-BE49-F238E27FC236}">
                <a16:creationId xmlns:a16="http://schemas.microsoft.com/office/drawing/2014/main" id="{198D88C6-B0A9-0F34-633C-DD4E93E88A30}"/>
              </a:ext>
            </a:extLst>
          </p:cNvPr>
          <p:cNvSpPr>
            <a:spLocks noGrp="1"/>
          </p:cNvSpPr>
          <p:nvPr>
            <p:ph type="title"/>
          </p:nvPr>
        </p:nvSpPr>
        <p:spPr/>
        <p:txBody>
          <a:bodyPr/>
          <a:lstStyle/>
          <a:p>
            <a:r>
              <a:rPr lang="en-US" dirty="0"/>
              <a:t>Debt Basics	</a:t>
            </a:r>
          </a:p>
        </p:txBody>
      </p:sp>
      <p:sp>
        <p:nvSpPr>
          <p:cNvPr id="4" name="Slide Number Placeholder 3">
            <a:extLst>
              <a:ext uri="{FF2B5EF4-FFF2-40B4-BE49-F238E27FC236}">
                <a16:creationId xmlns:a16="http://schemas.microsoft.com/office/drawing/2014/main" id="{95D123E1-6395-0CEE-DBC7-90FBCB8369F0}"/>
              </a:ext>
            </a:extLst>
          </p:cNvPr>
          <p:cNvSpPr>
            <a:spLocks noGrp="1"/>
          </p:cNvSpPr>
          <p:nvPr>
            <p:ph type="sldNum" sz="quarter" idx="10"/>
          </p:nvPr>
        </p:nvSpPr>
        <p:spPr/>
        <p:txBody>
          <a:bodyPr/>
          <a:lstStyle/>
          <a:p>
            <a:fld id="{7B3E355C-57B9-BC4B-95D8-406A1F834537}" type="slidenum">
              <a:rPr lang="en-US" altLang="en-US" smtClean="0"/>
              <a:pPr/>
              <a:t>6</a:t>
            </a:fld>
            <a:endParaRPr lang="en-US" altLang="en-US"/>
          </a:p>
        </p:txBody>
      </p:sp>
      <p:sp>
        <p:nvSpPr>
          <p:cNvPr id="5" name="Footer Placeholder 4">
            <a:extLst>
              <a:ext uri="{FF2B5EF4-FFF2-40B4-BE49-F238E27FC236}">
                <a16:creationId xmlns:a16="http://schemas.microsoft.com/office/drawing/2014/main" id="{6FC348F0-B431-D783-1D28-CF6B6ED6EC7F}"/>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36666805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6B0F41-796F-91AC-F689-0339844DC575}"/>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84F89E6-B7F4-16CE-C31A-D92BB6BB93AD}"/>
              </a:ext>
            </a:extLst>
          </p:cNvPr>
          <p:cNvSpPr>
            <a:spLocks noGrp="1"/>
          </p:cNvSpPr>
          <p:nvPr>
            <p:ph idx="1"/>
          </p:nvPr>
        </p:nvSpPr>
        <p:spPr/>
        <p:txBody>
          <a:bodyPr>
            <a:normAutofit/>
          </a:bodyPr>
          <a:lstStyle/>
          <a:p>
            <a:r>
              <a:rPr lang="en-US" sz="3200" b="1" dirty="0"/>
              <a:t>Future Value: </a:t>
            </a:r>
            <a:r>
              <a:rPr lang="en-US" sz="3200" dirty="0"/>
              <a:t>an</a:t>
            </a:r>
            <a:r>
              <a:rPr lang="en-US" sz="3200" b="1" dirty="0"/>
              <a:t> </a:t>
            </a:r>
            <a:r>
              <a:rPr lang="en-US" sz="3200" dirty="0"/>
              <a:t>amount that represents how much an investment made today will grow to in the future over a certain period at a certain rate.</a:t>
            </a:r>
          </a:p>
          <a:p>
            <a:pPr lvl="1"/>
            <a:r>
              <a:rPr lang="en-US" sz="2800" dirty="0"/>
              <a:t>Example:  The future value of 100K invested for one year at 10% is 110K.</a:t>
            </a:r>
          </a:p>
          <a:p>
            <a:pPr lvl="1"/>
            <a:r>
              <a:rPr lang="en-US" sz="2800" dirty="0"/>
              <a:t>FV = Invest * (1 + rate)</a:t>
            </a:r>
            <a:r>
              <a:rPr lang="en-US" sz="2800" baseline="30000" dirty="0"/>
              <a:t>T</a:t>
            </a:r>
            <a:r>
              <a:rPr lang="en-US" sz="2800" dirty="0"/>
              <a:t>, where T is the number of periods in the future. </a:t>
            </a:r>
          </a:p>
          <a:p>
            <a:pPr lvl="1"/>
            <a:endParaRPr lang="en-US" sz="2600" dirty="0"/>
          </a:p>
          <a:p>
            <a:r>
              <a:rPr lang="en-US" sz="3200" b="1" dirty="0"/>
              <a:t>Present Value: </a:t>
            </a:r>
            <a:r>
              <a:rPr lang="en-US" sz="3200" dirty="0"/>
              <a:t>the current value today of an amount to be received in the future discounted at a certain rate.</a:t>
            </a:r>
          </a:p>
          <a:p>
            <a:pPr lvl="1"/>
            <a:r>
              <a:rPr lang="en-US" sz="2800" dirty="0"/>
              <a:t>Example:  The PV of 110K to be received one year from now invested for one year at 10% is 110K.</a:t>
            </a:r>
          </a:p>
          <a:p>
            <a:pPr lvl="1"/>
            <a:r>
              <a:rPr lang="en-US" sz="2800" dirty="0"/>
              <a:t>PV = FV / (1 + rate)</a:t>
            </a:r>
            <a:r>
              <a:rPr lang="en-US" sz="2800" baseline="30000" dirty="0"/>
              <a:t> T</a:t>
            </a:r>
            <a:endParaRPr lang="en-US" sz="2800" dirty="0"/>
          </a:p>
          <a:p>
            <a:endParaRPr lang="en-US" sz="2800" dirty="0"/>
          </a:p>
          <a:p>
            <a:endParaRPr lang="en-US" sz="2800" dirty="0"/>
          </a:p>
          <a:p>
            <a:pPr marL="228600" lvl="1" indent="0">
              <a:buNone/>
            </a:pPr>
            <a:endParaRPr lang="en-US" sz="2400" dirty="0"/>
          </a:p>
        </p:txBody>
      </p:sp>
      <p:sp>
        <p:nvSpPr>
          <p:cNvPr id="3" name="Title 2">
            <a:extLst>
              <a:ext uri="{FF2B5EF4-FFF2-40B4-BE49-F238E27FC236}">
                <a16:creationId xmlns:a16="http://schemas.microsoft.com/office/drawing/2014/main" id="{48E7A7E9-065F-BF4C-B5A7-987E0815AB81}"/>
              </a:ext>
            </a:extLst>
          </p:cNvPr>
          <p:cNvSpPr>
            <a:spLocks noGrp="1"/>
          </p:cNvSpPr>
          <p:nvPr>
            <p:ph type="title"/>
          </p:nvPr>
        </p:nvSpPr>
        <p:spPr/>
        <p:txBody>
          <a:bodyPr/>
          <a:lstStyle/>
          <a:p>
            <a:r>
              <a:rPr lang="en-US" dirty="0"/>
              <a:t>Debt Basics: Present Value and Future Value	</a:t>
            </a:r>
          </a:p>
        </p:txBody>
      </p:sp>
      <p:sp>
        <p:nvSpPr>
          <p:cNvPr id="4" name="Slide Number Placeholder 3">
            <a:extLst>
              <a:ext uri="{FF2B5EF4-FFF2-40B4-BE49-F238E27FC236}">
                <a16:creationId xmlns:a16="http://schemas.microsoft.com/office/drawing/2014/main" id="{E0BE0541-992D-B6D6-C0DA-CBC19CB1FA1D}"/>
              </a:ext>
            </a:extLst>
          </p:cNvPr>
          <p:cNvSpPr>
            <a:spLocks noGrp="1"/>
          </p:cNvSpPr>
          <p:nvPr>
            <p:ph type="sldNum" sz="quarter" idx="10"/>
          </p:nvPr>
        </p:nvSpPr>
        <p:spPr/>
        <p:txBody>
          <a:bodyPr/>
          <a:lstStyle/>
          <a:p>
            <a:fld id="{7B3E355C-57B9-BC4B-95D8-406A1F834537}" type="slidenum">
              <a:rPr lang="en-US" altLang="en-US" smtClean="0"/>
              <a:pPr/>
              <a:t>7</a:t>
            </a:fld>
            <a:endParaRPr lang="en-US" altLang="en-US"/>
          </a:p>
        </p:txBody>
      </p:sp>
      <p:sp>
        <p:nvSpPr>
          <p:cNvPr id="5" name="Footer Placeholder 4">
            <a:extLst>
              <a:ext uri="{FF2B5EF4-FFF2-40B4-BE49-F238E27FC236}">
                <a16:creationId xmlns:a16="http://schemas.microsoft.com/office/drawing/2014/main" id="{88155339-7B64-A10C-4301-ADFEF4EF270A}"/>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1032593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FA99F7-58F9-393E-2478-C6924C32151B}"/>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88BE44-A0C0-760F-8BED-835F736358DD}"/>
              </a:ext>
            </a:extLst>
          </p:cNvPr>
          <p:cNvSpPr>
            <a:spLocks noGrp="1"/>
          </p:cNvSpPr>
          <p:nvPr>
            <p:ph idx="1"/>
          </p:nvPr>
        </p:nvSpPr>
        <p:spPr/>
        <p:txBody>
          <a:bodyPr>
            <a:normAutofit lnSpcReduction="10000"/>
          </a:bodyPr>
          <a:lstStyle/>
          <a:p>
            <a:r>
              <a:rPr lang="en-US" sz="3600" dirty="0"/>
              <a:t>Bank makes a 1-year loan to Amy of 100K.  In one year, she’ll have to repay 110K, the original 100K plus interest of 10K.</a:t>
            </a:r>
          </a:p>
          <a:p>
            <a:r>
              <a:rPr lang="en-US" sz="3600" dirty="0"/>
              <a:t>Should Amy be able to exclude the entire 100K under the borrowing exception?</a:t>
            </a:r>
          </a:p>
          <a:p>
            <a:r>
              <a:rPr lang="en-US" sz="3600" dirty="0"/>
              <a:t>What is the PV the loan if the discount rate is 10%?</a:t>
            </a:r>
          </a:p>
          <a:p>
            <a:pPr lvl="1"/>
            <a:r>
              <a:rPr lang="en-US" sz="3600" dirty="0"/>
              <a:t>PV = FV / (1 + rate)</a:t>
            </a:r>
            <a:r>
              <a:rPr lang="en-US" sz="3600" baseline="30000" dirty="0"/>
              <a:t> T</a:t>
            </a:r>
            <a:endParaRPr lang="en-US" sz="3600" dirty="0"/>
          </a:p>
          <a:p>
            <a:pPr lvl="1"/>
            <a:r>
              <a:rPr lang="en-US" sz="3200" dirty="0"/>
              <a:t>100K = 110K / (1 + 10%)</a:t>
            </a:r>
            <a:r>
              <a:rPr lang="en-US" sz="3200" baseline="30000" dirty="0"/>
              <a:t> 1</a:t>
            </a:r>
          </a:p>
          <a:p>
            <a:r>
              <a:rPr lang="en-US" sz="3200" dirty="0"/>
              <a:t>Does Amy have an accession to wealth when she receives the 100K in PV terms?</a:t>
            </a:r>
          </a:p>
          <a:p>
            <a:endParaRPr lang="en-US" sz="2800" dirty="0"/>
          </a:p>
          <a:p>
            <a:pPr marL="228600" lvl="1" indent="0">
              <a:buNone/>
            </a:pPr>
            <a:endParaRPr lang="en-US" sz="2400" dirty="0"/>
          </a:p>
        </p:txBody>
      </p:sp>
      <p:sp>
        <p:nvSpPr>
          <p:cNvPr id="3" name="Title 2">
            <a:extLst>
              <a:ext uri="{FF2B5EF4-FFF2-40B4-BE49-F238E27FC236}">
                <a16:creationId xmlns:a16="http://schemas.microsoft.com/office/drawing/2014/main" id="{7C7CD1F9-005A-AF66-89F5-417C52CCC58E}"/>
              </a:ext>
            </a:extLst>
          </p:cNvPr>
          <p:cNvSpPr>
            <a:spLocks noGrp="1"/>
          </p:cNvSpPr>
          <p:nvPr>
            <p:ph type="title"/>
          </p:nvPr>
        </p:nvSpPr>
        <p:spPr/>
        <p:txBody>
          <a:bodyPr/>
          <a:lstStyle/>
          <a:p>
            <a:r>
              <a:rPr lang="en-US" dirty="0"/>
              <a:t>Debt Basics: Using the Loan Exclusion to Play Game	</a:t>
            </a:r>
          </a:p>
        </p:txBody>
      </p:sp>
      <p:sp>
        <p:nvSpPr>
          <p:cNvPr id="4" name="Slide Number Placeholder 3">
            <a:extLst>
              <a:ext uri="{FF2B5EF4-FFF2-40B4-BE49-F238E27FC236}">
                <a16:creationId xmlns:a16="http://schemas.microsoft.com/office/drawing/2014/main" id="{E597D566-E5F3-8F64-35B0-67C1B9166E76}"/>
              </a:ext>
            </a:extLst>
          </p:cNvPr>
          <p:cNvSpPr>
            <a:spLocks noGrp="1"/>
          </p:cNvSpPr>
          <p:nvPr>
            <p:ph type="sldNum" sz="quarter" idx="10"/>
          </p:nvPr>
        </p:nvSpPr>
        <p:spPr/>
        <p:txBody>
          <a:bodyPr/>
          <a:lstStyle/>
          <a:p>
            <a:fld id="{7B3E355C-57B9-BC4B-95D8-406A1F834537}" type="slidenum">
              <a:rPr lang="en-US" altLang="en-US" smtClean="0"/>
              <a:pPr/>
              <a:t>8</a:t>
            </a:fld>
            <a:endParaRPr lang="en-US" altLang="en-US"/>
          </a:p>
        </p:txBody>
      </p:sp>
      <p:sp>
        <p:nvSpPr>
          <p:cNvPr id="5" name="Footer Placeholder 4">
            <a:extLst>
              <a:ext uri="{FF2B5EF4-FFF2-40B4-BE49-F238E27FC236}">
                <a16:creationId xmlns:a16="http://schemas.microsoft.com/office/drawing/2014/main" id="{C718E0B4-59C7-1D3F-51D6-64A6F47C17F4}"/>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399775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984DE2-62F2-6724-871C-7FEBFC754EB9}"/>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6343AE-C48D-06E4-7BD4-B3B03AB3B9ED}"/>
              </a:ext>
            </a:extLst>
          </p:cNvPr>
          <p:cNvSpPr>
            <a:spLocks noGrp="1"/>
          </p:cNvSpPr>
          <p:nvPr>
            <p:ph idx="1"/>
          </p:nvPr>
        </p:nvSpPr>
        <p:spPr/>
        <p:txBody>
          <a:bodyPr>
            <a:normAutofit/>
          </a:bodyPr>
          <a:lstStyle/>
          <a:p>
            <a:r>
              <a:rPr lang="en-US" sz="3200" dirty="0"/>
              <a:t>Corp makes a 5-year, </a:t>
            </a:r>
            <a:r>
              <a:rPr lang="en-US" sz="3200" b="1" dirty="0"/>
              <a:t>no-interest</a:t>
            </a:r>
            <a:r>
              <a:rPr lang="en-US" sz="3200" dirty="0"/>
              <a:t> loan to its GEO of 100K.</a:t>
            </a:r>
          </a:p>
          <a:p>
            <a:pPr lvl="1"/>
            <a:r>
              <a:rPr lang="en-US" sz="3000" dirty="0"/>
              <a:t>Should CEO be able to exclude the entire 100K under the borrowing exception?</a:t>
            </a:r>
          </a:p>
          <a:p>
            <a:pPr lvl="1"/>
            <a:r>
              <a:rPr lang="en-US" sz="3000" dirty="0"/>
              <a:t>What is the PV the loan if the discount rate is 10%?</a:t>
            </a:r>
          </a:p>
          <a:p>
            <a:pPr lvl="2"/>
            <a:r>
              <a:rPr lang="en-US" sz="3200" dirty="0"/>
              <a:t>PV = FV / (1 + rate)</a:t>
            </a:r>
            <a:r>
              <a:rPr lang="en-US" sz="3200" baseline="30000" dirty="0"/>
              <a:t> T</a:t>
            </a:r>
            <a:endParaRPr lang="en-US" sz="3200" dirty="0"/>
          </a:p>
          <a:p>
            <a:pPr lvl="2"/>
            <a:r>
              <a:rPr lang="en-US" sz="3000" dirty="0"/>
              <a:t>62K = 100K / (1 + 10%)</a:t>
            </a:r>
            <a:r>
              <a:rPr lang="en-US" sz="2800" baseline="30000" dirty="0"/>
              <a:t> 5</a:t>
            </a:r>
          </a:p>
          <a:p>
            <a:pPr lvl="1"/>
            <a:r>
              <a:rPr lang="en-US" sz="2800" dirty="0"/>
              <a:t>How should the remaining 38K be classified?</a:t>
            </a:r>
          </a:p>
          <a:p>
            <a:pPr lvl="1"/>
            <a:endParaRPr lang="en-US" sz="2800" dirty="0"/>
          </a:p>
          <a:p>
            <a:r>
              <a:rPr lang="en-US" sz="3000" dirty="0"/>
              <a:t>Mom makes a no-interest loan to daughter of 200K.  Mom’s MTR is 37% and daughter’s is 10%.  Mom can request repayment at any time.</a:t>
            </a:r>
          </a:p>
          <a:p>
            <a:endParaRPr lang="en-US" sz="3000" dirty="0"/>
          </a:p>
        </p:txBody>
      </p:sp>
      <p:sp>
        <p:nvSpPr>
          <p:cNvPr id="3" name="Title 2">
            <a:extLst>
              <a:ext uri="{FF2B5EF4-FFF2-40B4-BE49-F238E27FC236}">
                <a16:creationId xmlns:a16="http://schemas.microsoft.com/office/drawing/2014/main" id="{A9B99645-9949-4705-06B8-B21523992553}"/>
              </a:ext>
            </a:extLst>
          </p:cNvPr>
          <p:cNvSpPr>
            <a:spLocks noGrp="1"/>
          </p:cNvSpPr>
          <p:nvPr>
            <p:ph type="title"/>
          </p:nvPr>
        </p:nvSpPr>
        <p:spPr/>
        <p:txBody>
          <a:bodyPr/>
          <a:lstStyle/>
          <a:p>
            <a:r>
              <a:rPr lang="en-US" dirty="0"/>
              <a:t>Debt Basics: Using the Loan Exclusion to Play Game	</a:t>
            </a:r>
          </a:p>
        </p:txBody>
      </p:sp>
      <p:sp>
        <p:nvSpPr>
          <p:cNvPr id="4" name="Slide Number Placeholder 3">
            <a:extLst>
              <a:ext uri="{FF2B5EF4-FFF2-40B4-BE49-F238E27FC236}">
                <a16:creationId xmlns:a16="http://schemas.microsoft.com/office/drawing/2014/main" id="{6DDEAD7B-61AE-07F5-DBC4-914024399AF1}"/>
              </a:ext>
            </a:extLst>
          </p:cNvPr>
          <p:cNvSpPr>
            <a:spLocks noGrp="1"/>
          </p:cNvSpPr>
          <p:nvPr>
            <p:ph type="sldNum" sz="quarter" idx="10"/>
          </p:nvPr>
        </p:nvSpPr>
        <p:spPr/>
        <p:txBody>
          <a:bodyPr/>
          <a:lstStyle/>
          <a:p>
            <a:fld id="{7B3E355C-57B9-BC4B-95D8-406A1F834537}" type="slidenum">
              <a:rPr lang="en-US" altLang="en-US" smtClean="0"/>
              <a:pPr/>
              <a:t>9</a:t>
            </a:fld>
            <a:endParaRPr lang="en-US" altLang="en-US"/>
          </a:p>
        </p:txBody>
      </p:sp>
      <p:sp>
        <p:nvSpPr>
          <p:cNvPr id="5" name="Footer Placeholder 4">
            <a:extLst>
              <a:ext uri="{FF2B5EF4-FFF2-40B4-BE49-F238E27FC236}">
                <a16:creationId xmlns:a16="http://schemas.microsoft.com/office/drawing/2014/main" id="{04598B94-8406-C56D-87BE-A805C5AFBB9E}"/>
              </a:ext>
            </a:extLst>
          </p:cNvPr>
          <p:cNvSpPr>
            <a:spLocks noGrp="1"/>
          </p:cNvSpPr>
          <p:nvPr>
            <p:ph type="ftr" sz="quarter" idx="11"/>
          </p:nvPr>
        </p:nvSpPr>
        <p:spPr/>
        <p:txBody>
          <a:bodyPr/>
          <a:lstStyle/>
          <a:p>
            <a:pPr>
              <a:defRPr/>
            </a:pPr>
            <a:r>
              <a:rPr lang="en-US"/>
              <a:t>Borrorwing and Lending</a:t>
            </a:r>
            <a:endParaRPr lang="en-US" dirty="0"/>
          </a:p>
        </p:txBody>
      </p:sp>
    </p:spTree>
    <p:extLst>
      <p:ext uri="{BB962C8B-B14F-4D97-AF65-F5344CB8AC3E}">
        <p14:creationId xmlns:p14="http://schemas.microsoft.com/office/powerpoint/2010/main" val="321619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27594</TotalTime>
  <Words>2613</Words>
  <Application>Microsoft Macintosh PowerPoint</Application>
  <PresentationFormat>Widescreen</PresentationFormat>
  <Paragraphs>249</Paragraphs>
  <Slides>25</Slides>
  <Notes>1</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25</vt:i4>
      </vt:variant>
    </vt:vector>
  </HeadingPairs>
  <TitlesOfParts>
    <vt:vector size="35" baseType="lpstr">
      <vt:lpstr>NSimSun</vt:lpstr>
      <vt:lpstr>Arial</vt:lpstr>
      <vt:lpstr>Calibri</vt:lpstr>
      <vt:lpstr>Courier New</vt:lpstr>
      <vt:lpstr>Times New Roman</vt:lpstr>
      <vt:lpstr>Verdana</vt:lpstr>
      <vt:lpstr>Wingdings</vt:lpstr>
      <vt:lpstr>Wingdings 2</vt:lpstr>
      <vt:lpstr>CG Body - Standard</vt:lpstr>
      <vt:lpstr>Worksheet</vt:lpstr>
      <vt:lpstr>Federal Income Taxation Borrowing and Lending</vt:lpstr>
      <vt:lpstr>Borrowing and Lending</vt:lpstr>
      <vt:lpstr>Benefits and Possible Detriments of Debt</vt:lpstr>
      <vt:lpstr>Benefits and Possible Detriments of Debt</vt:lpstr>
      <vt:lpstr>Debt Basics </vt:lpstr>
      <vt:lpstr>Debt Basics </vt:lpstr>
      <vt:lpstr>Debt Basics: Present Value and Future Value </vt:lpstr>
      <vt:lpstr>Debt Basics: Using the Loan Exclusion to Play Game </vt:lpstr>
      <vt:lpstr>Debt Basics: Using the Loan Exclusion to Play Game </vt:lpstr>
      <vt:lpstr>Section 7872</vt:lpstr>
      <vt:lpstr>Section 7872</vt:lpstr>
      <vt:lpstr>Section 7872</vt:lpstr>
      <vt:lpstr>Section 7872</vt:lpstr>
      <vt:lpstr>Section 7872</vt:lpstr>
      <vt:lpstr>Identifying Principal and Interest</vt:lpstr>
      <vt:lpstr>Identifying Principal and Interest</vt:lpstr>
      <vt:lpstr>Identifying Principal and Interest</vt:lpstr>
      <vt:lpstr>Original Issue Discount (OID)</vt:lpstr>
      <vt:lpstr>Original Interest Discount</vt:lpstr>
      <vt:lpstr>Original Interest Discount</vt:lpstr>
      <vt:lpstr>Section 72—Recovery of Annuity Basis</vt:lpstr>
      <vt:lpstr>James v. US, 366 U.S. 213 (1961)</vt:lpstr>
      <vt:lpstr>North American Oil Consolidated v. Burnet, 286 U.S. 417 (1932)</vt:lpstr>
      <vt:lpstr>Section 1341</vt:lpstr>
      <vt:lpstr>CIR v. Indianapolis Power &amp; Light</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
  <dc:creator>J Colon</dc:creator>
  <cp:keywords/>
  <dc:description/>
  <cp:lastModifiedBy>Jeffrey M. Colon</cp:lastModifiedBy>
  <cp:revision>202</cp:revision>
  <cp:lastPrinted>2020-11-30T15:41:57Z</cp:lastPrinted>
  <dcterms:created xsi:type="dcterms:W3CDTF">2016-08-01T04:04:31Z</dcterms:created>
  <dcterms:modified xsi:type="dcterms:W3CDTF">2025-02-16T16:10:44Z</dcterms:modified>
  <cp:category/>
</cp:coreProperties>
</file>