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95" r:id="rId2"/>
    <p:sldId id="256" r:id="rId3"/>
    <p:sldId id="296" r:id="rId4"/>
    <p:sldId id="305" r:id="rId5"/>
    <p:sldId id="297" r:id="rId6"/>
    <p:sldId id="306" r:id="rId7"/>
    <p:sldId id="298" r:id="rId8"/>
    <p:sldId id="299" r:id="rId9"/>
    <p:sldId id="300" r:id="rId10"/>
    <p:sldId id="301" r:id="rId11"/>
    <p:sldId id="302" r:id="rId12"/>
    <p:sldId id="303" r:id="rId13"/>
    <p:sldId id="304" r:id="rId1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340C2-4EBE-0441-A186-68B19FCDFAFA}" v="964" dt="2025-02-03T01:33:19.385"/>
    <p1510:client id="{E30799C2-737E-434A-BF07-D3FD943DF329}" v="937" dt="2025-02-02T15:56:17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04"/>
    <p:restoredTop sz="96054"/>
  </p:normalViewPr>
  <p:slideViewPr>
    <p:cSldViewPr snapToGrid="0" snapToObjects="1">
      <p:cViewPr varScale="1">
        <p:scale>
          <a:sx n="118" d="100"/>
          <a:sy n="118" d="100"/>
        </p:scale>
        <p:origin x="2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E30799C2-737E-434A-BF07-D3FD943DF329}"/>
    <pc:docChg chg="custSel modSld modMainMaster">
      <pc:chgData name="Colon, Jeffrey M." userId="615143b1-cdee-493d-9a9d-1565ce8666d9" providerId="ADAL" clId="{E30799C2-737E-434A-BF07-D3FD943DF329}" dt="2025-02-02T15:56:17.665" v="1041" actId="20577"/>
      <pc:docMkLst>
        <pc:docMk/>
      </pc:docMkLst>
      <pc:sldChg chg="addSp delSp modSp mod modAnim">
        <pc:chgData name="Colon, Jeffrey M." userId="615143b1-cdee-493d-9a9d-1565ce8666d9" providerId="ADAL" clId="{E30799C2-737E-434A-BF07-D3FD943DF329}" dt="2025-02-02T15:45:16.287" v="102" actId="1076"/>
        <pc:sldMkLst>
          <pc:docMk/>
          <pc:sldMk cId="231222038" sldId="256"/>
        </pc:sldMkLst>
        <pc:spChg chg="mod">
          <ac:chgData name="Colon, Jeffrey M." userId="615143b1-cdee-493d-9a9d-1565ce8666d9" providerId="ADAL" clId="{E30799C2-737E-434A-BF07-D3FD943DF329}" dt="2025-02-02T15:37:58.391" v="56" actId="20577"/>
          <ac:spMkLst>
            <pc:docMk/>
            <pc:sldMk cId="231222038" sldId="256"/>
            <ac:spMk id="4" creationId="{00000000-0000-0000-0000-000000000000}"/>
          </ac:spMkLst>
        </pc:spChg>
        <pc:spChg chg="del mod">
          <ac:chgData name="Colon, Jeffrey M." userId="615143b1-cdee-493d-9a9d-1565ce8666d9" providerId="ADAL" clId="{E30799C2-737E-434A-BF07-D3FD943DF329}" dt="2025-02-02T15:41:45.449" v="58"/>
          <ac:spMkLst>
            <pc:docMk/>
            <pc:sldMk cId="231222038" sldId="256"/>
            <ac:spMk id="5" creationId="{00000000-0000-0000-0000-000000000000}"/>
          </ac:spMkLst>
        </pc:spChg>
        <pc:picChg chg="add mod">
          <ac:chgData name="Colon, Jeffrey M." userId="615143b1-cdee-493d-9a9d-1565ce8666d9" providerId="ADAL" clId="{E30799C2-737E-434A-BF07-D3FD943DF329}" dt="2025-02-02T15:45:16.287" v="102" actId="1076"/>
          <ac:picMkLst>
            <pc:docMk/>
            <pc:sldMk cId="231222038" sldId="256"/>
            <ac:picMk id="7" creationId="{4F535EED-5960-9BBD-CC9E-13FBD19EED9E}"/>
          </ac:picMkLst>
        </pc:picChg>
      </pc:sldChg>
      <pc:sldChg chg="modSp mod">
        <pc:chgData name="Colon, Jeffrey M." userId="615143b1-cdee-493d-9a9d-1565ce8666d9" providerId="ADAL" clId="{E30799C2-737E-434A-BF07-D3FD943DF329}" dt="2025-02-02T15:35:52.418" v="21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E30799C2-737E-434A-BF07-D3FD943DF329}" dt="2025-02-02T15:35:52.418" v="21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modSp mod modAnim">
        <pc:chgData name="Colon, Jeffrey M." userId="615143b1-cdee-493d-9a9d-1565ce8666d9" providerId="ADAL" clId="{E30799C2-737E-434A-BF07-D3FD943DF329}" dt="2025-02-02T15:56:17.665" v="1041" actId="20577"/>
        <pc:sldMkLst>
          <pc:docMk/>
          <pc:sldMk cId="3066996033" sldId="296"/>
        </pc:sldMkLst>
        <pc:spChg chg="mod">
          <ac:chgData name="Colon, Jeffrey M." userId="615143b1-cdee-493d-9a9d-1565ce8666d9" providerId="ADAL" clId="{E30799C2-737E-434A-BF07-D3FD943DF329}" dt="2025-02-02T15:56:17.665" v="1041" actId="20577"/>
          <ac:spMkLst>
            <pc:docMk/>
            <pc:sldMk cId="3066996033" sldId="296"/>
            <ac:spMk id="2" creationId="{A54921AB-AE17-7639-8934-77D02F586210}"/>
          </ac:spMkLst>
        </pc:spChg>
        <pc:spChg chg="mod">
          <ac:chgData name="Colon, Jeffrey M." userId="615143b1-cdee-493d-9a9d-1565ce8666d9" providerId="ADAL" clId="{E30799C2-737E-434A-BF07-D3FD943DF329}" dt="2025-02-02T15:45:32.990" v="107" actId="20577"/>
          <ac:spMkLst>
            <pc:docMk/>
            <pc:sldMk cId="3066996033" sldId="296"/>
            <ac:spMk id="3" creationId="{EE043A9B-F6A7-0103-EBF8-46FB90BFAE5C}"/>
          </ac:spMkLst>
        </pc:spChg>
      </pc:sldChg>
      <pc:sldMasterChg chg="modSp mod modSldLayout">
        <pc:chgData name="Colon, Jeffrey M." userId="615143b1-cdee-493d-9a9d-1565ce8666d9" providerId="ADAL" clId="{E30799C2-737E-434A-BF07-D3FD943DF329}" dt="2025-02-02T15:44:23.791" v="101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E30799C2-737E-434A-BF07-D3FD943DF329}" dt="2025-02-02T15:36:32.685" v="51" actId="6549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E30799C2-737E-434A-BF07-D3FD943DF329}" dt="2025-02-02T15:36:17.298" v="39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E30799C2-737E-434A-BF07-D3FD943DF329}" dt="2025-02-02T15:44:11.855" v="83" actId="20577"/>
          <pc:sldLayoutMkLst>
            <pc:docMk/>
            <pc:sldMasterMk cId="371776349" sldId="2147483660"/>
            <pc:sldLayoutMk cId="1355925115" sldId="2147483661"/>
          </pc:sldLayoutMkLst>
          <pc:spChg chg="mod">
            <ac:chgData name="Colon, Jeffrey M." userId="615143b1-cdee-493d-9a9d-1565ce8666d9" providerId="ADAL" clId="{E30799C2-737E-434A-BF07-D3FD943DF329}" dt="2025-02-02T15:44:11.855" v="83" actId="20577"/>
            <ac:spMkLst>
              <pc:docMk/>
              <pc:sldMasterMk cId="371776349" sldId="2147483660"/>
              <pc:sldLayoutMk cId="1355925115" sldId="2147483661"/>
              <ac:spMk id="4" creationId="{00000000-0000-0000-0000-000000000000}"/>
            </ac:spMkLst>
          </pc:spChg>
        </pc:sldLayoutChg>
        <pc:sldLayoutChg chg="modSp mod">
          <pc:chgData name="Colon, Jeffrey M." userId="615143b1-cdee-493d-9a9d-1565ce8666d9" providerId="ADAL" clId="{E30799C2-737E-434A-BF07-D3FD943DF329}" dt="2025-02-02T15:44:23.791" v="101" actId="20577"/>
          <pc:sldLayoutMkLst>
            <pc:docMk/>
            <pc:sldMasterMk cId="371776349" sldId="2147483660"/>
            <pc:sldLayoutMk cId="1105671305" sldId="2147483662"/>
          </pc:sldLayoutMkLst>
          <pc:spChg chg="mod">
            <ac:chgData name="Colon, Jeffrey M." userId="615143b1-cdee-493d-9a9d-1565ce8666d9" providerId="ADAL" clId="{E30799C2-737E-434A-BF07-D3FD943DF329}" dt="2025-02-02T15:44:23.791" v="101" actId="20577"/>
            <ac:spMkLst>
              <pc:docMk/>
              <pc:sldMasterMk cId="371776349" sldId="2147483660"/>
              <pc:sldLayoutMk cId="1105671305" sldId="2147483662"/>
              <ac:spMk id="6" creationId="{00000000-0000-0000-0000-000000000000}"/>
            </ac:spMkLst>
          </pc:spChg>
        </pc:sldLayoutChg>
      </pc:sldMasterChg>
    </pc:docChg>
  </pc:docChgLst>
  <pc:docChgLst>
    <pc:chgData name="Colon, Jeffrey M." userId="615143b1-cdee-493d-9a9d-1565ce8666d9" providerId="ADAL" clId="{5F3340C2-4EBE-0441-A186-68B19FCDFAFA}"/>
    <pc:docChg chg="undo custSel addSld delSld modSld sldOrd">
      <pc:chgData name="Colon, Jeffrey M." userId="615143b1-cdee-493d-9a9d-1565ce8666d9" providerId="ADAL" clId="{5F3340C2-4EBE-0441-A186-68B19FCDFAFA}" dt="2025-02-03T01:41:09.640" v="1849" actId="20577"/>
      <pc:docMkLst>
        <pc:docMk/>
      </pc:docMkLst>
      <pc:sldChg chg="addSp delSp modSp mod modClrScheme chgLayout">
        <pc:chgData name="Colon, Jeffrey M." userId="615143b1-cdee-493d-9a9d-1565ce8666d9" providerId="ADAL" clId="{5F3340C2-4EBE-0441-A186-68B19FCDFAFA}" dt="2025-02-02T20:18:45.563" v="336" actId="113"/>
        <pc:sldMkLst>
          <pc:docMk/>
          <pc:sldMk cId="231222038" sldId="256"/>
        </pc:sldMkLst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2" creationId="{00000000-0000-0000-0000-000000000000}"/>
          </ac:spMkLst>
        </pc:spChg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3" creationId="{00000000-0000-0000-0000-000000000000}"/>
          </ac:spMkLst>
        </pc:spChg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4" creationId="{00000000-0000-0000-0000-000000000000}"/>
          </ac:spMkLst>
        </pc:spChg>
        <pc:spChg chg="add del mod">
          <ac:chgData name="Colon, Jeffrey M." userId="615143b1-cdee-493d-9a9d-1565ce8666d9" providerId="ADAL" clId="{5F3340C2-4EBE-0441-A186-68B19FCDFAFA}" dt="2025-02-02T17:41:05.004" v="6"/>
          <ac:spMkLst>
            <pc:docMk/>
            <pc:sldMk cId="231222038" sldId="256"/>
            <ac:spMk id="5" creationId="{74DF035E-A25C-5FEC-BC4A-F48FF41762B0}"/>
          </ac:spMkLst>
        </pc:spChg>
        <pc:spChg chg="add del 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6" creationId="{20BDB44A-EBA2-F915-B01F-87D0AA49B8EB}"/>
          </ac:spMkLst>
        </pc:spChg>
        <pc:spChg chg="add mod ord">
          <ac:chgData name="Colon, Jeffrey M." userId="615143b1-cdee-493d-9a9d-1565ce8666d9" providerId="ADAL" clId="{5F3340C2-4EBE-0441-A186-68B19FCDFAFA}" dt="2025-02-02T17:49:01.440" v="129" actId="403"/>
          <ac:spMkLst>
            <pc:docMk/>
            <pc:sldMk cId="231222038" sldId="256"/>
            <ac:spMk id="8" creationId="{A33FBF68-7D82-46C9-031C-7788E30BDB02}"/>
          </ac:spMkLst>
        </pc:spChg>
        <pc:spChg chg="add mod ord">
          <ac:chgData name="Colon, Jeffrey M." userId="615143b1-cdee-493d-9a9d-1565ce8666d9" providerId="ADAL" clId="{5F3340C2-4EBE-0441-A186-68B19FCDFAFA}" dt="2025-02-02T17:48:56.605" v="128" actId="403"/>
          <ac:spMkLst>
            <pc:docMk/>
            <pc:sldMk cId="231222038" sldId="256"/>
            <ac:spMk id="9" creationId="{1B7B2750-8A97-E829-25F2-FA711FE96B1F}"/>
          </ac:spMkLst>
        </pc:spChg>
        <pc:spChg chg="add mod ord">
          <ac:chgData name="Colon, Jeffrey M." userId="615143b1-cdee-493d-9a9d-1565ce8666d9" providerId="ADAL" clId="{5F3340C2-4EBE-0441-A186-68B19FCDFAFA}" dt="2025-02-02T20:18:45.563" v="336" actId="113"/>
          <ac:spMkLst>
            <pc:docMk/>
            <pc:sldMk cId="231222038" sldId="256"/>
            <ac:spMk id="10" creationId="{D0528E35-F0B1-087E-DF37-D699E52DB5D0}"/>
          </ac:spMkLst>
        </pc:spChg>
        <pc:picChg chg="mod ord">
          <ac:chgData name="Colon, Jeffrey M." userId="615143b1-cdee-493d-9a9d-1565ce8666d9" providerId="ADAL" clId="{5F3340C2-4EBE-0441-A186-68B19FCDFAFA}" dt="2025-02-02T17:41:30.110" v="11" actId="700"/>
          <ac:picMkLst>
            <pc:docMk/>
            <pc:sldMk cId="231222038" sldId="256"/>
            <ac:picMk id="7" creationId="{4F535EED-5960-9BBD-CC9E-13FBD19EED9E}"/>
          </ac:picMkLst>
        </pc:picChg>
      </pc:sldChg>
      <pc:sldChg chg="modSp ord modAnim">
        <pc:chgData name="Colon, Jeffrey M." userId="615143b1-cdee-493d-9a9d-1565ce8666d9" providerId="ADAL" clId="{5F3340C2-4EBE-0441-A186-68B19FCDFAFA}" dt="2025-02-03T00:11:29.989" v="643" actId="114"/>
        <pc:sldMkLst>
          <pc:docMk/>
          <pc:sldMk cId="3066996033" sldId="296"/>
        </pc:sldMkLst>
        <pc:spChg chg="mod">
          <ac:chgData name="Colon, Jeffrey M." userId="615143b1-cdee-493d-9a9d-1565ce8666d9" providerId="ADAL" clId="{5F3340C2-4EBE-0441-A186-68B19FCDFAFA}" dt="2025-02-03T00:11:29.989" v="643" actId="114"/>
          <ac:spMkLst>
            <pc:docMk/>
            <pc:sldMk cId="3066996033" sldId="296"/>
            <ac:spMk id="2" creationId="{A54921AB-AE17-7639-8934-77D02F586210}"/>
          </ac:spMkLst>
        </pc:spChg>
      </pc:sldChg>
      <pc:sldChg chg="modSp mod modAnim">
        <pc:chgData name="Colon, Jeffrey M." userId="615143b1-cdee-493d-9a9d-1565ce8666d9" providerId="ADAL" clId="{5F3340C2-4EBE-0441-A186-68B19FCDFAFA}" dt="2025-02-03T01:32:42.306" v="1632" actId="20577"/>
        <pc:sldMkLst>
          <pc:docMk/>
          <pc:sldMk cId="2283529684" sldId="297"/>
        </pc:sldMkLst>
        <pc:spChg chg="mod">
          <ac:chgData name="Colon, Jeffrey M." userId="615143b1-cdee-493d-9a9d-1565ce8666d9" providerId="ADAL" clId="{5F3340C2-4EBE-0441-A186-68B19FCDFAFA}" dt="2025-02-03T01:30:32.321" v="1614" actId="20577"/>
          <ac:spMkLst>
            <pc:docMk/>
            <pc:sldMk cId="2283529684" sldId="297"/>
            <ac:spMk id="2" creationId="{3782492E-9046-3373-064B-9996C548F08F}"/>
          </ac:spMkLst>
        </pc:spChg>
        <pc:spChg chg="mod">
          <ac:chgData name="Colon, Jeffrey M." userId="615143b1-cdee-493d-9a9d-1565ce8666d9" providerId="ADAL" clId="{5F3340C2-4EBE-0441-A186-68B19FCDFAFA}" dt="2025-02-03T00:13:27.222" v="698" actId="20577"/>
          <ac:spMkLst>
            <pc:docMk/>
            <pc:sldMk cId="2283529684" sldId="297"/>
            <ac:spMk id="3" creationId="{E036F757-E837-E732-DD57-5AB50C6D68BC}"/>
          </ac:spMkLst>
        </pc:spChg>
      </pc:sldChg>
      <pc:sldChg chg="modSp mod">
        <pc:chgData name="Colon, Jeffrey M." userId="615143b1-cdee-493d-9a9d-1565ce8666d9" providerId="ADAL" clId="{5F3340C2-4EBE-0441-A186-68B19FCDFAFA}" dt="2025-02-03T01:41:09.640" v="1849" actId="20577"/>
        <pc:sldMkLst>
          <pc:docMk/>
          <pc:sldMk cId="3639952838" sldId="298"/>
        </pc:sldMkLst>
        <pc:spChg chg="mod">
          <ac:chgData name="Colon, Jeffrey M." userId="615143b1-cdee-493d-9a9d-1565ce8666d9" providerId="ADAL" clId="{5F3340C2-4EBE-0441-A186-68B19FCDFAFA}" dt="2025-02-03T01:41:09.640" v="1849" actId="20577"/>
          <ac:spMkLst>
            <pc:docMk/>
            <pc:sldMk cId="3639952838" sldId="298"/>
            <ac:spMk id="3" creationId="{5B6FD05B-6871-31BF-C507-2D0AA69CE415}"/>
          </ac:spMkLst>
        </pc:spChg>
      </pc:sldChg>
      <pc:sldChg chg="modSp new mod">
        <pc:chgData name="Colon, Jeffrey M." userId="615143b1-cdee-493d-9a9d-1565ce8666d9" providerId="ADAL" clId="{5F3340C2-4EBE-0441-A186-68B19FCDFAFA}" dt="2025-02-02T23:50:27.323" v="621" actId="20577"/>
        <pc:sldMkLst>
          <pc:docMk/>
          <pc:sldMk cId="3861927868" sldId="305"/>
        </pc:sldMkLst>
        <pc:spChg chg="mod">
          <ac:chgData name="Colon, Jeffrey M." userId="615143b1-cdee-493d-9a9d-1565ce8666d9" providerId="ADAL" clId="{5F3340C2-4EBE-0441-A186-68B19FCDFAFA}" dt="2025-02-02T23:50:27.323" v="621" actId="20577"/>
          <ac:spMkLst>
            <pc:docMk/>
            <pc:sldMk cId="3861927868" sldId="305"/>
            <ac:spMk id="2" creationId="{CA3BD92D-FE7B-AC44-DEBB-84B93FB725D6}"/>
          </ac:spMkLst>
        </pc:spChg>
        <pc:spChg chg="mod">
          <ac:chgData name="Colon, Jeffrey M." userId="615143b1-cdee-493d-9a9d-1565ce8666d9" providerId="ADAL" clId="{5F3340C2-4EBE-0441-A186-68B19FCDFAFA}" dt="2025-02-02T20:40:03.011" v="473"/>
          <ac:spMkLst>
            <pc:docMk/>
            <pc:sldMk cId="3861927868" sldId="305"/>
            <ac:spMk id="3" creationId="{79BE2A68-5460-89D0-9708-791919E9752D}"/>
          </ac:spMkLst>
        </pc:spChg>
      </pc:sldChg>
      <pc:sldChg chg="modSp new mod">
        <pc:chgData name="Colon, Jeffrey M." userId="615143b1-cdee-493d-9a9d-1565ce8666d9" providerId="ADAL" clId="{5F3340C2-4EBE-0441-A186-68B19FCDFAFA}" dt="2025-02-03T01:34:23.943" v="1806" actId="20577"/>
        <pc:sldMkLst>
          <pc:docMk/>
          <pc:sldMk cId="2399739539" sldId="306"/>
        </pc:sldMkLst>
        <pc:spChg chg="mod">
          <ac:chgData name="Colon, Jeffrey M." userId="615143b1-cdee-493d-9a9d-1565ce8666d9" providerId="ADAL" clId="{5F3340C2-4EBE-0441-A186-68B19FCDFAFA}" dt="2025-02-03T01:34:23.943" v="1806" actId="20577"/>
          <ac:spMkLst>
            <pc:docMk/>
            <pc:sldMk cId="2399739539" sldId="306"/>
            <ac:spMk id="2" creationId="{777AD214-5D8B-180D-96B9-6481CE572490}"/>
          </ac:spMkLst>
        </pc:spChg>
        <pc:spChg chg="mod">
          <ac:chgData name="Colon, Jeffrey M." userId="615143b1-cdee-493d-9a9d-1565ce8666d9" providerId="ADAL" clId="{5F3340C2-4EBE-0441-A186-68B19FCDFAFA}" dt="2025-02-03T01:33:33.491" v="1636"/>
          <ac:spMkLst>
            <pc:docMk/>
            <pc:sldMk cId="2399739539" sldId="306"/>
            <ac:spMk id="3" creationId="{57C68200-D102-55EB-495F-427E90B3F3B9}"/>
          </ac:spMkLst>
        </pc:spChg>
      </pc:sldChg>
      <pc:sldChg chg="new del">
        <pc:chgData name="Colon, Jeffrey M." userId="615143b1-cdee-493d-9a9d-1565ce8666d9" providerId="ADAL" clId="{5F3340C2-4EBE-0441-A186-68B19FCDFAFA}" dt="2025-02-03T01:33:05.601" v="1634" actId="680"/>
        <pc:sldMkLst>
          <pc:docMk/>
          <pc:sldMk cId="3222616650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Gifts and Bequests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Gifts and Bequests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FIT_GiftBequest_2025S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Gifts and Bequests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Gifts and Bequests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8436D-3EF5-532F-58E0-C546136E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Amounts paid to:</a:t>
            </a:r>
          </a:p>
          <a:p>
            <a:pPr lvl="1"/>
            <a:r>
              <a:rPr lang="en-US" b="1" i="1" dirty="0"/>
              <a:t>Improve</a:t>
            </a:r>
            <a:r>
              <a:rPr lang="en-US" i="1" dirty="0"/>
              <a:t> a unit </a:t>
            </a:r>
            <a:r>
              <a:rPr lang="en-US" dirty="0"/>
              <a:t>of property must be capitalized §263</a:t>
            </a:r>
          </a:p>
          <a:p>
            <a:pPr lvl="1"/>
            <a:r>
              <a:rPr lang="en-US" b="1" i="1" dirty="0"/>
              <a:t>Repair</a:t>
            </a:r>
            <a:r>
              <a:rPr lang="en-US" i="1" dirty="0"/>
              <a:t> property—necessitated by normal wear and tear--</a:t>
            </a:r>
            <a:r>
              <a:rPr lang="en-US" dirty="0"/>
              <a:t>can be deducted under §162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b="1" i="1" dirty="0"/>
              <a:t>Betterment</a:t>
            </a:r>
            <a:r>
              <a:rPr lang="en-US" b="1" dirty="0"/>
              <a:t> </a:t>
            </a:r>
            <a:r>
              <a:rPr lang="en-US" dirty="0"/>
              <a:t>to the property:</a:t>
            </a:r>
          </a:p>
          <a:p>
            <a:pPr lvl="2"/>
            <a:r>
              <a:rPr lang="en-US" dirty="0"/>
              <a:t>Ameliorates material condition/defect that existed prior to acquisition of the property</a:t>
            </a:r>
          </a:p>
          <a:p>
            <a:pPr lvl="2"/>
            <a:r>
              <a:rPr lang="en-US" dirty="0"/>
              <a:t>Material addition (enlargement, expansion, extension, capacity)</a:t>
            </a:r>
          </a:p>
          <a:p>
            <a:pPr lvl="2"/>
            <a:r>
              <a:rPr lang="en-US" dirty="0"/>
              <a:t>Expected to materially increase productivity, efficiency, strength, output of unit of property (-3(j)(1))</a:t>
            </a:r>
          </a:p>
          <a:p>
            <a:pPr lvl="1"/>
            <a:r>
              <a:rPr lang="en-US" b="1" i="1" dirty="0"/>
              <a:t>Restore</a:t>
            </a:r>
            <a:r>
              <a:rPr lang="en-US" i="1" dirty="0"/>
              <a:t> </a:t>
            </a:r>
            <a:r>
              <a:rPr lang="en-US" dirty="0"/>
              <a:t>the property</a:t>
            </a:r>
          </a:p>
          <a:p>
            <a:pPr lvl="2"/>
            <a:r>
              <a:rPr lang="en-US" dirty="0"/>
              <a:t>Replacement of component of property that TP deducted for a loss (also casualty loss)</a:t>
            </a:r>
          </a:p>
          <a:p>
            <a:pPr lvl="2"/>
            <a:r>
              <a:rPr lang="en-US" dirty="0"/>
              <a:t>Replacement of component that TP has properly taken into account the AB in realizing G/L</a:t>
            </a:r>
          </a:p>
          <a:p>
            <a:pPr lvl="2"/>
            <a:r>
              <a:rPr lang="en-US" dirty="0"/>
              <a:t> Returns property to ordinarily efficient operating condition if property no longer functional for intended use</a:t>
            </a:r>
          </a:p>
          <a:p>
            <a:pPr lvl="2"/>
            <a:r>
              <a:rPr lang="en-US" dirty="0"/>
              <a:t>Rebuilding property to like-new condition after end of its class life.</a:t>
            </a:r>
          </a:p>
          <a:p>
            <a:pPr lvl="2"/>
            <a:r>
              <a:rPr lang="en-US" dirty="0"/>
              <a:t>Replacement of part that comprises a major component or substantial structural part. (-3(k)(1))</a:t>
            </a:r>
          </a:p>
          <a:p>
            <a:pPr lvl="1"/>
            <a:r>
              <a:rPr lang="en-US" b="1" i="1" dirty="0"/>
              <a:t>Adapt</a:t>
            </a:r>
            <a:r>
              <a:rPr lang="en-US" dirty="0"/>
              <a:t> the property to a new or different use if adaptation is not consistent with TP’s ordinary use of the property when placed in service. (-3(</a:t>
            </a:r>
            <a:r>
              <a:rPr lang="en-US" i="1" dirty="0"/>
              <a:t>l</a:t>
            </a:r>
            <a:r>
              <a:rPr lang="en-US" dirty="0"/>
              <a:t>)(1).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BEDD9-51F8-DE65-A1BD-4457117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Battle: Repairs vs. Improvements of Tangible Property (Reg. § 1.263(a)-3))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62B53-21B1-E98A-0E00-E37674792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66791-E48F-6D34-B7DA-9138952B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5E66F0-4AAC-A81A-34B0-D023575C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Routine maintenance</a:t>
            </a:r>
            <a:r>
              <a:rPr lang="en-US" sz="2800" dirty="0"/>
              <a:t> safe harbor</a:t>
            </a:r>
          </a:p>
          <a:p>
            <a:pPr lvl="1"/>
            <a:r>
              <a:rPr lang="en-US" sz="2400" dirty="0"/>
              <a:t>Recurring activities to keep building structure (building system) in ordinarily efficient operating condition.  (-3(</a:t>
            </a:r>
            <a:r>
              <a:rPr lang="en-US" sz="2400" dirty="0" err="1"/>
              <a:t>i</a:t>
            </a:r>
            <a:r>
              <a:rPr lang="en-US" sz="2400" dirty="0"/>
              <a:t>)(1)(</a:t>
            </a:r>
            <a:r>
              <a:rPr lang="en-US" sz="2400" dirty="0" err="1"/>
              <a:t>i</a:t>
            </a:r>
            <a:r>
              <a:rPr lang="en-US" sz="2400" dirty="0"/>
              <a:t>)).</a:t>
            </a:r>
          </a:p>
          <a:p>
            <a:r>
              <a:rPr lang="en-US" sz="2800" i="1" dirty="0"/>
              <a:t>Small business </a:t>
            </a:r>
            <a:r>
              <a:rPr lang="en-US" sz="2800" dirty="0"/>
              <a:t>safe harbor for building: </a:t>
            </a:r>
          </a:p>
          <a:p>
            <a:pPr lvl="1"/>
            <a:r>
              <a:rPr lang="en-US" sz="2400" dirty="0"/>
              <a:t>TP can elect to deduct improvements if total amount paid for repairs, maintenance, improvement doesn’t exceed the lesser of ($10K) or 2% of the AB of the building.</a:t>
            </a:r>
          </a:p>
          <a:p>
            <a:pPr lvl="1"/>
            <a:r>
              <a:rPr lang="en-US" sz="2400" dirty="0"/>
              <a:t>Eligible building property must have unadjusted basis of $1MM or less. (-3(h)(1) and (4))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53B1D-0C59-5B44-F563-172F0FA6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Battle: Repairs vs. Improvements of Tangible Property (Reg. §1.263(a)-3))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9322B-0278-FE7C-5092-0AFA66DF1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3777-64FE-B742-D414-9A22756F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D79BB-76DE-543D-004F-8EA507B1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Idaho Power owned automotive transportation equipment used to operate, maintain and construct  capital facilities.  </a:t>
            </a:r>
          </a:p>
          <a:p>
            <a:r>
              <a:rPr lang="en-US" dirty="0"/>
              <a:t>Idaho Power claimed separate depreciation of the equipment based on a useful life 10 years, which is much less than the useful life of a power line and related facilities.</a:t>
            </a:r>
          </a:p>
          <a:p>
            <a:r>
              <a:rPr lang="en-US" dirty="0"/>
              <a:t>Issue: “Issue comes down to a question of timing”</a:t>
            </a:r>
          </a:p>
          <a:p>
            <a:pPr lvl="1"/>
            <a:r>
              <a:rPr lang="en-US" dirty="0"/>
              <a:t>Asset used to further TP’s day-to-day business operations (deduction), or </a:t>
            </a:r>
          </a:p>
          <a:p>
            <a:pPr lvl="1"/>
            <a:r>
              <a:rPr lang="en-US" dirty="0"/>
              <a:t>Consumption of asset takes place in the construction of other assets that will produce income (capitalized as part of cost of acquiring income producing asset)</a:t>
            </a:r>
          </a:p>
          <a:p>
            <a:r>
              <a:rPr lang="en-US" dirty="0"/>
              <a:t>Section 263A</a:t>
            </a:r>
          </a:p>
          <a:p>
            <a:pPr lvl="1"/>
            <a:r>
              <a:rPr lang="en-US" dirty="0"/>
              <a:t>Applies to all </a:t>
            </a:r>
            <a:r>
              <a:rPr lang="en-US" i="1" dirty="0"/>
              <a:t>real or tangible personal property </a:t>
            </a:r>
            <a:r>
              <a:rPr lang="en-US" b="1" i="1" dirty="0"/>
              <a:t>produced</a:t>
            </a:r>
            <a:r>
              <a:rPr lang="en-US" i="1" dirty="0"/>
              <a:t> by the TP.</a:t>
            </a:r>
          </a:p>
          <a:p>
            <a:pPr lvl="1"/>
            <a:r>
              <a:rPr lang="en-US" dirty="0"/>
              <a:t>Generally requires </a:t>
            </a:r>
            <a:r>
              <a:rPr lang="en-US" i="1" dirty="0"/>
              <a:t>direct costs</a:t>
            </a:r>
            <a:r>
              <a:rPr lang="en-US" dirty="0"/>
              <a:t> and allocable shares of </a:t>
            </a:r>
            <a:r>
              <a:rPr lang="en-US" i="1" dirty="0"/>
              <a:t>indirect costs</a:t>
            </a:r>
            <a:r>
              <a:rPr lang="en-US" dirty="0"/>
              <a:t> to be capitalized into produced property, with some exceptions, e.g. qualified creative expense incurred by writers, photographers, and artists.</a:t>
            </a:r>
          </a:p>
          <a:p>
            <a:pPr lvl="1"/>
            <a:r>
              <a:rPr lang="en-US" dirty="0"/>
              <a:t>Indirect costs: interest, labor costs, storage costs, depreciation, rents, sales &amp; property taxes, with some exceptions, e.g., R&amp;E expenses and amounts </a:t>
            </a:r>
            <a:r>
              <a:rPr lang="en-US"/>
              <a:t>deductible under §179.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E42C44-CD41-D0C6-BA44-00A6991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Idaho Power Co</a:t>
            </a:r>
            <a:r>
              <a:rPr lang="en-US" dirty="0"/>
              <a:t>., 418 U.S. 1 (1974)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B84B-DB24-D1A8-6D2E-54BB5C060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4D34-3878-53B1-99AE-1134ADD8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8A4-A225-1FE3-3C5E-4096D8C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EB61A5-DD11-3DFF-4ED4-8E827C69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263A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859C-4E27-21EE-B742-4D8E0D726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F9DD-CA4E-A433-9018-2D10806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3FBF68-7D82-46C9-031C-7788E30BD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Inter </a:t>
            </a:r>
            <a:r>
              <a:rPr lang="en-US" sz="1800" dirty="0" err="1"/>
              <a:t>vivos</a:t>
            </a:r>
            <a:r>
              <a:rPr lang="en-US" sz="1800" dirty="0"/>
              <a:t> Gifts &amp; Bequests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7B2750-8A97-E829-25F2-FA711FE96B1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 dirty="0"/>
              <a:t>Issues</a:t>
            </a:r>
            <a:endParaRPr lang="en-US" dirty="0"/>
          </a:p>
        </p:txBody>
      </p:sp>
      <p:pic>
        <p:nvPicPr>
          <p:cNvPr id="7" name="Content Placeholder 6" descr="A person giving a gift to another person&#10;&#10;Description automatically generated">
            <a:extLst>
              <a:ext uri="{FF2B5EF4-FFF2-40B4-BE49-F238E27FC236}">
                <a16:creationId xmlns:a16="http://schemas.microsoft.com/office/drawing/2014/main" id="{4F535EED-5960-9BBD-CC9E-13FBD19EED9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506413" y="1692272"/>
            <a:ext cx="5387975" cy="396240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528E35-F0B1-087E-DF37-D699E52DB5D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2000" b="1" dirty="0"/>
              <a:t>Income tax consequences</a:t>
            </a:r>
          </a:p>
          <a:p>
            <a:pPr marL="228600" lvl="1" indent="0">
              <a:buNone/>
            </a:pPr>
            <a:endParaRPr lang="en-US" sz="2000" b="1" dirty="0"/>
          </a:p>
          <a:p>
            <a:r>
              <a:rPr lang="en-US" sz="2000" b="1" dirty="0"/>
              <a:t>Gift/Estate tax consequences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921AB-AE17-7639-8934-77D02F58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Tax</a:t>
            </a:r>
          </a:p>
          <a:p>
            <a:pPr lvl="1"/>
            <a:r>
              <a:rPr lang="en-US" i="1" dirty="0"/>
              <a:t>Same dollars should not be taxed to the same person.</a:t>
            </a:r>
          </a:p>
          <a:p>
            <a:pPr lvl="1"/>
            <a:r>
              <a:rPr lang="en-US" dirty="0"/>
              <a:t>Implemented through the concept of </a:t>
            </a:r>
            <a:r>
              <a:rPr lang="en-US" b="1" dirty="0"/>
              <a:t>basis</a:t>
            </a:r>
          </a:p>
          <a:p>
            <a:pPr lvl="2"/>
            <a:r>
              <a:rPr lang="en-US" dirty="0"/>
              <a:t>I buy a stock for 100 and sell for 150.  </a:t>
            </a:r>
          </a:p>
          <a:p>
            <a:pPr lvl="2"/>
            <a:r>
              <a:rPr lang="en-US" dirty="0"/>
              <a:t>Since stock purchase is not deductible, 100 purchase is made with </a:t>
            </a:r>
            <a:r>
              <a:rPr lang="en-US" b="1" dirty="0"/>
              <a:t>after-tax dollars</a:t>
            </a:r>
            <a:r>
              <a:rPr lang="en-US" dirty="0"/>
              <a:t>, and become the basis of the stock. </a:t>
            </a:r>
          </a:p>
          <a:p>
            <a:pPr lvl="2"/>
            <a:r>
              <a:rPr lang="en-US" dirty="0"/>
              <a:t>When the stock is sold, only 50 of 150 sales price is taxed as gain.  The 100 of basis has already been taxed isn’t taxed again.</a:t>
            </a:r>
          </a:p>
          <a:p>
            <a:r>
              <a:rPr lang="en-US" dirty="0"/>
              <a:t>But in an income tax, the </a:t>
            </a:r>
            <a:r>
              <a:rPr lang="en-US" i="1" dirty="0"/>
              <a:t>same dollars can be taxed to different persons</a:t>
            </a:r>
          </a:p>
          <a:p>
            <a:pPr lvl="1"/>
            <a:r>
              <a:rPr lang="en-US" dirty="0"/>
              <a:t>I earn 1K and pay 200 of taxes.  I used 100 of those 800 after-tax dollars to pay for a personal dinner at a restaurant.</a:t>
            </a:r>
          </a:p>
          <a:p>
            <a:r>
              <a:rPr lang="en-US" dirty="0"/>
              <a:t>But the </a:t>
            </a:r>
            <a:r>
              <a:rPr lang="en-US" i="1" dirty="0"/>
              <a:t>same dollars can be taxed to the same person under separate tax systems</a:t>
            </a:r>
          </a:p>
          <a:p>
            <a:pPr lvl="1"/>
            <a:r>
              <a:rPr lang="en-US" dirty="0"/>
              <a:t>I earn 10K at my job as salary, but those same 10K are subject to payroll taxes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43A9B-F6A7-0103-EBF8-46FB90BF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E75E-E662-72B5-E95E-3A2BF8B0E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A179-A96D-EA26-3C62-F311097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3BD92D-FE7B-AC44-DEBB-84B93FB7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G&amp;E Exclusion amounts for 2025:</a:t>
            </a:r>
          </a:p>
          <a:p>
            <a:pPr lvl="1"/>
            <a:r>
              <a:rPr lang="en-US" sz="2800" dirty="0"/>
              <a:t>$13.99MM (S)</a:t>
            </a:r>
          </a:p>
          <a:p>
            <a:pPr lvl="1"/>
            <a:r>
              <a:rPr lang="en-US" sz="2800" dirty="0"/>
              <a:t>$27.98MM (M)</a:t>
            </a:r>
          </a:p>
          <a:p>
            <a:pPr lvl="1"/>
            <a:r>
              <a:rPr lang="en-US" sz="2800" dirty="0"/>
              <a:t>$19K/yr per done</a:t>
            </a:r>
          </a:p>
          <a:p>
            <a:pPr lvl="1"/>
            <a:r>
              <a:rPr lang="en-US" sz="2800" dirty="0"/>
              <a:t>Rates begin at 18% and reach 40%</a:t>
            </a:r>
          </a:p>
          <a:p>
            <a:r>
              <a:rPr lang="en-US" sz="3000" dirty="0"/>
              <a:t>Gift tax imposed on the donor; estate tax imposed on the transfer of  an estate</a:t>
            </a:r>
          </a:p>
          <a:p>
            <a:r>
              <a:rPr lang="en-US" sz="3000" dirty="0"/>
              <a:t>Gifts do not include direct payments for health and education (§2503(e))</a:t>
            </a:r>
          </a:p>
          <a:p>
            <a:r>
              <a:rPr lang="en-US" sz="3000" dirty="0"/>
              <a:t>Gifts do not include transfers to spouses (§2523(a))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E2A68-5460-89D0-9708-791919E9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 dirty="0"/>
              <a:t>Unified</a:t>
            </a:r>
            <a:r>
              <a:rPr lang="en-US" sz="2400" dirty="0"/>
              <a:t> G&amp;E taxation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7A9A-9F05-5F11-68FC-8C3C54BE3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9A83-17F6-1CBD-ED89-87F2480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2492E-9046-3373-064B-9996C548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Gross income doesn’t include property acquired by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gift or bequest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§102(a) 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basis of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property acquired by gift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generally a carry over basis, except if the basis is greater than the FMV at the time of the gift, for the purposes of determining loss the basis is FMV. §1015(a)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happens to any unrealized gain at the time of the gift?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holding period of property acquired by gift includes the period the property was held by the donor. §1223(2) 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basis of property acquired from a decedent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 bequest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the FMV of the property at the decedent’s death. §1014(a)(1) and (b)(1).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happens to any unrealized gain at death?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holding period of property acquired by bequest is long term. §1223(9)  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6F757-E837-E732-DD57-5AB50C6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Taxation of Gifts and Bequests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7761-64F9-9139-6806-5044F77EC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C82A-DD43-BB8C-997E-C9963A30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AD214-5D8B-180D-96B9-6481CE57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Alternatives:</a:t>
            </a:r>
          </a:p>
          <a:p>
            <a:pPr lvl="1"/>
            <a:r>
              <a:rPr lang="en-US" dirty="0"/>
              <a:t>Include gifts as income</a:t>
            </a:r>
          </a:p>
          <a:p>
            <a:pPr lvl="1"/>
            <a:r>
              <a:rPr lang="en-US" dirty="0"/>
              <a:t>Include bequests as income</a:t>
            </a:r>
          </a:p>
          <a:p>
            <a:pPr lvl="1"/>
            <a:r>
              <a:rPr lang="en-US" dirty="0"/>
              <a:t>Make gifting a realization event</a:t>
            </a:r>
          </a:p>
          <a:p>
            <a:pPr lvl="1"/>
            <a:r>
              <a:rPr lang="en-US" dirty="0"/>
              <a:t>Treat bequests as a realization event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68200-D102-55EB-495F-427E90B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Taxation of Gifts and Bequests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5BDF-1B1A-3654-6E37-CEDBEA02A7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A7B2-3125-E40E-5D41-FDEB59F1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B909-A58B-A0DC-33C1-B8283AD3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58FDD5-F2A5-862F-0832-2B8C6A31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Capitalization required for amounts paid to </a:t>
            </a:r>
            <a:r>
              <a:rPr lang="en-US" i="1" dirty="0"/>
              <a:t>facilitate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Acquisition of a T/B (whether acquiror or target)</a:t>
            </a:r>
          </a:p>
          <a:p>
            <a:pPr lvl="1"/>
            <a:r>
              <a:rPr lang="en-US" dirty="0"/>
              <a:t>Restructuring, recapitalization, or reorganization </a:t>
            </a:r>
          </a:p>
          <a:p>
            <a:pPr lvl="1"/>
            <a:r>
              <a:rPr lang="en-US" dirty="0"/>
              <a:t>Acquisition of ownership interest in the taxpayer</a:t>
            </a:r>
          </a:p>
          <a:p>
            <a:pPr lvl="1"/>
            <a:r>
              <a:rPr lang="en-US" dirty="0"/>
              <a:t>A capital contribution to a corporation or partnership/LLC</a:t>
            </a:r>
          </a:p>
          <a:p>
            <a:pPr lvl="1"/>
            <a:r>
              <a:rPr lang="en-US" dirty="0"/>
              <a:t>Formation or organization of disregarded entity</a:t>
            </a:r>
          </a:p>
          <a:p>
            <a:pPr lvl="1"/>
            <a:r>
              <a:rPr lang="en-US" dirty="0"/>
              <a:t>Stock issuance</a:t>
            </a:r>
          </a:p>
          <a:p>
            <a:pPr lvl="1"/>
            <a:r>
              <a:rPr lang="en-US" dirty="0"/>
              <a:t>A borrowing (-5(a)(1)-(10))</a:t>
            </a:r>
          </a:p>
          <a:p>
            <a:r>
              <a:rPr lang="en-US" b="1" i="1" dirty="0"/>
              <a:t>Facilitate</a:t>
            </a:r>
            <a:r>
              <a:rPr lang="en-US" dirty="0"/>
              <a:t>: amount paid in the process of investigating or otherwise pursuing the transaction.  (-5(b)(1))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6FD05B-6871-31BF-C507-2D0AA69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</a:t>
            </a:r>
            <a:r>
              <a:rPr lang="en-US"/>
              <a:t>278 (1960)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F34D-4E5D-C23F-4FB1-FA34C9BBB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9B0A-0CEB-993F-957B-07A623E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7E3B9-E6FC-269B-F9ED-FC7A2D08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Amounts paid to purchase buildings, permanently improve, or restore real estate (-2(d)(1))</a:t>
            </a:r>
          </a:p>
          <a:p>
            <a:r>
              <a:rPr lang="en-US" sz="2800" dirty="0"/>
              <a:t>Amounts paid to acquire personal tangible property, such as equipment, machinery (-2(d)(1))</a:t>
            </a:r>
          </a:p>
          <a:p>
            <a:r>
              <a:rPr lang="en-US" sz="2800" dirty="0"/>
              <a:t>Amounts paid to </a:t>
            </a:r>
            <a:r>
              <a:rPr lang="en-US" sz="2800" b="1" dirty="0"/>
              <a:t>facilitate</a:t>
            </a:r>
            <a:r>
              <a:rPr lang="en-US" sz="2800" dirty="0"/>
              <a:t> the acquisition of real/personal property if paid to investigate or otherwise pursue the acquisition, such as appraisal, application fees, finders’ or brokers’ commissions, and architectural services (-2(f)(1) and (2)), but not employee compensation, unless an election is made.  (-2(f)(2)(iv)(A) and (B))</a:t>
            </a:r>
          </a:p>
          <a:p>
            <a:pPr lvl="1"/>
            <a:r>
              <a:rPr lang="en-US" sz="2400" dirty="0"/>
              <a:t>Doesn’t include costs incurred in deciding whether to purchases real property &amp; which real property to purchase (</a:t>
            </a:r>
            <a:r>
              <a:rPr lang="en-US" sz="2400" i="1" dirty="0"/>
              <a:t>whether and which </a:t>
            </a:r>
            <a:r>
              <a:rPr lang="en-US" sz="2400" dirty="0"/>
              <a:t>rule) (-2(f)(2)(iii))</a:t>
            </a:r>
          </a:p>
          <a:p>
            <a:r>
              <a:rPr lang="en-US" sz="2800" dirty="0"/>
              <a:t>Defense or perfection of title to property (-2(e)(1))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598A8-ACED-AD67-F39B-0F6D06CB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Capitalization of Tangible Assets: Reg. §1.263(a)-2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A0CC-65BC-E93E-C8DC-CB827FB67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8CA9-BA13-E914-9F30-5863D8D6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A03609-6BFE-C17F-F630-8890C48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Taxpayers with an </a:t>
            </a:r>
            <a:r>
              <a:rPr lang="en-US" sz="2800" i="1" dirty="0"/>
              <a:t>applicable financial statement</a:t>
            </a:r>
            <a:r>
              <a:rPr lang="en-US" sz="2800" dirty="0"/>
              <a:t> can elect to deduct amounts to acquire, produce, or improve tangible property if:</a:t>
            </a:r>
          </a:p>
          <a:p>
            <a:pPr lvl="1"/>
            <a:r>
              <a:rPr lang="en-US" sz="2400" dirty="0"/>
              <a:t>Taxpayer has accounting procedures treating outlays (1) costing less than a stipulated amount; or (2) have economic useful life of 12 month or less for nontax purposes;</a:t>
            </a:r>
          </a:p>
          <a:p>
            <a:pPr lvl="1"/>
            <a:r>
              <a:rPr lang="en-US" sz="2400" dirty="0"/>
              <a:t>Outlays is treated as expense on its AFS; and </a:t>
            </a:r>
          </a:p>
          <a:p>
            <a:pPr lvl="1"/>
            <a:r>
              <a:rPr lang="en-US" sz="2400" dirty="0"/>
              <a:t>Amount does not exceed $5K per invoice or per item. (-1(f)(1)(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 lvl="1"/>
            <a:r>
              <a:rPr lang="en-US" sz="2400" dirty="0"/>
              <a:t>AFS: required to be submitted to SEC; audited financial statement used to report to SHs or Ps; or required to be submitted to state or Federal government (-1(f)(4))</a:t>
            </a:r>
          </a:p>
          <a:p>
            <a:r>
              <a:rPr lang="en-US" sz="2800" dirty="0"/>
              <a:t>If no AFS, amount is limited to $2.5K per item or invoice, and taxpayer must record as current expense on nontax books and records. (-1(f)(1)(ii))</a:t>
            </a:r>
          </a:p>
          <a:p>
            <a:r>
              <a:rPr lang="en-US" sz="2800" dirty="0"/>
              <a:t>If TP doesn’t elect </a:t>
            </a:r>
            <a:r>
              <a:rPr lang="en-US" sz="2800" i="1" dirty="0"/>
              <a:t>de minimis </a:t>
            </a:r>
            <a:r>
              <a:rPr lang="en-US" sz="2800" dirty="0"/>
              <a:t>safe harbor, TP can deduct </a:t>
            </a:r>
            <a:r>
              <a:rPr lang="en-US" sz="2800" i="1" dirty="0"/>
              <a:t>materials and supplies</a:t>
            </a:r>
            <a:r>
              <a:rPr lang="en-US" sz="2800" dirty="0"/>
              <a:t> under</a:t>
            </a:r>
            <a:r>
              <a:rPr lang="en-US" sz="2800" b="1" dirty="0"/>
              <a:t> </a:t>
            </a:r>
            <a:r>
              <a:rPr lang="en-US" sz="2800" dirty="0"/>
              <a:t>Reg. §1.162-3(c).</a:t>
            </a:r>
          </a:p>
          <a:p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2EB28-D61C-150D-13A7-997642B7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Minimis Amounts for Tangible Property:  Reg. §1.263(a)-1(f)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1187-81DC-F289-6989-4EC6DCFA2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527D-0486-C9CE-16FD-779642E5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20656</TotalTime>
  <Words>1524</Words>
  <Application>Microsoft Macintosh PowerPoint</Application>
  <PresentationFormat>Widescreen</PresentationFormat>
  <Paragraphs>132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Gifts and Bequests</vt:lpstr>
      <vt:lpstr>Gifts</vt:lpstr>
      <vt:lpstr>Gifts</vt:lpstr>
      <vt:lpstr>Unified G&amp;E taxation</vt:lpstr>
      <vt:lpstr>Income Taxation of Gifts and Bequests</vt:lpstr>
      <vt:lpstr>Income Taxation of Gifts and Bequests</vt:lpstr>
      <vt:lpstr>CIR v. Duberstein, 363 U.S. 278 (1960)</vt:lpstr>
      <vt:lpstr>Capitalization of Tangible Assets: Reg. §1.263(a)-2</vt:lpstr>
      <vt:lpstr>De Minimis Amounts for Tangible Property:  Reg. §1.263(a)-1(f)</vt:lpstr>
      <vt:lpstr>The Big Battle: Repairs vs. Improvements of Tangible Property (Reg. § 1.263(a)-3))</vt:lpstr>
      <vt:lpstr>The Big Battle: Repairs vs. Improvements of Tangible Property (Reg. §1.263(a)-3))</vt:lpstr>
      <vt:lpstr>CIR v. Idaho Power Co., 418 U.S. 1 (1974)</vt:lpstr>
      <vt:lpstr>Section 263A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197</cp:revision>
  <cp:lastPrinted>2020-11-30T15:41:57Z</cp:lastPrinted>
  <dcterms:created xsi:type="dcterms:W3CDTF">2016-08-01T04:04:31Z</dcterms:created>
  <dcterms:modified xsi:type="dcterms:W3CDTF">2025-02-03T01:41:10Z</dcterms:modified>
  <cp:category/>
</cp:coreProperties>
</file>