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CB7D8F-1B95-2A4C-A627-BBAF6F524761}" v="2512" dt="2025-04-10T15:04:54.1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46"/>
    <p:restoredTop sz="94087"/>
  </p:normalViewPr>
  <p:slideViewPr>
    <p:cSldViewPr snapToGrid="0">
      <p:cViewPr>
        <p:scale>
          <a:sx n="104" d="100"/>
          <a:sy n="104" d="100"/>
        </p:scale>
        <p:origin x="152" y="1600"/>
      </p:cViewPr>
      <p:guideLst/>
    </p:cSldViewPr>
  </p:slideViewPr>
  <p:outlineViewPr>
    <p:cViewPr>
      <p:scale>
        <a:sx n="33" d="100"/>
        <a:sy n="33" d="100"/>
      </p:scale>
      <p:origin x="0" y="-148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F1CB7D8F-1B95-2A4C-A627-BBAF6F524761}"/>
    <pc:docChg chg="undo custSel addSld modSld">
      <pc:chgData name="Colon, Jeffrey M." userId="615143b1-cdee-493d-9a9d-1565ce8666d9" providerId="ADAL" clId="{F1CB7D8F-1B95-2A4C-A627-BBAF6F524761}" dt="2025-04-10T15:04:54.197" v="5769" actId="20577"/>
      <pc:docMkLst>
        <pc:docMk/>
      </pc:docMkLst>
      <pc:sldChg chg="delSp modSp mod modAnim">
        <pc:chgData name="Colon, Jeffrey M." userId="615143b1-cdee-493d-9a9d-1565ce8666d9" providerId="ADAL" clId="{F1CB7D8F-1B95-2A4C-A627-BBAF6F524761}" dt="2025-04-10T15:02:52.799" v="5698" actId="14100"/>
        <pc:sldMkLst>
          <pc:docMk/>
          <pc:sldMk cId="2650215431" sldId="261"/>
        </pc:sldMkLst>
        <pc:spChg chg="mod">
          <ac:chgData name="Colon, Jeffrey M." userId="615143b1-cdee-493d-9a9d-1565ce8666d9" providerId="ADAL" clId="{F1CB7D8F-1B95-2A4C-A627-BBAF6F524761}" dt="2025-04-10T15:02:48.987" v="5697" actId="20577"/>
          <ac:spMkLst>
            <pc:docMk/>
            <pc:sldMk cId="2650215431" sldId="261"/>
            <ac:spMk id="2" creationId="{AED659E5-A1BC-A70D-88C8-5B079F2335DD}"/>
          </ac:spMkLst>
        </pc:spChg>
        <pc:picChg chg="mod">
          <ac:chgData name="Colon, Jeffrey M." userId="615143b1-cdee-493d-9a9d-1565ce8666d9" providerId="ADAL" clId="{F1CB7D8F-1B95-2A4C-A627-BBAF6F524761}" dt="2025-04-10T15:02:52.799" v="5698" actId="14100"/>
          <ac:picMkLst>
            <pc:docMk/>
            <pc:sldMk cId="2650215431" sldId="261"/>
            <ac:picMk id="7" creationId="{BC70A873-3E23-C18A-FDBA-6C0A4B5C6415}"/>
          </ac:picMkLst>
        </pc:picChg>
        <pc:picChg chg="del">
          <ac:chgData name="Colon, Jeffrey M." userId="615143b1-cdee-493d-9a9d-1565ce8666d9" providerId="ADAL" clId="{F1CB7D8F-1B95-2A4C-A627-BBAF6F524761}" dt="2025-04-10T15:02:42.829" v="5693" actId="478"/>
          <ac:picMkLst>
            <pc:docMk/>
            <pc:sldMk cId="2650215431" sldId="261"/>
            <ac:picMk id="9" creationId="{ED20325F-6F43-DFFF-02E8-F813A9DE3F73}"/>
          </ac:picMkLst>
        </pc:picChg>
        <pc:picChg chg="del">
          <ac:chgData name="Colon, Jeffrey M." userId="615143b1-cdee-493d-9a9d-1565ce8666d9" providerId="ADAL" clId="{F1CB7D8F-1B95-2A4C-A627-BBAF6F524761}" dt="2025-04-10T15:02:44.959" v="5694" actId="478"/>
          <ac:picMkLst>
            <pc:docMk/>
            <pc:sldMk cId="2650215431" sldId="261"/>
            <ac:picMk id="11" creationId="{D448B66E-BC28-1ADF-D451-4496AD5DEDFE}"/>
          </ac:picMkLst>
        </pc:picChg>
      </pc:sldChg>
      <pc:sldChg chg="addSp modSp mod">
        <pc:chgData name="Colon, Jeffrey M." userId="615143b1-cdee-493d-9a9d-1565ce8666d9" providerId="ADAL" clId="{F1CB7D8F-1B95-2A4C-A627-BBAF6F524761}" dt="2025-04-05T18:43:31.006" v="1279" actId="692"/>
        <pc:sldMkLst>
          <pc:docMk/>
          <pc:sldMk cId="1925358763" sldId="262"/>
        </pc:sldMkLst>
        <pc:cxnChg chg="add mod">
          <ac:chgData name="Colon, Jeffrey M." userId="615143b1-cdee-493d-9a9d-1565ce8666d9" providerId="ADAL" clId="{F1CB7D8F-1B95-2A4C-A627-BBAF6F524761}" dt="2025-04-05T18:43:31.006" v="1279" actId="692"/>
          <ac:cxnSpMkLst>
            <pc:docMk/>
            <pc:sldMk cId="1925358763" sldId="262"/>
            <ac:cxnSpMk id="6" creationId="{D06DB32E-644F-3C17-1423-750A35D99090}"/>
          </ac:cxnSpMkLst>
        </pc:cxnChg>
      </pc:sldChg>
      <pc:sldChg chg="modSp">
        <pc:chgData name="Colon, Jeffrey M." userId="615143b1-cdee-493d-9a9d-1565ce8666d9" providerId="ADAL" clId="{F1CB7D8F-1B95-2A4C-A627-BBAF6F524761}" dt="2025-04-10T15:03:11.483" v="5699" actId="20577"/>
        <pc:sldMkLst>
          <pc:docMk/>
          <pc:sldMk cId="1002880564" sldId="263"/>
        </pc:sldMkLst>
        <pc:spChg chg="mod">
          <ac:chgData name="Colon, Jeffrey M." userId="615143b1-cdee-493d-9a9d-1565ce8666d9" providerId="ADAL" clId="{F1CB7D8F-1B95-2A4C-A627-BBAF6F524761}" dt="2025-04-10T15:03:11.483" v="5699" actId="20577"/>
          <ac:spMkLst>
            <pc:docMk/>
            <pc:sldMk cId="1002880564" sldId="263"/>
            <ac:spMk id="2" creationId="{5B4618E1-3B09-F07D-D45A-807E44FEEDC6}"/>
          </ac:spMkLst>
        </pc:spChg>
      </pc:sldChg>
      <pc:sldChg chg="modSp mod modAnim">
        <pc:chgData name="Colon, Jeffrey M." userId="615143b1-cdee-493d-9a9d-1565ce8666d9" providerId="ADAL" clId="{F1CB7D8F-1B95-2A4C-A627-BBAF6F524761}" dt="2025-04-10T15:03:31.511" v="5739" actId="20577"/>
        <pc:sldMkLst>
          <pc:docMk/>
          <pc:sldMk cId="4120537276" sldId="264"/>
        </pc:sldMkLst>
        <pc:spChg chg="mod">
          <ac:chgData name="Colon, Jeffrey M." userId="615143b1-cdee-493d-9a9d-1565ce8666d9" providerId="ADAL" clId="{F1CB7D8F-1B95-2A4C-A627-BBAF6F524761}" dt="2025-04-10T15:03:31.511" v="5739" actId="20577"/>
          <ac:spMkLst>
            <pc:docMk/>
            <pc:sldMk cId="4120537276" sldId="264"/>
            <ac:spMk id="2" creationId="{EA45D7C4-AD03-4560-EF4F-11FFAED06D87}"/>
          </ac:spMkLst>
        </pc:spChg>
      </pc:sldChg>
      <pc:sldChg chg="modSp new mod modAnim">
        <pc:chgData name="Colon, Jeffrey M." userId="615143b1-cdee-493d-9a9d-1565ce8666d9" providerId="ADAL" clId="{F1CB7D8F-1B95-2A4C-A627-BBAF6F524761}" dt="2025-04-10T15:03:50.175" v="5742" actId="6549"/>
        <pc:sldMkLst>
          <pc:docMk/>
          <pc:sldMk cId="4053369017" sldId="265"/>
        </pc:sldMkLst>
        <pc:spChg chg="mod">
          <ac:chgData name="Colon, Jeffrey M." userId="615143b1-cdee-493d-9a9d-1565ce8666d9" providerId="ADAL" clId="{F1CB7D8F-1B95-2A4C-A627-BBAF6F524761}" dt="2025-04-10T15:03:50.175" v="5742" actId="6549"/>
          <ac:spMkLst>
            <pc:docMk/>
            <pc:sldMk cId="4053369017" sldId="265"/>
            <ac:spMk id="2" creationId="{08AA2BBB-0886-313A-F99D-B2C4C2A1E126}"/>
          </ac:spMkLst>
        </pc:spChg>
        <pc:spChg chg="mod">
          <ac:chgData name="Colon, Jeffrey M." userId="615143b1-cdee-493d-9a9d-1565ce8666d9" providerId="ADAL" clId="{F1CB7D8F-1B95-2A4C-A627-BBAF6F524761}" dt="2025-04-03T12:52:04.384" v="398" actId="20577"/>
          <ac:spMkLst>
            <pc:docMk/>
            <pc:sldMk cId="4053369017" sldId="265"/>
            <ac:spMk id="3" creationId="{5F3E074A-C43F-FA36-B8C6-B34BA5905903}"/>
          </ac:spMkLst>
        </pc:spChg>
      </pc:sldChg>
      <pc:sldChg chg="modSp new mod modAnim">
        <pc:chgData name="Colon, Jeffrey M." userId="615143b1-cdee-493d-9a9d-1565ce8666d9" providerId="ADAL" clId="{F1CB7D8F-1B95-2A4C-A627-BBAF6F524761}" dt="2025-04-03T14:01:48.973" v="966" actId="20577"/>
        <pc:sldMkLst>
          <pc:docMk/>
          <pc:sldMk cId="3064044263" sldId="266"/>
        </pc:sldMkLst>
        <pc:spChg chg="mod">
          <ac:chgData name="Colon, Jeffrey M." userId="615143b1-cdee-493d-9a9d-1565ce8666d9" providerId="ADAL" clId="{F1CB7D8F-1B95-2A4C-A627-BBAF6F524761}" dt="2025-04-03T14:01:48.973" v="966" actId="20577"/>
          <ac:spMkLst>
            <pc:docMk/>
            <pc:sldMk cId="3064044263" sldId="266"/>
            <ac:spMk id="2" creationId="{C5562A7E-B7C5-2600-2255-524865B12F69}"/>
          </ac:spMkLst>
        </pc:spChg>
        <pc:spChg chg="mod">
          <ac:chgData name="Colon, Jeffrey M." userId="615143b1-cdee-493d-9a9d-1565ce8666d9" providerId="ADAL" clId="{F1CB7D8F-1B95-2A4C-A627-BBAF6F524761}" dt="2025-04-03T13:01:17.572" v="635"/>
          <ac:spMkLst>
            <pc:docMk/>
            <pc:sldMk cId="3064044263" sldId="266"/>
            <ac:spMk id="3" creationId="{F80D9834-6071-27D7-07CB-CEC697716B6B}"/>
          </ac:spMkLst>
        </pc:spChg>
      </pc:sldChg>
      <pc:sldChg chg="modSp new mod modAnim">
        <pc:chgData name="Colon, Jeffrey M." userId="615143b1-cdee-493d-9a9d-1565ce8666d9" providerId="ADAL" clId="{F1CB7D8F-1B95-2A4C-A627-BBAF6F524761}" dt="2025-04-03T14:09:40.025" v="1271" actId="20577"/>
        <pc:sldMkLst>
          <pc:docMk/>
          <pc:sldMk cId="4152621521" sldId="267"/>
        </pc:sldMkLst>
        <pc:spChg chg="mod">
          <ac:chgData name="Colon, Jeffrey M." userId="615143b1-cdee-493d-9a9d-1565ce8666d9" providerId="ADAL" clId="{F1CB7D8F-1B95-2A4C-A627-BBAF6F524761}" dt="2025-04-03T14:09:40.025" v="1271" actId="20577"/>
          <ac:spMkLst>
            <pc:docMk/>
            <pc:sldMk cId="4152621521" sldId="267"/>
            <ac:spMk id="2" creationId="{34CDD17B-8D38-E5AE-7DEB-68A914D9C793}"/>
          </ac:spMkLst>
        </pc:spChg>
        <pc:spChg chg="mod">
          <ac:chgData name="Colon, Jeffrey M." userId="615143b1-cdee-493d-9a9d-1565ce8666d9" providerId="ADAL" clId="{F1CB7D8F-1B95-2A4C-A627-BBAF6F524761}" dt="2025-04-03T14:05:40.156" v="1061" actId="20577"/>
          <ac:spMkLst>
            <pc:docMk/>
            <pc:sldMk cId="4152621521" sldId="267"/>
            <ac:spMk id="3" creationId="{F365973A-72CF-6516-D87C-6488968C87E2}"/>
          </ac:spMkLst>
        </pc:spChg>
      </pc:sldChg>
      <pc:sldChg chg="modSp new mod modAnim">
        <pc:chgData name="Colon, Jeffrey M." userId="615143b1-cdee-493d-9a9d-1565ce8666d9" providerId="ADAL" clId="{F1CB7D8F-1B95-2A4C-A627-BBAF6F524761}" dt="2025-04-10T15:04:43.304" v="5765" actId="20577"/>
        <pc:sldMkLst>
          <pc:docMk/>
          <pc:sldMk cId="4185308111" sldId="268"/>
        </pc:sldMkLst>
        <pc:spChg chg="mod">
          <ac:chgData name="Colon, Jeffrey M." userId="615143b1-cdee-493d-9a9d-1565ce8666d9" providerId="ADAL" clId="{F1CB7D8F-1B95-2A4C-A627-BBAF6F524761}" dt="2025-04-10T15:04:43.304" v="5765" actId="20577"/>
          <ac:spMkLst>
            <pc:docMk/>
            <pc:sldMk cId="4185308111" sldId="268"/>
            <ac:spMk id="2" creationId="{1EE6C6BA-64B3-7A21-A7D0-6DFBC4B0AC8B}"/>
          </ac:spMkLst>
        </pc:spChg>
        <pc:spChg chg="mod">
          <ac:chgData name="Colon, Jeffrey M." userId="615143b1-cdee-493d-9a9d-1565ce8666d9" providerId="ADAL" clId="{F1CB7D8F-1B95-2A4C-A627-BBAF6F524761}" dt="2025-04-05T19:03:51.345" v="1429" actId="20577"/>
          <ac:spMkLst>
            <pc:docMk/>
            <pc:sldMk cId="4185308111" sldId="268"/>
            <ac:spMk id="3" creationId="{871E8F3E-FDDC-C89C-C629-32C7CBEAEB6A}"/>
          </ac:spMkLst>
        </pc:spChg>
      </pc:sldChg>
      <pc:sldChg chg="modSp new mod modAnim">
        <pc:chgData name="Colon, Jeffrey M." userId="615143b1-cdee-493d-9a9d-1565ce8666d9" providerId="ADAL" clId="{F1CB7D8F-1B95-2A4C-A627-BBAF6F524761}" dt="2025-04-10T15:04:54.197" v="5769" actId="20577"/>
        <pc:sldMkLst>
          <pc:docMk/>
          <pc:sldMk cId="2611881682" sldId="269"/>
        </pc:sldMkLst>
        <pc:spChg chg="mod">
          <ac:chgData name="Colon, Jeffrey M." userId="615143b1-cdee-493d-9a9d-1565ce8666d9" providerId="ADAL" clId="{F1CB7D8F-1B95-2A4C-A627-BBAF6F524761}" dt="2025-04-10T15:04:54.197" v="5769" actId="20577"/>
          <ac:spMkLst>
            <pc:docMk/>
            <pc:sldMk cId="2611881682" sldId="269"/>
            <ac:spMk id="2" creationId="{D6074B29-C8B5-70AD-FE92-102F21185D28}"/>
          </ac:spMkLst>
        </pc:spChg>
        <pc:spChg chg="mod">
          <ac:chgData name="Colon, Jeffrey M." userId="615143b1-cdee-493d-9a9d-1565ce8666d9" providerId="ADAL" clId="{F1CB7D8F-1B95-2A4C-A627-BBAF6F524761}" dt="2025-04-05T19:35:30.082" v="2075" actId="20577"/>
          <ac:spMkLst>
            <pc:docMk/>
            <pc:sldMk cId="2611881682" sldId="269"/>
            <ac:spMk id="3" creationId="{39474C1E-04FB-B969-CF96-85E38319F8DE}"/>
          </ac:spMkLst>
        </pc:spChg>
      </pc:sldChg>
      <pc:sldChg chg="modSp new mod modAnim">
        <pc:chgData name="Colon, Jeffrey M." userId="615143b1-cdee-493d-9a9d-1565ce8666d9" providerId="ADAL" clId="{F1CB7D8F-1B95-2A4C-A627-BBAF6F524761}" dt="2025-04-08T12:11:55.993" v="4166"/>
        <pc:sldMkLst>
          <pc:docMk/>
          <pc:sldMk cId="2727843342" sldId="270"/>
        </pc:sldMkLst>
        <pc:spChg chg="mod">
          <ac:chgData name="Colon, Jeffrey M." userId="615143b1-cdee-493d-9a9d-1565ce8666d9" providerId="ADAL" clId="{F1CB7D8F-1B95-2A4C-A627-BBAF6F524761}" dt="2025-04-05T19:47:33.508" v="2540" actId="403"/>
          <ac:spMkLst>
            <pc:docMk/>
            <pc:sldMk cId="2727843342" sldId="270"/>
            <ac:spMk id="2" creationId="{37B501DA-4B93-16A9-C881-C34D6A8CB383}"/>
          </ac:spMkLst>
        </pc:spChg>
        <pc:spChg chg="mod">
          <ac:chgData name="Colon, Jeffrey M." userId="615143b1-cdee-493d-9a9d-1565ce8666d9" providerId="ADAL" clId="{F1CB7D8F-1B95-2A4C-A627-BBAF6F524761}" dt="2025-04-05T19:56:04.665" v="2551" actId="20577"/>
          <ac:spMkLst>
            <pc:docMk/>
            <pc:sldMk cId="2727843342" sldId="270"/>
            <ac:spMk id="3" creationId="{0E6FB294-0ECC-DC5E-8616-4CC8E1AA782F}"/>
          </ac:spMkLst>
        </pc:spChg>
      </pc:sldChg>
      <pc:sldChg chg="modSp new mod modAnim">
        <pc:chgData name="Colon, Jeffrey M." userId="615143b1-cdee-493d-9a9d-1565ce8666d9" providerId="ADAL" clId="{F1CB7D8F-1B95-2A4C-A627-BBAF6F524761}" dt="2025-04-05T20:12:55.154" v="2685" actId="6549"/>
        <pc:sldMkLst>
          <pc:docMk/>
          <pc:sldMk cId="70634992" sldId="271"/>
        </pc:sldMkLst>
        <pc:spChg chg="mod">
          <ac:chgData name="Colon, Jeffrey M." userId="615143b1-cdee-493d-9a9d-1565ce8666d9" providerId="ADAL" clId="{F1CB7D8F-1B95-2A4C-A627-BBAF6F524761}" dt="2025-04-05T20:12:55.154" v="2685" actId="6549"/>
          <ac:spMkLst>
            <pc:docMk/>
            <pc:sldMk cId="70634992" sldId="271"/>
            <ac:spMk id="2" creationId="{28038365-0BE6-77DC-0C73-79804058D0F6}"/>
          </ac:spMkLst>
        </pc:spChg>
        <pc:spChg chg="mod">
          <ac:chgData name="Colon, Jeffrey M." userId="615143b1-cdee-493d-9a9d-1565ce8666d9" providerId="ADAL" clId="{F1CB7D8F-1B95-2A4C-A627-BBAF6F524761}" dt="2025-04-05T19:54:17.948" v="2542"/>
          <ac:spMkLst>
            <pc:docMk/>
            <pc:sldMk cId="70634992" sldId="271"/>
            <ac:spMk id="3" creationId="{89C9D382-F35B-D5F6-7B0C-A4A3BE6A6BFC}"/>
          </ac:spMkLst>
        </pc:spChg>
      </pc:sldChg>
      <pc:sldChg chg="modSp new mod modAnim">
        <pc:chgData name="Colon, Jeffrey M." userId="615143b1-cdee-493d-9a9d-1565ce8666d9" providerId="ADAL" clId="{F1CB7D8F-1B95-2A4C-A627-BBAF6F524761}" dt="2025-04-08T12:12:06.412" v="4168"/>
        <pc:sldMkLst>
          <pc:docMk/>
          <pc:sldMk cId="2213253517" sldId="272"/>
        </pc:sldMkLst>
        <pc:spChg chg="mod">
          <ac:chgData name="Colon, Jeffrey M." userId="615143b1-cdee-493d-9a9d-1565ce8666d9" providerId="ADAL" clId="{F1CB7D8F-1B95-2A4C-A627-BBAF6F524761}" dt="2025-04-07T12:51:15.264" v="2903" actId="20577"/>
          <ac:spMkLst>
            <pc:docMk/>
            <pc:sldMk cId="2213253517" sldId="272"/>
            <ac:spMk id="2" creationId="{F8974D88-A1D1-EC77-153F-4168B7476228}"/>
          </ac:spMkLst>
        </pc:spChg>
        <pc:spChg chg="mod">
          <ac:chgData name="Colon, Jeffrey M." userId="615143b1-cdee-493d-9a9d-1565ce8666d9" providerId="ADAL" clId="{F1CB7D8F-1B95-2A4C-A627-BBAF6F524761}" dt="2025-04-06T12:31:59.518" v="2751" actId="20577"/>
          <ac:spMkLst>
            <pc:docMk/>
            <pc:sldMk cId="2213253517" sldId="272"/>
            <ac:spMk id="3" creationId="{7EBEB9E5-DB0B-C969-7FE8-ABB56E23C2F8}"/>
          </ac:spMkLst>
        </pc:spChg>
      </pc:sldChg>
      <pc:sldChg chg="addSp delSp modSp new mod modAnim">
        <pc:chgData name="Colon, Jeffrey M." userId="615143b1-cdee-493d-9a9d-1565ce8666d9" providerId="ADAL" clId="{F1CB7D8F-1B95-2A4C-A627-BBAF6F524761}" dt="2025-04-06T12:55:41.239" v="2828"/>
        <pc:sldMkLst>
          <pc:docMk/>
          <pc:sldMk cId="2972251473" sldId="273"/>
        </pc:sldMkLst>
        <pc:spChg chg="mod">
          <ac:chgData name="Colon, Jeffrey M." userId="615143b1-cdee-493d-9a9d-1565ce8666d9" providerId="ADAL" clId="{F1CB7D8F-1B95-2A4C-A627-BBAF6F524761}" dt="2025-04-06T12:36:50.564" v="2790"/>
          <ac:spMkLst>
            <pc:docMk/>
            <pc:sldMk cId="2972251473" sldId="273"/>
            <ac:spMk id="3" creationId="{394453FB-1227-7238-0EF5-0AB9459F7470}"/>
          </ac:spMkLst>
        </pc:spChg>
        <pc:picChg chg="add mod">
          <ac:chgData name="Colon, Jeffrey M." userId="615143b1-cdee-493d-9a9d-1565ce8666d9" providerId="ADAL" clId="{F1CB7D8F-1B95-2A4C-A627-BBAF6F524761}" dt="2025-04-06T12:53:09.406" v="2808" actId="14100"/>
          <ac:picMkLst>
            <pc:docMk/>
            <pc:sldMk cId="2972251473" sldId="273"/>
            <ac:picMk id="7" creationId="{826981D6-56C0-E48D-3E43-1B1B3B5BE3BD}"/>
          </ac:picMkLst>
        </pc:picChg>
        <pc:picChg chg="add mod">
          <ac:chgData name="Colon, Jeffrey M." userId="615143b1-cdee-493d-9a9d-1565ce8666d9" providerId="ADAL" clId="{F1CB7D8F-1B95-2A4C-A627-BBAF6F524761}" dt="2025-04-06T12:53:24.625" v="2811" actId="14100"/>
          <ac:picMkLst>
            <pc:docMk/>
            <pc:sldMk cId="2972251473" sldId="273"/>
            <ac:picMk id="9" creationId="{09747322-BE7A-87A1-B98C-D66A99235B0F}"/>
          </ac:picMkLst>
        </pc:picChg>
        <pc:picChg chg="add mod">
          <ac:chgData name="Colon, Jeffrey M." userId="615143b1-cdee-493d-9a9d-1565ce8666d9" providerId="ADAL" clId="{F1CB7D8F-1B95-2A4C-A627-BBAF6F524761}" dt="2025-04-06T12:53:17.517" v="2809" actId="14100"/>
          <ac:picMkLst>
            <pc:docMk/>
            <pc:sldMk cId="2972251473" sldId="273"/>
            <ac:picMk id="11" creationId="{93FDC77D-4A5F-8B74-78E9-5E992487EB38}"/>
          </ac:picMkLst>
        </pc:picChg>
        <pc:cxnChg chg="add mod">
          <ac:chgData name="Colon, Jeffrey M." userId="615143b1-cdee-493d-9a9d-1565ce8666d9" providerId="ADAL" clId="{F1CB7D8F-1B95-2A4C-A627-BBAF6F524761}" dt="2025-04-06T12:54:11.804" v="2819" actId="692"/>
          <ac:cxnSpMkLst>
            <pc:docMk/>
            <pc:sldMk cId="2972251473" sldId="273"/>
            <ac:cxnSpMk id="15" creationId="{933D05C0-19FD-3756-B93F-425590E7F1DC}"/>
          </ac:cxnSpMkLst>
        </pc:cxnChg>
        <pc:cxnChg chg="add mod">
          <ac:chgData name="Colon, Jeffrey M." userId="615143b1-cdee-493d-9a9d-1565ce8666d9" providerId="ADAL" clId="{F1CB7D8F-1B95-2A4C-A627-BBAF6F524761}" dt="2025-04-06T12:54:20.026" v="2821" actId="1076"/>
          <ac:cxnSpMkLst>
            <pc:docMk/>
            <pc:sldMk cId="2972251473" sldId="273"/>
            <ac:cxnSpMk id="16" creationId="{852462FE-4B5D-5296-E139-2BFD49552F9A}"/>
          </ac:cxnSpMkLst>
        </pc:cxnChg>
        <pc:cxnChg chg="add mod">
          <ac:chgData name="Colon, Jeffrey M." userId="615143b1-cdee-493d-9a9d-1565ce8666d9" providerId="ADAL" clId="{F1CB7D8F-1B95-2A4C-A627-BBAF6F524761}" dt="2025-04-06T12:54:33.752" v="2823" actId="1076"/>
          <ac:cxnSpMkLst>
            <pc:docMk/>
            <pc:sldMk cId="2972251473" sldId="273"/>
            <ac:cxnSpMk id="17" creationId="{DA6B1214-C3DA-E874-3C6F-8855344A5A57}"/>
          </ac:cxnSpMkLst>
        </pc:cxnChg>
      </pc:sldChg>
      <pc:sldChg chg="modSp new mod modAnim">
        <pc:chgData name="Colon, Jeffrey M." userId="615143b1-cdee-493d-9a9d-1565ce8666d9" providerId="ADAL" clId="{F1CB7D8F-1B95-2A4C-A627-BBAF6F524761}" dt="2025-04-06T18:04:08.951" v="2861"/>
        <pc:sldMkLst>
          <pc:docMk/>
          <pc:sldMk cId="2644347867" sldId="274"/>
        </pc:sldMkLst>
        <pc:spChg chg="mod">
          <ac:chgData name="Colon, Jeffrey M." userId="615143b1-cdee-493d-9a9d-1565ce8666d9" providerId="ADAL" clId="{F1CB7D8F-1B95-2A4C-A627-BBAF6F524761}" dt="2025-04-06T18:04:00.779" v="2859" actId="403"/>
          <ac:spMkLst>
            <pc:docMk/>
            <pc:sldMk cId="2644347867" sldId="274"/>
            <ac:spMk id="2" creationId="{19DC0B39-240D-95F3-EF44-F4C702E19934}"/>
          </ac:spMkLst>
        </pc:spChg>
        <pc:spChg chg="mod">
          <ac:chgData name="Colon, Jeffrey M." userId="615143b1-cdee-493d-9a9d-1565ce8666d9" providerId="ADAL" clId="{F1CB7D8F-1B95-2A4C-A627-BBAF6F524761}" dt="2025-04-06T18:03:15.304" v="2832"/>
          <ac:spMkLst>
            <pc:docMk/>
            <pc:sldMk cId="2644347867" sldId="274"/>
            <ac:spMk id="3" creationId="{D8D00159-5009-2D2F-00A6-3E6F8B3FEF3D}"/>
          </ac:spMkLst>
        </pc:spChg>
      </pc:sldChg>
      <pc:sldChg chg="addSp delSp modSp new mod">
        <pc:chgData name="Colon, Jeffrey M." userId="615143b1-cdee-493d-9a9d-1565ce8666d9" providerId="ADAL" clId="{F1CB7D8F-1B95-2A4C-A627-BBAF6F524761}" dt="2025-04-08T12:10:46.291" v="4164" actId="14100"/>
        <pc:sldMkLst>
          <pc:docMk/>
          <pc:sldMk cId="1335945672" sldId="275"/>
        </pc:sldMkLst>
        <pc:spChg chg="mod">
          <ac:chgData name="Colon, Jeffrey M." userId="615143b1-cdee-493d-9a9d-1565ce8666d9" providerId="ADAL" clId="{F1CB7D8F-1B95-2A4C-A627-BBAF6F524761}" dt="2025-04-07T12:52:12.401" v="2936" actId="20577"/>
          <ac:spMkLst>
            <pc:docMk/>
            <pc:sldMk cId="1335945672" sldId="275"/>
            <ac:spMk id="3" creationId="{B4E21A0A-AD7D-AEF6-8026-C87054F1A6D6}"/>
          </ac:spMkLst>
        </pc:spChg>
        <pc:graphicFrameChg chg="add mod">
          <ac:chgData name="Colon, Jeffrey M." userId="615143b1-cdee-493d-9a9d-1565ce8666d9" providerId="ADAL" clId="{F1CB7D8F-1B95-2A4C-A627-BBAF6F524761}" dt="2025-04-08T12:10:46.291" v="4164" actId="14100"/>
          <ac:graphicFrameMkLst>
            <pc:docMk/>
            <pc:sldMk cId="1335945672" sldId="275"/>
            <ac:graphicFrameMk id="6" creationId="{4F2AE880-1108-DB2F-F1DE-BB52F99E93B7}"/>
          </ac:graphicFrameMkLst>
        </pc:graphicFrameChg>
      </pc:sldChg>
      <pc:sldChg chg="modSp new mod modAnim">
        <pc:chgData name="Colon, Jeffrey M." userId="615143b1-cdee-493d-9a9d-1565ce8666d9" providerId="ADAL" clId="{F1CB7D8F-1B95-2A4C-A627-BBAF6F524761}" dt="2025-04-07T22:47:43.947" v="3717"/>
        <pc:sldMkLst>
          <pc:docMk/>
          <pc:sldMk cId="3101101621" sldId="276"/>
        </pc:sldMkLst>
        <pc:spChg chg="mod">
          <ac:chgData name="Colon, Jeffrey M." userId="615143b1-cdee-493d-9a9d-1565ce8666d9" providerId="ADAL" clId="{F1CB7D8F-1B95-2A4C-A627-BBAF6F524761}" dt="2025-04-07T15:15:47.136" v="3712" actId="20577"/>
          <ac:spMkLst>
            <pc:docMk/>
            <pc:sldMk cId="3101101621" sldId="276"/>
            <ac:spMk id="2" creationId="{C0253199-4591-E70E-52B5-10AC92469DE1}"/>
          </ac:spMkLst>
        </pc:spChg>
        <pc:spChg chg="mod">
          <ac:chgData name="Colon, Jeffrey M." userId="615143b1-cdee-493d-9a9d-1565ce8666d9" providerId="ADAL" clId="{F1CB7D8F-1B95-2A4C-A627-BBAF6F524761}" dt="2025-04-07T15:09:52.872" v="3017"/>
          <ac:spMkLst>
            <pc:docMk/>
            <pc:sldMk cId="3101101621" sldId="276"/>
            <ac:spMk id="3" creationId="{4198E9BC-EF8E-3FF5-C547-063CEDB2AC56}"/>
          </ac:spMkLst>
        </pc:spChg>
      </pc:sldChg>
      <pc:sldChg chg="modSp new mod modAnim">
        <pc:chgData name="Colon, Jeffrey M." userId="615143b1-cdee-493d-9a9d-1565ce8666d9" providerId="ADAL" clId="{F1CB7D8F-1B95-2A4C-A627-BBAF6F524761}" dt="2025-04-08T01:08:35.667" v="4162" actId="20577"/>
        <pc:sldMkLst>
          <pc:docMk/>
          <pc:sldMk cId="1374140390" sldId="277"/>
        </pc:sldMkLst>
        <pc:spChg chg="mod">
          <ac:chgData name="Colon, Jeffrey M." userId="615143b1-cdee-493d-9a9d-1565ce8666d9" providerId="ADAL" clId="{F1CB7D8F-1B95-2A4C-A627-BBAF6F524761}" dt="2025-04-08T01:08:35.667" v="4162" actId="20577"/>
          <ac:spMkLst>
            <pc:docMk/>
            <pc:sldMk cId="1374140390" sldId="277"/>
            <ac:spMk id="2" creationId="{259A5186-DB32-5872-FEEE-CBA9646FD90D}"/>
          </ac:spMkLst>
        </pc:spChg>
        <pc:spChg chg="mod">
          <ac:chgData name="Colon, Jeffrey M." userId="615143b1-cdee-493d-9a9d-1565ce8666d9" providerId="ADAL" clId="{F1CB7D8F-1B95-2A4C-A627-BBAF6F524761}" dt="2025-04-07T23:11:04.444" v="4056" actId="20577"/>
          <ac:spMkLst>
            <pc:docMk/>
            <pc:sldMk cId="1374140390" sldId="277"/>
            <ac:spMk id="3" creationId="{32742487-28D0-D788-25E3-6F7AE8F7847B}"/>
          </ac:spMkLst>
        </pc:spChg>
      </pc:sldChg>
      <pc:sldChg chg="addSp modSp new mod modAnim">
        <pc:chgData name="Colon, Jeffrey M." userId="615143b1-cdee-493d-9a9d-1565ce8666d9" providerId="ADAL" clId="{F1CB7D8F-1B95-2A4C-A627-BBAF6F524761}" dt="2025-04-08T12:29:43.517" v="4196"/>
        <pc:sldMkLst>
          <pc:docMk/>
          <pc:sldMk cId="2181200409" sldId="278"/>
        </pc:sldMkLst>
        <pc:spChg chg="mod">
          <ac:chgData name="Colon, Jeffrey M." userId="615143b1-cdee-493d-9a9d-1565ce8666d9" providerId="ADAL" clId="{F1CB7D8F-1B95-2A4C-A627-BBAF6F524761}" dt="2025-04-08T12:29:25.276" v="4193" actId="404"/>
          <ac:spMkLst>
            <pc:docMk/>
            <pc:sldMk cId="2181200409" sldId="278"/>
            <ac:spMk id="2" creationId="{7DDC8E3A-E59F-39FE-89C3-70C8B8F19378}"/>
          </ac:spMkLst>
        </pc:spChg>
        <pc:spChg chg="mod">
          <ac:chgData name="Colon, Jeffrey M." userId="615143b1-cdee-493d-9a9d-1565ce8666d9" providerId="ADAL" clId="{F1CB7D8F-1B95-2A4C-A627-BBAF6F524761}" dt="2025-04-08T01:06:44.094" v="4094" actId="20577"/>
          <ac:spMkLst>
            <pc:docMk/>
            <pc:sldMk cId="2181200409" sldId="278"/>
            <ac:spMk id="3" creationId="{C9EA8825-501A-FA7E-9D55-311E06329AFA}"/>
          </ac:spMkLst>
        </pc:spChg>
        <pc:picChg chg="add mod">
          <ac:chgData name="Colon, Jeffrey M." userId="615143b1-cdee-493d-9a9d-1565ce8666d9" providerId="ADAL" clId="{F1CB7D8F-1B95-2A4C-A627-BBAF6F524761}" dt="2025-04-08T12:29:27.265" v="4194" actId="1076"/>
          <ac:picMkLst>
            <pc:docMk/>
            <pc:sldMk cId="2181200409" sldId="278"/>
            <ac:picMk id="7" creationId="{D6722384-6414-15E6-52D4-AC38004CBAC8}"/>
          </ac:picMkLst>
        </pc:picChg>
      </pc:sldChg>
      <pc:sldChg chg="addSp delSp modSp new mod">
        <pc:chgData name="Colon, Jeffrey M." userId="615143b1-cdee-493d-9a9d-1565ce8666d9" providerId="ADAL" clId="{F1CB7D8F-1B95-2A4C-A627-BBAF6F524761}" dt="2025-04-08T12:51:09.152" v="4221" actId="14100"/>
        <pc:sldMkLst>
          <pc:docMk/>
          <pc:sldMk cId="3711086871" sldId="279"/>
        </pc:sldMkLst>
        <pc:spChg chg="mod">
          <ac:chgData name="Colon, Jeffrey M." userId="615143b1-cdee-493d-9a9d-1565ce8666d9" providerId="ADAL" clId="{F1CB7D8F-1B95-2A4C-A627-BBAF6F524761}" dt="2025-04-08T12:47:32.311" v="4198"/>
          <ac:spMkLst>
            <pc:docMk/>
            <pc:sldMk cId="3711086871" sldId="279"/>
            <ac:spMk id="3" creationId="{E037D715-AAFE-B2A7-6219-92D2D676B4DB}"/>
          </ac:spMkLst>
        </pc:spChg>
        <pc:spChg chg="mod">
          <ac:chgData name="Colon, Jeffrey M." userId="615143b1-cdee-493d-9a9d-1565ce8666d9" providerId="ADAL" clId="{F1CB7D8F-1B95-2A4C-A627-BBAF6F524761}" dt="2025-04-08T12:49:58.836" v="4209" actId="1076"/>
          <ac:spMkLst>
            <pc:docMk/>
            <pc:sldMk cId="3711086871" sldId="279"/>
            <ac:spMk id="5" creationId="{201040B4-B9AE-D5B1-DBAD-77898DDB1982}"/>
          </ac:spMkLst>
        </pc:spChg>
        <pc:picChg chg="add mod">
          <ac:chgData name="Colon, Jeffrey M." userId="615143b1-cdee-493d-9a9d-1565ce8666d9" providerId="ADAL" clId="{F1CB7D8F-1B95-2A4C-A627-BBAF6F524761}" dt="2025-04-08T12:50:19.757" v="4215" actId="14100"/>
          <ac:picMkLst>
            <pc:docMk/>
            <pc:sldMk cId="3711086871" sldId="279"/>
            <ac:picMk id="7" creationId="{1C3B2A59-AE0B-4B48-4800-84E7399D4AFE}"/>
          </ac:picMkLst>
        </pc:picChg>
        <pc:picChg chg="add mod">
          <ac:chgData name="Colon, Jeffrey M." userId="615143b1-cdee-493d-9a9d-1565ce8666d9" providerId="ADAL" clId="{F1CB7D8F-1B95-2A4C-A627-BBAF6F524761}" dt="2025-04-08T12:50:13.529" v="4213" actId="1076"/>
          <ac:picMkLst>
            <pc:docMk/>
            <pc:sldMk cId="3711086871" sldId="279"/>
            <ac:picMk id="9" creationId="{57FC5DC8-AB84-4796-65A0-6F87A872777A}"/>
          </ac:picMkLst>
        </pc:picChg>
        <pc:picChg chg="add mod">
          <ac:chgData name="Colon, Jeffrey M." userId="615143b1-cdee-493d-9a9d-1565ce8666d9" providerId="ADAL" clId="{F1CB7D8F-1B95-2A4C-A627-BBAF6F524761}" dt="2025-04-08T12:51:09.152" v="4221" actId="14100"/>
          <ac:picMkLst>
            <pc:docMk/>
            <pc:sldMk cId="3711086871" sldId="279"/>
            <ac:picMk id="11" creationId="{A585AE78-23AB-A9DA-81FF-27A346D71369}"/>
          </ac:picMkLst>
        </pc:picChg>
      </pc:sldChg>
      <pc:sldChg chg="modSp new mod modAnim">
        <pc:chgData name="Colon, Jeffrey M." userId="615143b1-cdee-493d-9a9d-1565ce8666d9" providerId="ADAL" clId="{F1CB7D8F-1B95-2A4C-A627-BBAF6F524761}" dt="2025-04-08T13:02:03.584" v="4878"/>
        <pc:sldMkLst>
          <pc:docMk/>
          <pc:sldMk cId="1691095475" sldId="280"/>
        </pc:sldMkLst>
        <pc:spChg chg="mod">
          <ac:chgData name="Colon, Jeffrey M." userId="615143b1-cdee-493d-9a9d-1565ce8666d9" providerId="ADAL" clId="{F1CB7D8F-1B95-2A4C-A627-BBAF6F524761}" dt="2025-04-08T13:01:52.461" v="4876" actId="403"/>
          <ac:spMkLst>
            <pc:docMk/>
            <pc:sldMk cId="1691095475" sldId="280"/>
            <ac:spMk id="2" creationId="{04EEA3D4-0401-3088-3F32-FBAF04159454}"/>
          </ac:spMkLst>
        </pc:spChg>
        <pc:spChg chg="mod">
          <ac:chgData name="Colon, Jeffrey M." userId="615143b1-cdee-493d-9a9d-1565ce8666d9" providerId="ADAL" clId="{F1CB7D8F-1B95-2A4C-A627-BBAF6F524761}" dt="2025-04-08T12:52:04.406" v="4264" actId="20577"/>
          <ac:spMkLst>
            <pc:docMk/>
            <pc:sldMk cId="1691095475" sldId="280"/>
            <ac:spMk id="3" creationId="{3450A8D6-8E37-1D8B-4B8A-093B261312EB}"/>
          </ac:spMkLst>
        </pc:spChg>
      </pc:sldChg>
      <pc:sldChg chg="modSp new mod modAnim">
        <pc:chgData name="Colon, Jeffrey M." userId="615143b1-cdee-493d-9a9d-1565ce8666d9" providerId="ADAL" clId="{F1CB7D8F-1B95-2A4C-A627-BBAF6F524761}" dt="2025-04-10T13:54:05.136" v="5571" actId="20577"/>
        <pc:sldMkLst>
          <pc:docMk/>
          <pc:sldMk cId="1757365816" sldId="281"/>
        </pc:sldMkLst>
        <pc:spChg chg="mod">
          <ac:chgData name="Colon, Jeffrey M." userId="615143b1-cdee-493d-9a9d-1565ce8666d9" providerId="ADAL" clId="{F1CB7D8F-1B95-2A4C-A627-BBAF6F524761}" dt="2025-04-10T13:54:05.136" v="5571" actId="20577"/>
          <ac:spMkLst>
            <pc:docMk/>
            <pc:sldMk cId="1757365816" sldId="281"/>
            <ac:spMk id="2" creationId="{A82E86EB-3A85-7080-D3A0-D814920A57F4}"/>
          </ac:spMkLst>
        </pc:spChg>
        <pc:spChg chg="mod">
          <ac:chgData name="Colon, Jeffrey M." userId="615143b1-cdee-493d-9a9d-1565ce8666d9" providerId="ADAL" clId="{F1CB7D8F-1B95-2A4C-A627-BBAF6F524761}" dt="2025-04-10T01:19:33.882" v="4910" actId="20577"/>
          <ac:spMkLst>
            <pc:docMk/>
            <pc:sldMk cId="1757365816" sldId="281"/>
            <ac:spMk id="3" creationId="{3A971E59-1991-131D-1EDC-A51F4176CD82}"/>
          </ac:spMkLst>
        </pc:spChg>
      </pc:sldChg>
      <pc:sldChg chg="modSp new mod modAnim">
        <pc:chgData name="Colon, Jeffrey M." userId="615143b1-cdee-493d-9a9d-1565ce8666d9" providerId="ADAL" clId="{F1CB7D8F-1B95-2A4C-A627-BBAF6F524761}" dt="2025-04-10T01:27:31.066" v="5034" actId="403"/>
        <pc:sldMkLst>
          <pc:docMk/>
          <pc:sldMk cId="3902696649" sldId="282"/>
        </pc:sldMkLst>
        <pc:spChg chg="mod">
          <ac:chgData name="Colon, Jeffrey M." userId="615143b1-cdee-493d-9a9d-1565ce8666d9" providerId="ADAL" clId="{F1CB7D8F-1B95-2A4C-A627-BBAF6F524761}" dt="2025-04-10T01:27:31.066" v="5034" actId="403"/>
          <ac:spMkLst>
            <pc:docMk/>
            <pc:sldMk cId="3902696649" sldId="282"/>
            <ac:spMk id="2" creationId="{3777FC3F-DE8C-4AA6-7B98-C92AD36A3F9A}"/>
          </ac:spMkLst>
        </pc:spChg>
        <pc:spChg chg="mod">
          <ac:chgData name="Colon, Jeffrey M." userId="615143b1-cdee-493d-9a9d-1565ce8666d9" providerId="ADAL" clId="{F1CB7D8F-1B95-2A4C-A627-BBAF6F524761}" dt="2025-04-10T01:26:11.986" v="4997" actId="20577"/>
          <ac:spMkLst>
            <pc:docMk/>
            <pc:sldMk cId="3902696649" sldId="282"/>
            <ac:spMk id="3" creationId="{06CE7958-2462-0DA3-9DF3-62B7AFC5A29A}"/>
          </ac:spMkLst>
        </pc:spChg>
      </pc:sldChg>
      <pc:sldChg chg="modSp new mod modAnim">
        <pc:chgData name="Colon, Jeffrey M." userId="615143b1-cdee-493d-9a9d-1565ce8666d9" providerId="ADAL" clId="{F1CB7D8F-1B95-2A4C-A627-BBAF6F524761}" dt="2025-04-10T01:29:43.593" v="5119"/>
        <pc:sldMkLst>
          <pc:docMk/>
          <pc:sldMk cId="3049870104" sldId="283"/>
        </pc:sldMkLst>
        <pc:spChg chg="mod">
          <ac:chgData name="Colon, Jeffrey M." userId="615143b1-cdee-493d-9a9d-1565ce8666d9" providerId="ADAL" clId="{F1CB7D8F-1B95-2A4C-A627-BBAF6F524761}" dt="2025-04-10T01:29:23.978" v="5117" actId="114"/>
          <ac:spMkLst>
            <pc:docMk/>
            <pc:sldMk cId="3049870104" sldId="283"/>
            <ac:spMk id="2" creationId="{9EADB490-502B-F678-3236-42018D9ECF69}"/>
          </ac:spMkLst>
        </pc:spChg>
        <pc:spChg chg="mod">
          <ac:chgData name="Colon, Jeffrey M." userId="615143b1-cdee-493d-9a9d-1565ce8666d9" providerId="ADAL" clId="{F1CB7D8F-1B95-2A4C-A627-BBAF6F524761}" dt="2025-04-10T01:28:19.969" v="5091" actId="20577"/>
          <ac:spMkLst>
            <pc:docMk/>
            <pc:sldMk cId="3049870104" sldId="283"/>
            <ac:spMk id="3" creationId="{9A22478C-88C1-20C6-63B3-121B94C372E3}"/>
          </ac:spMkLst>
        </pc:spChg>
      </pc:sldChg>
      <pc:sldChg chg="modSp new mod modAnim">
        <pc:chgData name="Colon, Jeffrey M." userId="615143b1-cdee-493d-9a9d-1565ce8666d9" providerId="ADAL" clId="{F1CB7D8F-1B95-2A4C-A627-BBAF6F524761}" dt="2025-04-10T13:49:19.771" v="5565" actId="20577"/>
        <pc:sldMkLst>
          <pc:docMk/>
          <pc:sldMk cId="242498892" sldId="284"/>
        </pc:sldMkLst>
        <pc:spChg chg="mod">
          <ac:chgData name="Colon, Jeffrey M." userId="615143b1-cdee-493d-9a9d-1565ce8666d9" providerId="ADAL" clId="{F1CB7D8F-1B95-2A4C-A627-BBAF6F524761}" dt="2025-04-10T13:49:19.771" v="5565" actId="20577"/>
          <ac:spMkLst>
            <pc:docMk/>
            <pc:sldMk cId="242498892" sldId="284"/>
            <ac:spMk id="2" creationId="{8E499D60-417C-951A-1834-33D313E4372A}"/>
          </ac:spMkLst>
        </pc:spChg>
        <pc:spChg chg="mod">
          <ac:chgData name="Colon, Jeffrey M." userId="615143b1-cdee-493d-9a9d-1565ce8666d9" providerId="ADAL" clId="{F1CB7D8F-1B95-2A4C-A627-BBAF6F524761}" dt="2025-04-10T01:30:29.268" v="5161" actId="20577"/>
          <ac:spMkLst>
            <pc:docMk/>
            <pc:sldMk cId="242498892" sldId="284"/>
            <ac:spMk id="3" creationId="{8A6F339B-18BB-0ED1-AAA1-27402D6B2A69}"/>
          </ac:spMkLst>
        </pc:spChg>
      </pc:sldChg>
      <pc:sldChg chg="modSp new mod modAnim">
        <pc:chgData name="Colon, Jeffrey M." userId="615143b1-cdee-493d-9a9d-1565ce8666d9" providerId="ADAL" clId="{F1CB7D8F-1B95-2A4C-A627-BBAF6F524761}" dt="2025-04-10T14:04:21.819" v="5606" actId="113"/>
        <pc:sldMkLst>
          <pc:docMk/>
          <pc:sldMk cId="1476270177" sldId="285"/>
        </pc:sldMkLst>
        <pc:spChg chg="mod">
          <ac:chgData name="Colon, Jeffrey M." userId="615143b1-cdee-493d-9a9d-1565ce8666d9" providerId="ADAL" clId="{F1CB7D8F-1B95-2A4C-A627-BBAF6F524761}" dt="2025-04-10T14:04:21.819" v="5606" actId="113"/>
          <ac:spMkLst>
            <pc:docMk/>
            <pc:sldMk cId="1476270177" sldId="285"/>
            <ac:spMk id="2" creationId="{0FA3D286-810B-1385-28CB-DF3772F92CCB}"/>
          </ac:spMkLst>
        </pc:spChg>
        <pc:spChg chg="mod">
          <ac:chgData name="Colon, Jeffrey M." userId="615143b1-cdee-493d-9a9d-1565ce8666d9" providerId="ADAL" clId="{F1CB7D8F-1B95-2A4C-A627-BBAF6F524761}" dt="2025-04-10T01:33:02.359" v="5238" actId="20577"/>
          <ac:spMkLst>
            <pc:docMk/>
            <pc:sldMk cId="1476270177" sldId="285"/>
            <ac:spMk id="3" creationId="{9E1C7E6B-8645-BC6E-B0DD-593FEA323850}"/>
          </ac:spMkLst>
        </pc:spChg>
      </pc:sldChg>
      <pc:sldChg chg="modSp new mod modAnim">
        <pc:chgData name="Colon, Jeffrey M." userId="615143b1-cdee-493d-9a9d-1565ce8666d9" providerId="ADAL" clId="{F1CB7D8F-1B95-2A4C-A627-BBAF6F524761}" dt="2025-04-10T14:28:35.008" v="5652" actId="20577"/>
        <pc:sldMkLst>
          <pc:docMk/>
          <pc:sldMk cId="3086782875" sldId="286"/>
        </pc:sldMkLst>
        <pc:spChg chg="mod">
          <ac:chgData name="Colon, Jeffrey M." userId="615143b1-cdee-493d-9a9d-1565ce8666d9" providerId="ADAL" clId="{F1CB7D8F-1B95-2A4C-A627-BBAF6F524761}" dt="2025-04-10T14:28:35.008" v="5652" actId="20577"/>
          <ac:spMkLst>
            <pc:docMk/>
            <pc:sldMk cId="3086782875" sldId="286"/>
            <ac:spMk id="2" creationId="{6352B52F-415D-C4DF-055F-FFBF6A7B46A7}"/>
          </ac:spMkLst>
        </pc:spChg>
        <pc:spChg chg="mod">
          <ac:chgData name="Colon, Jeffrey M." userId="615143b1-cdee-493d-9a9d-1565ce8666d9" providerId="ADAL" clId="{F1CB7D8F-1B95-2A4C-A627-BBAF6F524761}" dt="2025-04-10T01:37:03.028" v="5319" actId="20577"/>
          <ac:spMkLst>
            <pc:docMk/>
            <pc:sldMk cId="3086782875" sldId="286"/>
            <ac:spMk id="3" creationId="{88672A5A-A059-26D0-0C22-C32286B413E9}"/>
          </ac:spMkLst>
        </pc:spChg>
      </pc:sldChg>
      <pc:sldChg chg="modSp new mod modAnim">
        <pc:chgData name="Colon, Jeffrey M." userId="615143b1-cdee-493d-9a9d-1565ce8666d9" providerId="ADAL" clId="{F1CB7D8F-1B95-2A4C-A627-BBAF6F524761}" dt="2025-04-10T01:40:07.818" v="5398"/>
        <pc:sldMkLst>
          <pc:docMk/>
          <pc:sldMk cId="2336868290" sldId="287"/>
        </pc:sldMkLst>
        <pc:spChg chg="mod">
          <ac:chgData name="Colon, Jeffrey M." userId="615143b1-cdee-493d-9a9d-1565ce8666d9" providerId="ADAL" clId="{F1CB7D8F-1B95-2A4C-A627-BBAF6F524761}" dt="2025-04-10T01:40:01.172" v="5396" actId="403"/>
          <ac:spMkLst>
            <pc:docMk/>
            <pc:sldMk cId="2336868290" sldId="287"/>
            <ac:spMk id="2" creationId="{5270B7F3-58F6-C52A-8448-C77E3DAC39E4}"/>
          </ac:spMkLst>
        </pc:spChg>
        <pc:spChg chg="mod">
          <ac:chgData name="Colon, Jeffrey M." userId="615143b1-cdee-493d-9a9d-1565ce8666d9" providerId="ADAL" clId="{F1CB7D8F-1B95-2A4C-A627-BBAF6F524761}" dt="2025-04-10T01:39:05.502" v="5352" actId="20577"/>
          <ac:spMkLst>
            <pc:docMk/>
            <pc:sldMk cId="2336868290" sldId="287"/>
            <ac:spMk id="3" creationId="{E3B82268-4319-4A7C-DD49-D528235E6228}"/>
          </ac:spMkLst>
        </pc:spChg>
      </pc:sldChg>
      <pc:sldChg chg="modSp new mod modAnim">
        <pc:chgData name="Colon, Jeffrey M." userId="615143b1-cdee-493d-9a9d-1565ce8666d9" providerId="ADAL" clId="{F1CB7D8F-1B95-2A4C-A627-BBAF6F524761}" dt="2025-04-10T13:47:01.610" v="5503"/>
        <pc:sldMkLst>
          <pc:docMk/>
          <pc:sldMk cId="2920461900" sldId="288"/>
        </pc:sldMkLst>
        <pc:spChg chg="mod">
          <ac:chgData name="Colon, Jeffrey M." userId="615143b1-cdee-493d-9a9d-1565ce8666d9" providerId="ADAL" clId="{F1CB7D8F-1B95-2A4C-A627-BBAF6F524761}" dt="2025-04-10T13:35:20.031" v="5476" actId="6549"/>
          <ac:spMkLst>
            <pc:docMk/>
            <pc:sldMk cId="2920461900" sldId="288"/>
            <ac:spMk id="2" creationId="{58EA5CAE-FD7B-A8DA-FA5F-0EF95174BC46}"/>
          </ac:spMkLst>
        </pc:spChg>
        <pc:spChg chg="mod">
          <ac:chgData name="Colon, Jeffrey M." userId="615143b1-cdee-493d-9a9d-1565ce8666d9" providerId="ADAL" clId="{F1CB7D8F-1B95-2A4C-A627-BBAF6F524761}" dt="2025-04-10T13:29:12.308" v="5451" actId="2711"/>
          <ac:spMkLst>
            <pc:docMk/>
            <pc:sldMk cId="2920461900" sldId="288"/>
            <ac:spMk id="3" creationId="{D97C3F42-EE9C-39B3-E929-62487F58F34F}"/>
          </ac:spMkLst>
        </pc:spChg>
      </pc:sldChg>
      <pc:sldChg chg="modSp new mod modAnim">
        <pc:chgData name="Colon, Jeffrey M." userId="615143b1-cdee-493d-9a9d-1565ce8666d9" providerId="ADAL" clId="{F1CB7D8F-1B95-2A4C-A627-BBAF6F524761}" dt="2025-04-10T14:47:57.269" v="5692" actId="20577"/>
        <pc:sldMkLst>
          <pc:docMk/>
          <pc:sldMk cId="1250249232" sldId="289"/>
        </pc:sldMkLst>
        <pc:spChg chg="mod">
          <ac:chgData name="Colon, Jeffrey M." userId="615143b1-cdee-493d-9a9d-1565ce8666d9" providerId="ADAL" clId="{F1CB7D8F-1B95-2A4C-A627-BBAF6F524761}" dt="2025-04-10T14:47:57.269" v="5692" actId="20577"/>
          <ac:spMkLst>
            <pc:docMk/>
            <pc:sldMk cId="1250249232" sldId="289"/>
            <ac:spMk id="2" creationId="{574E45EE-599A-E93D-D7F0-93F16078D231}"/>
          </ac:spMkLst>
        </pc:spChg>
        <pc:spChg chg="mod">
          <ac:chgData name="Colon, Jeffrey M." userId="615143b1-cdee-493d-9a9d-1565ce8666d9" providerId="ADAL" clId="{F1CB7D8F-1B95-2A4C-A627-BBAF6F524761}" dt="2025-04-10T01:47:06.227" v="5410" actId="20577"/>
          <ac:spMkLst>
            <pc:docMk/>
            <pc:sldMk cId="1250249232" sldId="289"/>
            <ac:spMk id="3" creationId="{7F5DFF95-AA1B-BB08-860F-11BB54BE690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07B2409-5404-5949-A05B-E9015A2F4F6F}" type="datetimeFigureOut">
              <a:rPr lang="en-US" smtClean="0"/>
              <a:t>4/9/25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3F9AA4C-C235-FD42-93F1-02620A24D90A}" type="slidenum">
              <a:rPr lang="en-US" smtClean="0"/>
              <a:t>‹#›</a:t>
            </a:fld>
            <a:endParaRPr lang="en-US"/>
          </a:p>
        </p:txBody>
      </p:sp>
    </p:spTree>
    <p:extLst>
      <p:ext uri="{BB962C8B-B14F-4D97-AF65-F5344CB8AC3E}">
        <p14:creationId xmlns:p14="http://schemas.microsoft.com/office/powerpoint/2010/main" val="81412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F9AA4C-C235-FD42-93F1-02620A24D90A}" type="slidenum">
              <a:rPr lang="en-US" smtClean="0"/>
              <a:t>8</a:t>
            </a:fld>
            <a:endParaRPr lang="en-US"/>
          </a:p>
        </p:txBody>
      </p:sp>
    </p:spTree>
    <p:extLst>
      <p:ext uri="{BB962C8B-B14F-4D97-AF65-F5344CB8AC3E}">
        <p14:creationId xmlns:p14="http://schemas.microsoft.com/office/powerpoint/2010/main" val="2866692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12192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4165600" y="6475414"/>
            <a:ext cx="3860800" cy="288925"/>
          </a:xfrm>
        </p:spPr>
        <p:txBody>
          <a:bodyPr/>
          <a:lstStyle>
            <a:lvl1pPr>
              <a:defRPr/>
            </a:lvl1pPr>
          </a:lstStyle>
          <a:p>
            <a:r>
              <a:rPr lang="en-US"/>
              <a:t>Home, Health, and Charity </a:t>
            </a:r>
            <a:endParaRPr lang="en-US" dirty="0"/>
          </a:p>
        </p:txBody>
      </p:sp>
    </p:spTree>
    <p:extLst>
      <p:ext uri="{BB962C8B-B14F-4D97-AF65-F5344CB8AC3E}">
        <p14:creationId xmlns:p14="http://schemas.microsoft.com/office/powerpoint/2010/main" val="25157741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5359126"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5427338" y="3778178"/>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170198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03972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86668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r>
              <a:rPr lang="en-US"/>
              <a:t>Home, Health, and Charity </a:t>
            </a:r>
            <a:endParaRPr lang="en-US" dirty="0"/>
          </a:p>
        </p:txBody>
      </p:sp>
    </p:spTree>
    <p:extLst>
      <p:ext uri="{BB962C8B-B14F-4D97-AF65-F5344CB8AC3E}">
        <p14:creationId xmlns:p14="http://schemas.microsoft.com/office/powerpoint/2010/main" val="3070740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1033377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17253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5" y="1397000"/>
            <a:ext cx="2317751"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747436"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4931836" y="1397000"/>
            <a:ext cx="2315633"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2"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9"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8748187"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6019803"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575735" y="4497388"/>
            <a:ext cx="3754967"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4226986" y="4497388"/>
            <a:ext cx="3754967"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7878235" y="4497388"/>
            <a:ext cx="3754967"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2158138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1612896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611718" y="3478213"/>
            <a:ext cx="10358967"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814918" y="3460751"/>
            <a:ext cx="10358967"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1415616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2" y="129540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1219202" y="1800013"/>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1219202" y="2304626"/>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1219202" y="2809239"/>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1219202" y="3313852"/>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1219202" y="3818465"/>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1219202" y="4323078"/>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1219202" y="4827691"/>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3" y="5332304"/>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3" y="583692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266334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Content Placeholder 2"/>
          <p:cNvSpPr>
            <a:spLocks noGrp="1"/>
          </p:cNvSpPr>
          <p:nvPr>
            <p:ph idx="1"/>
          </p:nvPr>
        </p:nvSpPr>
        <p:spPr>
          <a:xfrm>
            <a:off x="512064" y="533400"/>
            <a:ext cx="112776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5"/>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11180233" y="6470651"/>
            <a:ext cx="6096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r>
              <a:rPr lang="en-US"/>
              <a:t>Home, Health, and Charity </a:t>
            </a:r>
            <a:endParaRPr lang="en-US" dirty="0"/>
          </a:p>
        </p:txBody>
      </p:sp>
    </p:spTree>
    <p:extLst>
      <p:ext uri="{BB962C8B-B14F-4D97-AF65-F5344CB8AC3E}">
        <p14:creationId xmlns:p14="http://schemas.microsoft.com/office/powerpoint/2010/main" val="1442622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4265847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745203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2299438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4364739"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3"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3"/>
            <a:ext cx="3364992"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114351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981145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287050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4270673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7444579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12356053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276779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747433" y="536575"/>
            <a:ext cx="184731" cy="300082"/>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Rectangle 2"/>
          <p:cNvSpPr>
            <a:spLocks noGrp="1" noChangeArrowheads="1"/>
          </p:cNvSpPr>
          <p:nvPr>
            <p:ph type="title"/>
          </p:nvPr>
        </p:nvSpPr>
        <p:spPr bwMode="gray">
          <a:xfrm>
            <a:off x="508000" y="4"/>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508000" y="835132"/>
            <a:ext cx="54864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r>
              <a:rPr lang="en-US"/>
              <a:t>Home, Health, and Charity </a:t>
            </a:r>
            <a:endParaRPr lang="en-US" dirty="0"/>
          </a:p>
        </p:txBody>
      </p:sp>
    </p:spTree>
    <p:extLst>
      <p:ext uri="{BB962C8B-B14F-4D97-AF65-F5344CB8AC3E}">
        <p14:creationId xmlns:p14="http://schemas.microsoft.com/office/powerpoint/2010/main" val="2385201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3758671"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1870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5297456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11470050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28459913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609600"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8" name="Text Placeholder 12"/>
          <p:cNvSpPr>
            <a:spLocks noGrp="1"/>
          </p:cNvSpPr>
          <p:nvPr>
            <p:ph type="body" sz="quarter" idx="16"/>
          </p:nvPr>
        </p:nvSpPr>
        <p:spPr bwMode="gray">
          <a:xfrm>
            <a:off x="7574515"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7541684" y="1417327"/>
            <a:ext cx="4047744"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1" y="1988239"/>
            <a:ext cx="3183381"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2" y="1987175"/>
            <a:ext cx="372559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6765353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21597926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2446569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9" y="4986243"/>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4" y="1441358"/>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1" y="2622986"/>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5" y="3804614"/>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757573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944921" y="5019705"/>
            <a:ext cx="9934099"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944921" y="3847018"/>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944921" y="2674337"/>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1231043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5"/>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9195340"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6819047"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4442752"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42868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2877973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3445933" y="1576388"/>
            <a:ext cx="7374467"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3" y="1282932"/>
            <a:ext cx="8496387"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4021496"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45887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8868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62907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5723400"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9127208"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7425304"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79926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96945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10829112"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868569" y="1278090"/>
            <a:ext cx="860776"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649709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590551" y="1819275"/>
            <a:ext cx="10979149"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937753" y="1835813"/>
            <a:ext cx="86251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3800275"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4662792" y="1835813"/>
            <a:ext cx="85603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8112868"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625654" y="223026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625654" y="259557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625654" y="296088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625654" y="332619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625654" y="369150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625654" y="405681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625654" y="5152742"/>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625654" y="442212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625654" y="478743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17262127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8"/>
            <a:ext cx="73152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7"/>
            <a:ext cx="73152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9038219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5" y="1447800"/>
            <a:ext cx="2250831"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603255" y="2667000"/>
            <a:ext cx="2250831"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603255" y="5105400"/>
            <a:ext cx="2250831"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9337925" y="1447800"/>
            <a:ext cx="2250831"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9337925" y="2667000"/>
            <a:ext cx="2250831"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9337925" y="3886200"/>
            <a:ext cx="2250831"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9337925" y="5105400"/>
            <a:ext cx="2250831"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603255" y="3886200"/>
            <a:ext cx="2250831"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23118165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7" y="1419225"/>
            <a:ext cx="3376247"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24129164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6"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2997837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23560886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7559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73406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22544620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7" y="2982769"/>
            <a:ext cx="1904615"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4"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3" y="1246188"/>
            <a:ext cx="10917767"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6"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3" y="1589236"/>
            <a:ext cx="1426633"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9"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500"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8"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6"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90"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90"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7"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4"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6"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3"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9"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500"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8"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6"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90"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90" y="3962403"/>
            <a:ext cx="1426633"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14757172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40307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5357192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565412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6271790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17307038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1731137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8365823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r>
              <a:rPr lang="en-US"/>
              <a:t>Home, Health, and Charity </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a:p>
          <a:p>
            <a:pPr>
              <a:defRPr/>
            </a:pPr>
            <a:fld id="{B5B79ECD-265C-BB46-92EF-43484890C038}" type="slidenum">
              <a:rPr lang="en-US"/>
              <a:pPr>
                <a:defRPr/>
              </a:pPr>
              <a:t>‹#›</a:t>
            </a:fld>
            <a:endParaRPr lang="en-US"/>
          </a:p>
        </p:txBody>
      </p:sp>
    </p:spTree>
    <p:extLst>
      <p:ext uri="{BB962C8B-B14F-4D97-AF65-F5344CB8AC3E}">
        <p14:creationId xmlns:p14="http://schemas.microsoft.com/office/powerpoint/2010/main" val="8632674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8382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6195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r>
              <a:rPr lang="en-US"/>
              <a:t>Home, Health, and Charity </a:t>
            </a:r>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a:p>
        </p:txBody>
      </p:sp>
    </p:spTree>
    <p:extLst>
      <p:ext uri="{BB962C8B-B14F-4D97-AF65-F5344CB8AC3E}">
        <p14:creationId xmlns:p14="http://schemas.microsoft.com/office/powerpoint/2010/main" val="19613563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r>
              <a:rPr lang="en-US"/>
              <a:t>Home, Health, and Charity </a:t>
            </a:r>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a:p>
        </p:txBody>
      </p:sp>
    </p:spTree>
    <p:extLst>
      <p:ext uri="{BB962C8B-B14F-4D97-AF65-F5344CB8AC3E}">
        <p14:creationId xmlns:p14="http://schemas.microsoft.com/office/powerpoint/2010/main" val="7213273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Home, Health, and Charity </a:t>
            </a:r>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a:p>
        </p:txBody>
      </p:sp>
    </p:spTree>
    <p:extLst>
      <p:ext uri="{BB962C8B-B14F-4D97-AF65-F5344CB8AC3E}">
        <p14:creationId xmlns:p14="http://schemas.microsoft.com/office/powerpoint/2010/main" val="26738712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Home, Health, and Charity </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07433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68249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512064" y="3"/>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79014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4"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261438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23659155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11480800" y="6437314"/>
            <a:ext cx="6096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4165600" y="6442076"/>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898989"/>
                </a:solidFill>
                <a:latin typeface="+mn-lt"/>
                <a:ea typeface="+mn-ea"/>
              </a:defRPr>
            </a:lvl1pPr>
          </a:lstStyle>
          <a:p>
            <a:r>
              <a:rPr lang="en-US"/>
              <a:t>Home, Health, and Charity </a:t>
            </a:r>
            <a:endParaRPr lang="en-US" dirty="0"/>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97367" y="6423026"/>
            <a:ext cx="31496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FIT_HomeHealthCharity_2025S</a:t>
            </a:r>
          </a:p>
        </p:txBody>
      </p:sp>
    </p:spTree>
    <p:extLst>
      <p:ext uri="{BB962C8B-B14F-4D97-AF65-F5344CB8AC3E}">
        <p14:creationId xmlns:p14="http://schemas.microsoft.com/office/powerpoint/2010/main" val="353473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441A-BE6A-C116-933E-7A1EEC37F578}"/>
              </a:ext>
            </a:extLst>
          </p:cNvPr>
          <p:cNvSpPr>
            <a:spLocks noGrp="1"/>
          </p:cNvSpPr>
          <p:nvPr>
            <p:ph type="ctrTitle"/>
          </p:nvPr>
        </p:nvSpPr>
        <p:spPr>
          <a:xfrm>
            <a:off x="783771" y="1122363"/>
            <a:ext cx="10559143" cy="2387600"/>
          </a:xfrm>
        </p:spPr>
        <p:txBody>
          <a:bodyPr/>
          <a:lstStyle/>
          <a:p>
            <a:r>
              <a:rPr lang="en-US" sz="4800" dirty="0"/>
              <a:t>Federal Income Taxation</a:t>
            </a:r>
            <a:br>
              <a:rPr lang="en-US" sz="4800" dirty="0"/>
            </a:br>
            <a:r>
              <a:rPr lang="en-US" sz="4800" i="1" dirty="0"/>
              <a:t>Home, Health, and Charity </a:t>
            </a:r>
            <a:endParaRPr lang="en-US" sz="4800" dirty="0"/>
          </a:p>
        </p:txBody>
      </p:sp>
      <p:sp>
        <p:nvSpPr>
          <p:cNvPr id="3" name="Subtitle 2">
            <a:extLst>
              <a:ext uri="{FF2B5EF4-FFF2-40B4-BE49-F238E27FC236}">
                <a16:creationId xmlns:a16="http://schemas.microsoft.com/office/drawing/2014/main" id="{27728FE2-39D0-E4B6-16F7-700B3BBA1EE7}"/>
              </a:ext>
            </a:extLst>
          </p:cNvPr>
          <p:cNvSpPr>
            <a:spLocks noGrp="1"/>
          </p:cNvSpPr>
          <p:nvPr>
            <p:ph type="subTitle" idx="1"/>
          </p:nvPr>
        </p:nvSpPr>
        <p:spPr/>
        <p:txBody>
          <a:bodyPr/>
          <a:lstStyle/>
          <a:p>
            <a:r>
              <a:rPr lang="en-US" sz="2800" b="1" dirty="0"/>
              <a:t>Prof. Colon</a:t>
            </a:r>
          </a:p>
          <a:p>
            <a:r>
              <a:rPr lang="en-US" sz="2800" b="1" dirty="0"/>
              <a:t>Spring 2025</a:t>
            </a:r>
          </a:p>
          <a:p>
            <a:endParaRPr lang="en-US" dirty="0"/>
          </a:p>
        </p:txBody>
      </p:sp>
      <p:sp>
        <p:nvSpPr>
          <p:cNvPr id="4" name="Footer Placeholder 3">
            <a:extLst>
              <a:ext uri="{FF2B5EF4-FFF2-40B4-BE49-F238E27FC236}">
                <a16:creationId xmlns:a16="http://schemas.microsoft.com/office/drawing/2014/main" id="{B13B88B0-F4E4-79C2-2B66-5408429EE0A1}"/>
              </a:ext>
            </a:extLst>
          </p:cNvPr>
          <p:cNvSpPr>
            <a:spLocks noGrp="1"/>
          </p:cNvSpPr>
          <p:nvPr>
            <p:ph type="ftr" sz="quarter" idx="11"/>
          </p:nvPr>
        </p:nvSpPr>
        <p:spPr/>
        <p:txBody>
          <a:bodyPr/>
          <a:lstStyle/>
          <a:p>
            <a:r>
              <a:rPr lang="en-US"/>
              <a:t>Home, Health, and Charity </a:t>
            </a:r>
            <a:endParaRPr lang="en-US" dirty="0"/>
          </a:p>
        </p:txBody>
      </p:sp>
      <p:sp>
        <p:nvSpPr>
          <p:cNvPr id="5" name="Slide Number Placeholder 4">
            <a:extLst>
              <a:ext uri="{FF2B5EF4-FFF2-40B4-BE49-F238E27FC236}">
                <a16:creationId xmlns:a16="http://schemas.microsoft.com/office/drawing/2014/main" id="{D9A84B54-0607-436D-A22D-B3446644D903}"/>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593294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AA2BBB-0886-313A-F99D-B2C4C2A1E126}"/>
              </a:ext>
            </a:extLst>
          </p:cNvPr>
          <p:cNvSpPr>
            <a:spLocks noGrp="1"/>
          </p:cNvSpPr>
          <p:nvPr>
            <p:ph idx="1"/>
          </p:nvPr>
        </p:nvSpPr>
        <p:spPr/>
        <p:txBody>
          <a:bodyPr/>
          <a:lstStyle/>
          <a:p>
            <a:r>
              <a:rPr lang="en-US" sz="2800" b="1" dirty="0"/>
              <a:t>Pre-1997</a:t>
            </a:r>
            <a:r>
              <a:rPr lang="en-US" sz="2800" dirty="0"/>
              <a:t>: Complex rollover provisions (old §1034) and one-time exclusion of 125K for those 55+ (old §121).  Consumption tax (CF variety)</a:t>
            </a:r>
          </a:p>
          <a:p>
            <a:r>
              <a:rPr lang="en-US" sz="2800" b="1" dirty="0"/>
              <a:t>Current §121</a:t>
            </a:r>
            <a:r>
              <a:rPr lang="en-US" sz="2800" dirty="0"/>
              <a:t>: More generous exclusion: $250,000/$500,000 (MFJ) gain exclusion. §121(b)(1).  Consumption tax (wage variety)</a:t>
            </a:r>
          </a:p>
          <a:p>
            <a:r>
              <a:rPr lang="en-US" sz="2800" dirty="0"/>
              <a:t>To qualify, the TP must have owned and used as </a:t>
            </a:r>
            <a:r>
              <a:rPr lang="en-US" sz="2800" b="1" dirty="0"/>
              <a:t>principal residence </a:t>
            </a:r>
            <a:r>
              <a:rPr lang="en-US" sz="2800" dirty="0"/>
              <a:t>for </a:t>
            </a:r>
            <a:r>
              <a:rPr lang="en-US" sz="2800" b="1" dirty="0"/>
              <a:t>2 of previous 5 years</a:t>
            </a:r>
            <a:r>
              <a:rPr lang="en-US" sz="2800" dirty="0"/>
              <a:t>. §121(a).  </a:t>
            </a:r>
          </a:p>
          <a:p>
            <a:r>
              <a:rPr lang="en-US" sz="2800" dirty="0"/>
              <a:t>Unlike pre-’97 rules, there is no requirement to purchase another home, but a TP can generally only use §121 once every 2 years. §121(b)(3).</a:t>
            </a:r>
          </a:p>
        </p:txBody>
      </p:sp>
      <p:sp>
        <p:nvSpPr>
          <p:cNvPr id="3" name="Title 2">
            <a:extLst>
              <a:ext uri="{FF2B5EF4-FFF2-40B4-BE49-F238E27FC236}">
                <a16:creationId xmlns:a16="http://schemas.microsoft.com/office/drawing/2014/main" id="{5F3E074A-C43F-FA36-B8C6-B34BA5905903}"/>
              </a:ext>
            </a:extLst>
          </p:cNvPr>
          <p:cNvSpPr>
            <a:spLocks noGrp="1"/>
          </p:cNvSpPr>
          <p:nvPr>
            <p:ph type="title"/>
          </p:nvPr>
        </p:nvSpPr>
        <p:spPr/>
        <p:txBody>
          <a:bodyPr/>
          <a:lstStyle/>
          <a:p>
            <a:r>
              <a:rPr lang="en-US" dirty="0"/>
              <a:t>Exclusion of Gain on Home Sale: §121</a:t>
            </a:r>
          </a:p>
        </p:txBody>
      </p:sp>
      <p:sp>
        <p:nvSpPr>
          <p:cNvPr id="4" name="Slide Number Placeholder 3">
            <a:extLst>
              <a:ext uri="{FF2B5EF4-FFF2-40B4-BE49-F238E27FC236}">
                <a16:creationId xmlns:a16="http://schemas.microsoft.com/office/drawing/2014/main" id="{17E72456-CD08-60D0-3182-C74E7ABD268C}"/>
              </a:ext>
            </a:extLst>
          </p:cNvPr>
          <p:cNvSpPr>
            <a:spLocks noGrp="1"/>
          </p:cNvSpPr>
          <p:nvPr>
            <p:ph type="sldNum" sz="quarter" idx="10"/>
          </p:nvPr>
        </p:nvSpPr>
        <p:spPr/>
        <p:txBody>
          <a:bodyPr/>
          <a:lstStyle/>
          <a:p>
            <a:pPr>
              <a:defRPr/>
            </a:pPr>
            <a:fld id="{A889C299-EA3D-2B4E-A3DD-F5D85D19A74B}" type="slidenum">
              <a:rPr lang="en-US" altLang="en-US" smtClean="0"/>
              <a:pPr>
                <a:defRPr/>
              </a:pPr>
              <a:t>10</a:t>
            </a:fld>
            <a:endParaRPr lang="en-US" altLang="en-US" dirty="0"/>
          </a:p>
        </p:txBody>
      </p:sp>
      <p:sp>
        <p:nvSpPr>
          <p:cNvPr id="5" name="Footer Placeholder 4">
            <a:extLst>
              <a:ext uri="{FF2B5EF4-FFF2-40B4-BE49-F238E27FC236}">
                <a16:creationId xmlns:a16="http://schemas.microsoft.com/office/drawing/2014/main" id="{3E322FA8-3173-3454-0B79-3CD58CA89958}"/>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405336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562A7E-B7C5-2600-2255-524865B12F69}"/>
              </a:ext>
            </a:extLst>
          </p:cNvPr>
          <p:cNvSpPr>
            <a:spLocks noGrp="1"/>
          </p:cNvSpPr>
          <p:nvPr>
            <p:ph idx="1"/>
          </p:nvPr>
        </p:nvSpPr>
        <p:spPr/>
        <p:txBody>
          <a:bodyPr/>
          <a:lstStyle/>
          <a:p>
            <a:r>
              <a:rPr lang="en-US" sz="2800" dirty="0"/>
              <a:t>Reduced exclusion if sale due to: </a:t>
            </a:r>
          </a:p>
          <a:p>
            <a:pPr lvl="1"/>
            <a:r>
              <a:rPr lang="en-US" sz="2400" dirty="0"/>
              <a:t>Change in employment</a:t>
            </a:r>
          </a:p>
          <a:p>
            <a:pPr lvl="1"/>
            <a:r>
              <a:rPr lang="en-US" sz="2400" dirty="0"/>
              <a:t>Health reasons </a:t>
            </a:r>
          </a:p>
          <a:p>
            <a:pPr lvl="1"/>
            <a:r>
              <a:rPr lang="en-US" sz="2400" dirty="0"/>
              <a:t>Certain "unforeseen circumstances" </a:t>
            </a:r>
          </a:p>
          <a:p>
            <a:pPr lvl="1"/>
            <a:r>
              <a:rPr lang="en-US" sz="2400" dirty="0"/>
              <a:t>Calculated as fraction of 2-year period: </a:t>
            </a:r>
            <a:r>
              <a:rPr lang="en-US" sz="2400" i="1" dirty="0"/>
              <a:t># months of qualified use / 24 months.</a:t>
            </a:r>
            <a:r>
              <a:rPr lang="en-US" sz="2400" dirty="0"/>
              <a:t>   §121(c)(1) and (2).</a:t>
            </a:r>
          </a:p>
          <a:p>
            <a:pPr lvl="1"/>
            <a:endParaRPr lang="en-US" sz="2400" dirty="0"/>
          </a:p>
          <a:p>
            <a:r>
              <a:rPr lang="en-US" sz="2800" dirty="0"/>
              <a:t>Nonqualified use (post-2008 provision)</a:t>
            </a:r>
          </a:p>
          <a:p>
            <a:pPr lvl="1"/>
            <a:r>
              <a:rPr lang="en-US" sz="2400" dirty="0"/>
              <a:t>Limits exclusion for property converted from rental/second home to principal residence </a:t>
            </a:r>
          </a:p>
          <a:p>
            <a:pPr lvl="1"/>
            <a:r>
              <a:rPr lang="en-US" sz="2400" dirty="0"/>
              <a:t>Gain allocated to "nonqualified use" periods is not eligible for exclusion. §121(b)(5).</a:t>
            </a:r>
          </a:p>
          <a:p>
            <a:pPr lvl="1"/>
            <a:endParaRPr lang="en-US" sz="2400" dirty="0"/>
          </a:p>
        </p:txBody>
      </p:sp>
      <p:sp>
        <p:nvSpPr>
          <p:cNvPr id="3" name="Title 2">
            <a:extLst>
              <a:ext uri="{FF2B5EF4-FFF2-40B4-BE49-F238E27FC236}">
                <a16:creationId xmlns:a16="http://schemas.microsoft.com/office/drawing/2014/main" id="{F80D9834-6071-27D7-07CB-CEC697716B6B}"/>
              </a:ext>
            </a:extLst>
          </p:cNvPr>
          <p:cNvSpPr>
            <a:spLocks noGrp="1"/>
          </p:cNvSpPr>
          <p:nvPr>
            <p:ph type="title"/>
          </p:nvPr>
        </p:nvSpPr>
        <p:spPr/>
        <p:txBody>
          <a:bodyPr/>
          <a:lstStyle/>
          <a:p>
            <a:r>
              <a:rPr lang="en-US" dirty="0"/>
              <a:t>Exclusion of Gain on Home Sale: §121</a:t>
            </a:r>
          </a:p>
        </p:txBody>
      </p:sp>
      <p:sp>
        <p:nvSpPr>
          <p:cNvPr id="4" name="Slide Number Placeholder 3">
            <a:extLst>
              <a:ext uri="{FF2B5EF4-FFF2-40B4-BE49-F238E27FC236}">
                <a16:creationId xmlns:a16="http://schemas.microsoft.com/office/drawing/2014/main" id="{2EDA06BC-F18B-35D3-E891-2E7D090B0D07}"/>
              </a:ext>
            </a:extLst>
          </p:cNvPr>
          <p:cNvSpPr>
            <a:spLocks noGrp="1"/>
          </p:cNvSpPr>
          <p:nvPr>
            <p:ph type="sldNum" sz="quarter" idx="10"/>
          </p:nvPr>
        </p:nvSpPr>
        <p:spPr/>
        <p:txBody>
          <a:bodyPr/>
          <a:lstStyle/>
          <a:p>
            <a:pPr>
              <a:defRPr/>
            </a:pPr>
            <a:fld id="{A889C299-EA3D-2B4E-A3DD-F5D85D19A74B}" type="slidenum">
              <a:rPr lang="en-US" altLang="en-US" smtClean="0"/>
              <a:pPr>
                <a:defRPr/>
              </a:pPr>
              <a:t>11</a:t>
            </a:fld>
            <a:endParaRPr lang="en-US" altLang="en-US" dirty="0"/>
          </a:p>
        </p:txBody>
      </p:sp>
      <p:sp>
        <p:nvSpPr>
          <p:cNvPr id="5" name="Footer Placeholder 4">
            <a:extLst>
              <a:ext uri="{FF2B5EF4-FFF2-40B4-BE49-F238E27FC236}">
                <a16:creationId xmlns:a16="http://schemas.microsoft.com/office/drawing/2014/main" id="{CF277527-1A07-66E0-C7EB-3D9C98B531B8}"/>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306404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CDD17B-8D38-E5AE-7DEB-68A914D9C793}"/>
              </a:ext>
            </a:extLst>
          </p:cNvPr>
          <p:cNvSpPr>
            <a:spLocks noGrp="1"/>
          </p:cNvSpPr>
          <p:nvPr>
            <p:ph idx="1"/>
          </p:nvPr>
        </p:nvSpPr>
        <p:spPr/>
        <p:txBody>
          <a:bodyPr/>
          <a:lstStyle/>
          <a:p>
            <a:r>
              <a:rPr lang="en-US" sz="2800" dirty="0"/>
              <a:t>Under §108, debt forgiveness generally creates taxable income, subject to certain exceptions, e.g., insolvency</a:t>
            </a:r>
          </a:p>
          <a:p>
            <a:r>
              <a:rPr lang="en-US" sz="2800" dirty="0"/>
              <a:t>Review rules for transfer of property to lender subject to recourse debt!  </a:t>
            </a:r>
            <a:r>
              <a:rPr lang="en-US" sz="2800" i="1" dirty="0"/>
              <a:t>Crane, Rev. Rul. 90-16, and </a:t>
            </a:r>
            <a:r>
              <a:rPr lang="en-US" sz="2800" dirty="0"/>
              <a:t>§1.1001-2(a)</a:t>
            </a:r>
          </a:p>
          <a:p>
            <a:r>
              <a:rPr lang="en-US" sz="2800" dirty="0"/>
              <a:t>Special provision for principal residence debt discharge</a:t>
            </a:r>
          </a:p>
          <a:p>
            <a:pPr lvl="1"/>
            <a:r>
              <a:rPr lang="en-US" sz="2400" dirty="0"/>
              <a:t>First enacted in 2007 (housing crisis), repeatedly extended through 2025</a:t>
            </a:r>
          </a:p>
          <a:p>
            <a:pPr lvl="1"/>
            <a:r>
              <a:rPr lang="en-US" sz="2400" dirty="0"/>
              <a:t>Allows exclusion up to $750,000 of debt forgiveness on qualified principal residence debt, but at a cost </a:t>
            </a:r>
            <a:r>
              <a:rPr lang="en-US" sz="2400"/>
              <a:t>of a reduction </a:t>
            </a:r>
            <a:r>
              <a:rPr lang="en-US" sz="2400" dirty="0"/>
              <a:t>in basis</a:t>
            </a:r>
          </a:p>
        </p:txBody>
      </p:sp>
      <p:sp>
        <p:nvSpPr>
          <p:cNvPr id="3" name="Title 2">
            <a:extLst>
              <a:ext uri="{FF2B5EF4-FFF2-40B4-BE49-F238E27FC236}">
                <a16:creationId xmlns:a16="http://schemas.microsoft.com/office/drawing/2014/main" id="{F365973A-72CF-6516-D87C-6488968C87E2}"/>
              </a:ext>
            </a:extLst>
          </p:cNvPr>
          <p:cNvSpPr>
            <a:spLocks noGrp="1"/>
          </p:cNvSpPr>
          <p:nvPr>
            <p:ph type="title"/>
          </p:nvPr>
        </p:nvSpPr>
        <p:spPr/>
        <p:txBody>
          <a:bodyPr/>
          <a:lstStyle/>
          <a:p>
            <a:r>
              <a:rPr lang="en-US" dirty="0"/>
              <a:t>Debt Discharge: </a:t>
            </a:r>
            <a:r>
              <a:rPr lang="en-US" sz="2000" dirty="0"/>
              <a:t>§108(a)(1)(E)</a:t>
            </a:r>
            <a:r>
              <a:rPr lang="en-US" dirty="0"/>
              <a:t> and (h)</a:t>
            </a:r>
          </a:p>
        </p:txBody>
      </p:sp>
      <p:sp>
        <p:nvSpPr>
          <p:cNvPr id="4" name="Slide Number Placeholder 3">
            <a:extLst>
              <a:ext uri="{FF2B5EF4-FFF2-40B4-BE49-F238E27FC236}">
                <a16:creationId xmlns:a16="http://schemas.microsoft.com/office/drawing/2014/main" id="{3EE72ED3-5D2B-6017-3AFA-D3A576388DA9}"/>
              </a:ext>
            </a:extLst>
          </p:cNvPr>
          <p:cNvSpPr>
            <a:spLocks noGrp="1"/>
          </p:cNvSpPr>
          <p:nvPr>
            <p:ph type="sldNum" sz="quarter" idx="10"/>
          </p:nvPr>
        </p:nvSpPr>
        <p:spPr/>
        <p:txBody>
          <a:bodyPr/>
          <a:lstStyle/>
          <a:p>
            <a:pPr>
              <a:defRPr/>
            </a:pPr>
            <a:fld id="{A889C299-EA3D-2B4E-A3DD-F5D85D19A74B}" type="slidenum">
              <a:rPr lang="en-US" altLang="en-US" smtClean="0"/>
              <a:pPr>
                <a:defRPr/>
              </a:pPr>
              <a:t>12</a:t>
            </a:fld>
            <a:endParaRPr lang="en-US" altLang="en-US" dirty="0"/>
          </a:p>
        </p:txBody>
      </p:sp>
      <p:sp>
        <p:nvSpPr>
          <p:cNvPr id="5" name="Footer Placeholder 4">
            <a:extLst>
              <a:ext uri="{FF2B5EF4-FFF2-40B4-BE49-F238E27FC236}">
                <a16:creationId xmlns:a16="http://schemas.microsoft.com/office/drawing/2014/main" id="{C11C714A-B985-C22C-A038-79F239A82505}"/>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415262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E6C6BA-64B3-7A21-A7D0-6DFBC4B0AC8B}"/>
              </a:ext>
            </a:extLst>
          </p:cNvPr>
          <p:cNvSpPr>
            <a:spLocks noGrp="1"/>
          </p:cNvSpPr>
          <p:nvPr>
            <p:ph idx="1"/>
          </p:nvPr>
        </p:nvSpPr>
        <p:spPr/>
        <p:txBody>
          <a:bodyPr/>
          <a:lstStyle/>
          <a:p>
            <a:pPr algn="l"/>
            <a:r>
              <a:rPr lang="en-US" dirty="0">
                <a:latin typeface="+mn-lt"/>
              </a:rPr>
              <a:t>Under §165(c)(3), a TP can deduct losses of property from "fire, storm, shipwreck, or other casualty, or from theft”</a:t>
            </a:r>
          </a:p>
          <a:p>
            <a:pPr algn="l"/>
            <a:r>
              <a:rPr lang="en-US" dirty="0">
                <a:latin typeface="+mn-lt"/>
              </a:rPr>
              <a:t>Note: TCJA limitation (through 2025): deduction limited only to those losses in federally declared disaster areas, but it is generally a below-the-line deduction. </a:t>
            </a:r>
            <a:r>
              <a:rPr lang="en-US" dirty="0"/>
              <a:t>§67(b)(3).  Not a MID.</a:t>
            </a:r>
            <a:endParaRPr lang="en-US" dirty="0">
              <a:latin typeface="+mn-lt"/>
            </a:endParaRPr>
          </a:p>
          <a:p>
            <a:pPr algn="l"/>
            <a:r>
              <a:rPr lang="en-US" dirty="0">
                <a:latin typeface="+mn-lt"/>
              </a:rPr>
              <a:t>Floors:</a:t>
            </a:r>
          </a:p>
          <a:p>
            <a:pPr lvl="1" algn="l"/>
            <a:r>
              <a:rPr lang="en-US" dirty="0">
                <a:latin typeface="+mn-lt"/>
              </a:rPr>
              <a:t>Any loss is allowed only to the extent that the amount of the loss from each casualty  or theft exceeds $100</a:t>
            </a:r>
          </a:p>
          <a:p>
            <a:pPr lvl="1" algn="l"/>
            <a:r>
              <a:rPr lang="en-US" dirty="0">
                <a:latin typeface="+mn-lt"/>
              </a:rPr>
              <a:t>Net casualty losses (casualty losses minus casualty gains) allowed only to the extent they exceed 10% of AGI.</a:t>
            </a:r>
          </a:p>
          <a:p>
            <a:pPr algn="l"/>
            <a:r>
              <a:rPr lang="en-US" dirty="0"/>
              <a:t>Amount of loss = Lesser of: </a:t>
            </a:r>
          </a:p>
          <a:p>
            <a:pPr lvl="1" algn="l"/>
            <a:r>
              <a:rPr lang="en-US" dirty="0"/>
              <a:t>(1) decrease in FMV due to casualty, or</a:t>
            </a:r>
          </a:p>
          <a:p>
            <a:pPr lvl="1" algn="l"/>
            <a:r>
              <a:rPr lang="en-US" dirty="0"/>
              <a:t>(2) property's adjusted basis. Reg. §1.165-7(b)(1).</a:t>
            </a:r>
          </a:p>
          <a:p>
            <a:pPr algn="l"/>
            <a:r>
              <a:rPr lang="en-US" b="1" dirty="0"/>
              <a:t>Proof requirements: </a:t>
            </a:r>
            <a:r>
              <a:rPr lang="en-US" dirty="0"/>
              <a:t>TP must show, the nature of casualty/theft, the property was actually lost, it was the owner, and the amount of loss (usually requires appraisals)</a:t>
            </a:r>
          </a:p>
        </p:txBody>
      </p:sp>
      <p:sp>
        <p:nvSpPr>
          <p:cNvPr id="3" name="Title 2">
            <a:extLst>
              <a:ext uri="{FF2B5EF4-FFF2-40B4-BE49-F238E27FC236}">
                <a16:creationId xmlns:a16="http://schemas.microsoft.com/office/drawing/2014/main" id="{871E8F3E-FDDC-C89C-C629-32C7CBEAEB6A}"/>
              </a:ext>
            </a:extLst>
          </p:cNvPr>
          <p:cNvSpPr>
            <a:spLocks noGrp="1"/>
          </p:cNvSpPr>
          <p:nvPr>
            <p:ph type="title"/>
          </p:nvPr>
        </p:nvSpPr>
        <p:spPr/>
        <p:txBody>
          <a:bodyPr/>
          <a:lstStyle/>
          <a:p>
            <a:r>
              <a:rPr lang="en-US" dirty="0"/>
              <a:t>Personal Casualty Loss: §165(c)(3) and (h) </a:t>
            </a:r>
          </a:p>
        </p:txBody>
      </p:sp>
      <p:sp>
        <p:nvSpPr>
          <p:cNvPr id="4" name="Slide Number Placeholder 3">
            <a:extLst>
              <a:ext uri="{FF2B5EF4-FFF2-40B4-BE49-F238E27FC236}">
                <a16:creationId xmlns:a16="http://schemas.microsoft.com/office/drawing/2014/main" id="{E9800A03-9CDC-19EE-53C2-1089009CDE36}"/>
              </a:ext>
            </a:extLst>
          </p:cNvPr>
          <p:cNvSpPr>
            <a:spLocks noGrp="1"/>
          </p:cNvSpPr>
          <p:nvPr>
            <p:ph type="sldNum" sz="quarter" idx="10"/>
          </p:nvPr>
        </p:nvSpPr>
        <p:spPr/>
        <p:txBody>
          <a:bodyPr/>
          <a:lstStyle/>
          <a:p>
            <a:pPr>
              <a:defRPr/>
            </a:pPr>
            <a:fld id="{A889C299-EA3D-2B4E-A3DD-F5D85D19A74B}" type="slidenum">
              <a:rPr lang="en-US" altLang="en-US" smtClean="0"/>
              <a:pPr>
                <a:defRPr/>
              </a:pPr>
              <a:t>13</a:t>
            </a:fld>
            <a:endParaRPr lang="en-US" altLang="en-US" dirty="0"/>
          </a:p>
        </p:txBody>
      </p:sp>
      <p:sp>
        <p:nvSpPr>
          <p:cNvPr id="5" name="Footer Placeholder 4">
            <a:extLst>
              <a:ext uri="{FF2B5EF4-FFF2-40B4-BE49-F238E27FC236}">
                <a16:creationId xmlns:a16="http://schemas.microsoft.com/office/drawing/2014/main" id="{7CC0FAC8-A4C8-FA2A-3E0E-9A99C39DCDD2}"/>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418530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074B29-C8B5-70AD-FE92-102F21185D28}"/>
              </a:ext>
            </a:extLst>
          </p:cNvPr>
          <p:cNvSpPr>
            <a:spLocks noGrp="1"/>
          </p:cNvSpPr>
          <p:nvPr>
            <p:ph idx="1"/>
          </p:nvPr>
        </p:nvSpPr>
        <p:spPr/>
        <p:txBody>
          <a:bodyPr/>
          <a:lstStyle/>
          <a:p>
            <a:r>
              <a:rPr lang="en-US" sz="3200" dirty="0"/>
              <a:t>U.S. spends significantly more on healthcare than other developed nations--approximately 5% more of GDP with half in private sector and half in public sector</a:t>
            </a:r>
          </a:p>
          <a:p>
            <a:r>
              <a:rPr lang="en-US" sz="3200" dirty="0"/>
              <a:t>Higher costs without better outcomes</a:t>
            </a:r>
          </a:p>
          <a:p>
            <a:r>
              <a:rPr lang="en-US" sz="3200" dirty="0"/>
              <a:t>Tax treatment creates market distortions</a:t>
            </a:r>
          </a:p>
          <a:p>
            <a:r>
              <a:rPr lang="en-US" sz="3200" dirty="0"/>
              <a:t>Key tax provisions: </a:t>
            </a:r>
          </a:p>
          <a:p>
            <a:pPr lvl="1"/>
            <a:r>
              <a:rPr lang="en-US" sz="2800" dirty="0"/>
              <a:t>§213 medical expense deduction </a:t>
            </a:r>
          </a:p>
          <a:p>
            <a:pPr lvl="1"/>
            <a:r>
              <a:rPr lang="en-US" sz="2800" dirty="0"/>
              <a:t>§§105(b) and 106 exclusions for employer-provided care; and </a:t>
            </a:r>
          </a:p>
          <a:p>
            <a:pPr lvl="1"/>
            <a:r>
              <a:rPr lang="en-US" sz="2800" dirty="0"/>
              <a:t>HSAs and high-deductible plans</a:t>
            </a:r>
          </a:p>
          <a:p>
            <a:pPr lvl="1"/>
            <a:r>
              <a:rPr lang="en-US" sz="2800" dirty="0"/>
              <a:t>FSA</a:t>
            </a:r>
          </a:p>
        </p:txBody>
      </p:sp>
      <p:sp>
        <p:nvSpPr>
          <p:cNvPr id="3" name="Title 2">
            <a:extLst>
              <a:ext uri="{FF2B5EF4-FFF2-40B4-BE49-F238E27FC236}">
                <a16:creationId xmlns:a16="http://schemas.microsoft.com/office/drawing/2014/main" id="{39474C1E-04FB-B969-CF96-85E38319F8DE}"/>
              </a:ext>
            </a:extLst>
          </p:cNvPr>
          <p:cNvSpPr>
            <a:spLocks noGrp="1"/>
          </p:cNvSpPr>
          <p:nvPr>
            <p:ph type="title"/>
          </p:nvPr>
        </p:nvSpPr>
        <p:spPr/>
        <p:txBody>
          <a:bodyPr/>
          <a:lstStyle/>
          <a:p>
            <a:r>
              <a:rPr lang="en-US" dirty="0"/>
              <a:t>Health Care</a:t>
            </a:r>
          </a:p>
        </p:txBody>
      </p:sp>
      <p:sp>
        <p:nvSpPr>
          <p:cNvPr id="4" name="Slide Number Placeholder 3">
            <a:extLst>
              <a:ext uri="{FF2B5EF4-FFF2-40B4-BE49-F238E27FC236}">
                <a16:creationId xmlns:a16="http://schemas.microsoft.com/office/drawing/2014/main" id="{BBABF1CA-6DA3-8018-FB56-4EFCC0A6CED3}"/>
              </a:ext>
            </a:extLst>
          </p:cNvPr>
          <p:cNvSpPr>
            <a:spLocks noGrp="1"/>
          </p:cNvSpPr>
          <p:nvPr>
            <p:ph type="sldNum" sz="quarter" idx="10"/>
          </p:nvPr>
        </p:nvSpPr>
        <p:spPr/>
        <p:txBody>
          <a:bodyPr/>
          <a:lstStyle/>
          <a:p>
            <a:pPr>
              <a:defRPr/>
            </a:pPr>
            <a:fld id="{A889C299-EA3D-2B4E-A3DD-F5D85D19A74B}" type="slidenum">
              <a:rPr lang="en-US" altLang="en-US" smtClean="0"/>
              <a:pPr>
                <a:defRPr/>
              </a:pPr>
              <a:t>14</a:t>
            </a:fld>
            <a:endParaRPr lang="en-US" altLang="en-US" dirty="0"/>
          </a:p>
        </p:txBody>
      </p:sp>
      <p:sp>
        <p:nvSpPr>
          <p:cNvPr id="5" name="Footer Placeholder 4">
            <a:extLst>
              <a:ext uri="{FF2B5EF4-FFF2-40B4-BE49-F238E27FC236}">
                <a16:creationId xmlns:a16="http://schemas.microsoft.com/office/drawing/2014/main" id="{5E55D192-ABCE-540F-A2E0-155912044620}"/>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261188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B501DA-4B93-16A9-C881-C34D6A8CB383}"/>
              </a:ext>
            </a:extLst>
          </p:cNvPr>
          <p:cNvSpPr>
            <a:spLocks noGrp="1"/>
          </p:cNvSpPr>
          <p:nvPr>
            <p:ph idx="1"/>
          </p:nvPr>
        </p:nvSpPr>
        <p:spPr/>
        <p:txBody>
          <a:bodyPr/>
          <a:lstStyle/>
          <a:p>
            <a:r>
              <a:rPr lang="en-US" sz="2800" dirty="0"/>
              <a:t>A TP can deduct uncompensated amounts paid for </a:t>
            </a:r>
            <a:r>
              <a:rPr lang="en-US" sz="2800" i="1" dirty="0"/>
              <a:t>medical care </a:t>
            </a:r>
            <a:r>
              <a:rPr lang="en-US" sz="2800" dirty="0"/>
              <a:t>to the extent that the medical care expenses exceed 7.5% of AGI.</a:t>
            </a:r>
          </a:p>
          <a:p>
            <a:r>
              <a:rPr lang="en-US" sz="2800" dirty="0"/>
              <a:t>Note: §213 is an itemized deduction (not a §67 MID)</a:t>
            </a:r>
          </a:p>
          <a:p>
            <a:r>
              <a:rPr lang="en-US" sz="2800" b="1" i="1" dirty="0"/>
              <a:t>Medical care is </a:t>
            </a:r>
            <a:r>
              <a:rPr lang="en-US" sz="2800" dirty="0"/>
              <a:t>defined in §213(d)(1): </a:t>
            </a:r>
          </a:p>
          <a:p>
            <a:pPr lvl="1"/>
            <a:r>
              <a:rPr lang="en-US" sz="2400" dirty="0"/>
              <a:t>Diagnosis, cure, mitigation, treatment, or prevention of disease or for the purpose of affecting any structure or function of the body</a:t>
            </a:r>
          </a:p>
          <a:p>
            <a:pPr lvl="1"/>
            <a:r>
              <a:rPr lang="en-US" sz="2400" dirty="0"/>
              <a:t>Includes mental health care </a:t>
            </a:r>
          </a:p>
          <a:p>
            <a:pPr lvl="1"/>
            <a:r>
              <a:rPr lang="en-US" sz="2400" dirty="0"/>
              <a:t>Explicitly covers health insurance premiums, qualified long-term care insurance</a:t>
            </a:r>
          </a:p>
          <a:p>
            <a:pPr lvl="1"/>
            <a:r>
              <a:rPr lang="en-US" sz="2400" dirty="0"/>
              <a:t>Transportation/lodging for medical care</a:t>
            </a:r>
          </a:p>
          <a:p>
            <a:pPr lvl="1"/>
            <a:r>
              <a:rPr lang="en-US" sz="2400" dirty="0"/>
              <a:t>Covers drugs and medicine but only if it prescribed or is insulin. §213(b).</a:t>
            </a:r>
          </a:p>
        </p:txBody>
      </p:sp>
      <p:sp>
        <p:nvSpPr>
          <p:cNvPr id="3" name="Title 2">
            <a:extLst>
              <a:ext uri="{FF2B5EF4-FFF2-40B4-BE49-F238E27FC236}">
                <a16:creationId xmlns:a16="http://schemas.microsoft.com/office/drawing/2014/main" id="{0E6FB294-0ECC-DC5E-8616-4CC8E1AA782F}"/>
              </a:ext>
            </a:extLst>
          </p:cNvPr>
          <p:cNvSpPr>
            <a:spLocks noGrp="1"/>
          </p:cNvSpPr>
          <p:nvPr>
            <p:ph type="title"/>
          </p:nvPr>
        </p:nvSpPr>
        <p:spPr/>
        <p:txBody>
          <a:bodyPr/>
          <a:lstStyle/>
          <a:p>
            <a:r>
              <a:rPr lang="en-US" dirty="0"/>
              <a:t>Medical/Dental Expense Deduction: </a:t>
            </a:r>
            <a:r>
              <a:rPr lang="en-US" sz="2000" dirty="0"/>
              <a:t>§213</a:t>
            </a:r>
            <a:r>
              <a:rPr lang="en-US" dirty="0"/>
              <a:t>  </a:t>
            </a:r>
          </a:p>
        </p:txBody>
      </p:sp>
      <p:sp>
        <p:nvSpPr>
          <p:cNvPr id="4" name="Slide Number Placeholder 3">
            <a:extLst>
              <a:ext uri="{FF2B5EF4-FFF2-40B4-BE49-F238E27FC236}">
                <a16:creationId xmlns:a16="http://schemas.microsoft.com/office/drawing/2014/main" id="{F15ACD70-C4C8-698A-F149-1525E2A24FDE}"/>
              </a:ext>
            </a:extLst>
          </p:cNvPr>
          <p:cNvSpPr>
            <a:spLocks noGrp="1"/>
          </p:cNvSpPr>
          <p:nvPr>
            <p:ph type="sldNum" sz="quarter" idx="10"/>
          </p:nvPr>
        </p:nvSpPr>
        <p:spPr/>
        <p:txBody>
          <a:bodyPr/>
          <a:lstStyle/>
          <a:p>
            <a:pPr>
              <a:defRPr/>
            </a:pPr>
            <a:fld id="{A889C299-EA3D-2B4E-A3DD-F5D85D19A74B}" type="slidenum">
              <a:rPr lang="en-US" altLang="en-US" smtClean="0"/>
              <a:pPr>
                <a:defRPr/>
              </a:pPr>
              <a:t>15</a:t>
            </a:fld>
            <a:endParaRPr lang="en-US" altLang="en-US" dirty="0"/>
          </a:p>
        </p:txBody>
      </p:sp>
      <p:sp>
        <p:nvSpPr>
          <p:cNvPr id="5" name="Footer Placeholder 4">
            <a:extLst>
              <a:ext uri="{FF2B5EF4-FFF2-40B4-BE49-F238E27FC236}">
                <a16:creationId xmlns:a16="http://schemas.microsoft.com/office/drawing/2014/main" id="{07938A85-A44D-540C-05A5-477D9B1D36BF}"/>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272784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038365-0BE6-77DC-0C73-79804058D0F6}"/>
              </a:ext>
            </a:extLst>
          </p:cNvPr>
          <p:cNvSpPr>
            <a:spLocks noGrp="1"/>
          </p:cNvSpPr>
          <p:nvPr>
            <p:ph idx="1"/>
          </p:nvPr>
        </p:nvSpPr>
        <p:spPr/>
        <p:txBody>
          <a:bodyPr/>
          <a:lstStyle/>
          <a:p>
            <a:r>
              <a:rPr lang="en-US" sz="3200" dirty="0"/>
              <a:t>Cosmetic surgery not deductible unless: </a:t>
            </a:r>
          </a:p>
          <a:p>
            <a:pPr lvl="1"/>
            <a:r>
              <a:rPr lang="en-US" sz="2800" dirty="0"/>
              <a:t>Correcting congenital abnormality</a:t>
            </a:r>
          </a:p>
          <a:p>
            <a:pPr lvl="1"/>
            <a:r>
              <a:rPr lang="en-US" sz="2800" dirty="0"/>
              <a:t>Treating injury from accident/trauma</a:t>
            </a:r>
          </a:p>
          <a:p>
            <a:pPr lvl="1"/>
            <a:r>
              <a:rPr lang="en-US" sz="2800" dirty="0"/>
              <a:t>Treating disfiguring disease. §213(d)(9)</a:t>
            </a:r>
          </a:p>
          <a:p>
            <a:r>
              <a:rPr lang="en-US" sz="3200" dirty="0"/>
              <a:t>Capital expenditures are deductible if for medical care (eyeglasses, prosthetics, wheelchair)</a:t>
            </a:r>
          </a:p>
          <a:p>
            <a:r>
              <a:rPr lang="en-US" sz="3200" dirty="0"/>
              <a:t>Home improvements deductible only to extent cost exceeds increase in home value—must directly relate to medical care.  Reg. §1.213-1(e)(1)(iii).  Maintenance/repair costs generally 100% deductible</a:t>
            </a:r>
          </a:p>
        </p:txBody>
      </p:sp>
      <p:sp>
        <p:nvSpPr>
          <p:cNvPr id="3" name="Title 2">
            <a:extLst>
              <a:ext uri="{FF2B5EF4-FFF2-40B4-BE49-F238E27FC236}">
                <a16:creationId xmlns:a16="http://schemas.microsoft.com/office/drawing/2014/main" id="{89C9D382-F35B-D5F6-7B0C-A4A3BE6A6BFC}"/>
              </a:ext>
            </a:extLst>
          </p:cNvPr>
          <p:cNvSpPr>
            <a:spLocks noGrp="1"/>
          </p:cNvSpPr>
          <p:nvPr>
            <p:ph type="title"/>
          </p:nvPr>
        </p:nvSpPr>
        <p:spPr/>
        <p:txBody>
          <a:bodyPr/>
          <a:lstStyle/>
          <a:p>
            <a:r>
              <a:rPr lang="en-US" dirty="0"/>
              <a:t>Medical Expense Deduction: </a:t>
            </a:r>
            <a:r>
              <a:rPr lang="en-US" sz="2000" dirty="0"/>
              <a:t>§213</a:t>
            </a:r>
            <a:r>
              <a:rPr lang="en-US" dirty="0"/>
              <a:t> </a:t>
            </a:r>
          </a:p>
        </p:txBody>
      </p:sp>
      <p:sp>
        <p:nvSpPr>
          <p:cNvPr id="4" name="Slide Number Placeholder 3">
            <a:extLst>
              <a:ext uri="{FF2B5EF4-FFF2-40B4-BE49-F238E27FC236}">
                <a16:creationId xmlns:a16="http://schemas.microsoft.com/office/drawing/2014/main" id="{E2E5FF1A-AC91-DDC4-E029-A63A562CE390}"/>
              </a:ext>
            </a:extLst>
          </p:cNvPr>
          <p:cNvSpPr>
            <a:spLocks noGrp="1"/>
          </p:cNvSpPr>
          <p:nvPr>
            <p:ph type="sldNum" sz="quarter" idx="10"/>
          </p:nvPr>
        </p:nvSpPr>
        <p:spPr/>
        <p:txBody>
          <a:bodyPr/>
          <a:lstStyle/>
          <a:p>
            <a:pPr>
              <a:defRPr/>
            </a:pPr>
            <a:fld id="{A889C299-EA3D-2B4E-A3DD-F5D85D19A74B}" type="slidenum">
              <a:rPr lang="en-US" altLang="en-US" smtClean="0"/>
              <a:pPr>
                <a:defRPr/>
              </a:pPr>
              <a:t>16</a:t>
            </a:fld>
            <a:endParaRPr lang="en-US" altLang="en-US" dirty="0"/>
          </a:p>
        </p:txBody>
      </p:sp>
      <p:sp>
        <p:nvSpPr>
          <p:cNvPr id="5" name="Footer Placeholder 4">
            <a:extLst>
              <a:ext uri="{FF2B5EF4-FFF2-40B4-BE49-F238E27FC236}">
                <a16:creationId xmlns:a16="http://schemas.microsoft.com/office/drawing/2014/main" id="{527311E8-B0F4-761F-05CA-964A22268B2D}"/>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7063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974D88-A1D1-EC77-153F-4168B7476228}"/>
              </a:ext>
            </a:extLst>
          </p:cNvPr>
          <p:cNvSpPr>
            <a:spLocks noGrp="1"/>
          </p:cNvSpPr>
          <p:nvPr>
            <p:ph idx="1"/>
          </p:nvPr>
        </p:nvSpPr>
        <p:spPr/>
        <p:txBody>
          <a:bodyPr/>
          <a:lstStyle/>
          <a:p>
            <a:r>
              <a:rPr lang="en-US" sz="2800" dirty="0"/>
              <a:t>Employees exclude 100% of employer-provided health care: No floor or ceiling</a:t>
            </a:r>
          </a:p>
          <a:p>
            <a:r>
              <a:rPr lang="en-US" sz="2800" dirty="0"/>
              <a:t>Estimated $1 trillion tax expenditure (‘24-’28)</a:t>
            </a:r>
          </a:p>
          <a:p>
            <a:r>
              <a:rPr lang="en-US" sz="2800" dirty="0"/>
              <a:t>Self-employed: Can deduct 100% as business expense under §162(l) </a:t>
            </a:r>
          </a:p>
          <a:p>
            <a:r>
              <a:rPr lang="en-US" sz="2800" dirty="0"/>
              <a:t>Historical accident dating to WWII wage controls </a:t>
            </a:r>
          </a:p>
          <a:p>
            <a:r>
              <a:rPr lang="en-US" sz="2800" dirty="0"/>
              <a:t>Tax policy critique: Creates major market distortions:</a:t>
            </a:r>
          </a:p>
          <a:p>
            <a:pPr lvl="1"/>
            <a:r>
              <a:rPr lang="en-US" sz="2400" dirty="0"/>
              <a:t>Artificially lowers cost to employee</a:t>
            </a:r>
          </a:p>
          <a:p>
            <a:pPr lvl="1"/>
            <a:r>
              <a:rPr lang="en-US" sz="2400" dirty="0"/>
              <a:t>Encourages overconsumption of healthcare</a:t>
            </a:r>
          </a:p>
          <a:p>
            <a:pPr lvl="1"/>
            <a:r>
              <a:rPr lang="en-US" sz="2400" dirty="0"/>
              <a:t>Contributes to healthcare inflation</a:t>
            </a:r>
          </a:p>
        </p:txBody>
      </p:sp>
      <p:sp>
        <p:nvSpPr>
          <p:cNvPr id="3" name="Title 2">
            <a:extLst>
              <a:ext uri="{FF2B5EF4-FFF2-40B4-BE49-F238E27FC236}">
                <a16:creationId xmlns:a16="http://schemas.microsoft.com/office/drawing/2014/main" id="{7EBEB9E5-DB0B-C969-7FE8-ABB56E23C2F8}"/>
              </a:ext>
            </a:extLst>
          </p:cNvPr>
          <p:cNvSpPr>
            <a:spLocks noGrp="1"/>
          </p:cNvSpPr>
          <p:nvPr>
            <p:ph type="title"/>
          </p:nvPr>
        </p:nvSpPr>
        <p:spPr/>
        <p:txBody>
          <a:bodyPr/>
          <a:lstStyle/>
          <a:p>
            <a:r>
              <a:rPr lang="en-US" dirty="0"/>
              <a:t>Employer Provided Health Care: </a:t>
            </a:r>
            <a:r>
              <a:rPr lang="en-US" sz="2000" dirty="0"/>
              <a:t>§§105(b) and 106</a:t>
            </a:r>
            <a:endParaRPr lang="en-US" dirty="0"/>
          </a:p>
        </p:txBody>
      </p:sp>
      <p:sp>
        <p:nvSpPr>
          <p:cNvPr id="4" name="Slide Number Placeholder 3">
            <a:extLst>
              <a:ext uri="{FF2B5EF4-FFF2-40B4-BE49-F238E27FC236}">
                <a16:creationId xmlns:a16="http://schemas.microsoft.com/office/drawing/2014/main" id="{6AD4ED4E-4E17-F305-D6F4-D55061156E29}"/>
              </a:ext>
            </a:extLst>
          </p:cNvPr>
          <p:cNvSpPr>
            <a:spLocks noGrp="1"/>
          </p:cNvSpPr>
          <p:nvPr>
            <p:ph type="sldNum" sz="quarter" idx="10"/>
          </p:nvPr>
        </p:nvSpPr>
        <p:spPr/>
        <p:txBody>
          <a:bodyPr/>
          <a:lstStyle/>
          <a:p>
            <a:pPr>
              <a:defRPr/>
            </a:pPr>
            <a:fld id="{A889C299-EA3D-2B4E-A3DD-F5D85D19A74B}" type="slidenum">
              <a:rPr lang="en-US" altLang="en-US" smtClean="0"/>
              <a:pPr>
                <a:defRPr/>
              </a:pPr>
              <a:t>17</a:t>
            </a:fld>
            <a:endParaRPr lang="en-US" altLang="en-US" dirty="0"/>
          </a:p>
        </p:txBody>
      </p:sp>
      <p:sp>
        <p:nvSpPr>
          <p:cNvPr id="5" name="Footer Placeholder 4">
            <a:extLst>
              <a:ext uri="{FF2B5EF4-FFF2-40B4-BE49-F238E27FC236}">
                <a16:creationId xmlns:a16="http://schemas.microsoft.com/office/drawing/2014/main" id="{B597AA4B-624D-4E68-CB01-719587F89A5C}"/>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221325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black text on a white background&#10;&#10;AI-generated content may be incorrect.">
            <a:extLst>
              <a:ext uri="{FF2B5EF4-FFF2-40B4-BE49-F238E27FC236}">
                <a16:creationId xmlns:a16="http://schemas.microsoft.com/office/drawing/2014/main" id="{826981D6-56C0-E48D-3E43-1B1B3B5BE3BD}"/>
              </a:ext>
            </a:extLst>
          </p:cNvPr>
          <p:cNvPicPr>
            <a:picLocks noGrp="1" noChangeAspect="1"/>
          </p:cNvPicPr>
          <p:nvPr>
            <p:ph idx="1"/>
          </p:nvPr>
        </p:nvPicPr>
        <p:blipFill>
          <a:blip r:embed="rId2"/>
          <a:stretch>
            <a:fillRect/>
          </a:stretch>
        </p:blipFill>
        <p:spPr>
          <a:xfrm>
            <a:off x="6674194" y="694745"/>
            <a:ext cx="3410839" cy="1003300"/>
          </a:xfrm>
        </p:spPr>
      </p:pic>
      <p:sp>
        <p:nvSpPr>
          <p:cNvPr id="3" name="Title 2">
            <a:extLst>
              <a:ext uri="{FF2B5EF4-FFF2-40B4-BE49-F238E27FC236}">
                <a16:creationId xmlns:a16="http://schemas.microsoft.com/office/drawing/2014/main" id="{394453FB-1227-7238-0EF5-0AB9459F7470}"/>
              </a:ext>
            </a:extLst>
          </p:cNvPr>
          <p:cNvSpPr>
            <a:spLocks noGrp="1"/>
          </p:cNvSpPr>
          <p:nvPr>
            <p:ph type="title"/>
          </p:nvPr>
        </p:nvSpPr>
        <p:spPr/>
        <p:txBody>
          <a:bodyPr/>
          <a:lstStyle/>
          <a:p>
            <a:r>
              <a:rPr lang="en-US" dirty="0"/>
              <a:t>Employer Provided Health Care: </a:t>
            </a:r>
            <a:r>
              <a:rPr lang="en-US" sz="2000" dirty="0"/>
              <a:t>§§105(b) and 106</a:t>
            </a:r>
            <a:endParaRPr lang="en-US" dirty="0"/>
          </a:p>
        </p:txBody>
      </p:sp>
      <p:sp>
        <p:nvSpPr>
          <p:cNvPr id="4" name="Slide Number Placeholder 3">
            <a:extLst>
              <a:ext uri="{FF2B5EF4-FFF2-40B4-BE49-F238E27FC236}">
                <a16:creationId xmlns:a16="http://schemas.microsoft.com/office/drawing/2014/main" id="{454EB566-7BE0-19CD-44CE-806FA776AD6D}"/>
              </a:ext>
            </a:extLst>
          </p:cNvPr>
          <p:cNvSpPr>
            <a:spLocks noGrp="1"/>
          </p:cNvSpPr>
          <p:nvPr>
            <p:ph type="sldNum" sz="quarter" idx="10"/>
          </p:nvPr>
        </p:nvSpPr>
        <p:spPr/>
        <p:txBody>
          <a:bodyPr/>
          <a:lstStyle/>
          <a:p>
            <a:pPr>
              <a:defRPr/>
            </a:pPr>
            <a:fld id="{A889C299-EA3D-2B4E-A3DD-F5D85D19A74B}" type="slidenum">
              <a:rPr lang="en-US" altLang="en-US" smtClean="0"/>
              <a:pPr>
                <a:defRPr/>
              </a:pPr>
              <a:t>18</a:t>
            </a:fld>
            <a:endParaRPr lang="en-US" altLang="en-US" dirty="0"/>
          </a:p>
        </p:txBody>
      </p:sp>
      <p:sp>
        <p:nvSpPr>
          <p:cNvPr id="5" name="Footer Placeholder 4">
            <a:extLst>
              <a:ext uri="{FF2B5EF4-FFF2-40B4-BE49-F238E27FC236}">
                <a16:creationId xmlns:a16="http://schemas.microsoft.com/office/drawing/2014/main" id="{679935B2-5CBA-4D4E-8652-95402A68B020}"/>
              </a:ext>
            </a:extLst>
          </p:cNvPr>
          <p:cNvSpPr>
            <a:spLocks noGrp="1"/>
          </p:cNvSpPr>
          <p:nvPr>
            <p:ph type="ftr" sz="quarter" idx="11"/>
          </p:nvPr>
        </p:nvSpPr>
        <p:spPr/>
        <p:txBody>
          <a:bodyPr/>
          <a:lstStyle/>
          <a:p>
            <a:r>
              <a:rPr lang="en-US"/>
              <a:t>Home, Health, and Charity </a:t>
            </a:r>
            <a:endParaRPr lang="en-US" dirty="0"/>
          </a:p>
        </p:txBody>
      </p:sp>
      <p:pic>
        <p:nvPicPr>
          <p:cNvPr id="9" name="Picture 8" descr="A white sheet with black numbers&#10;&#10;AI-generated content may be incorrect.">
            <a:extLst>
              <a:ext uri="{FF2B5EF4-FFF2-40B4-BE49-F238E27FC236}">
                <a16:creationId xmlns:a16="http://schemas.microsoft.com/office/drawing/2014/main" id="{09747322-BE7A-87A1-B98C-D66A99235B0F}"/>
              </a:ext>
            </a:extLst>
          </p:cNvPr>
          <p:cNvPicPr>
            <a:picLocks noChangeAspect="1"/>
          </p:cNvPicPr>
          <p:nvPr/>
        </p:nvPicPr>
        <p:blipFill>
          <a:blip r:embed="rId3"/>
          <a:stretch>
            <a:fillRect/>
          </a:stretch>
        </p:blipFill>
        <p:spPr>
          <a:xfrm>
            <a:off x="279400" y="4031880"/>
            <a:ext cx="9743490" cy="1427583"/>
          </a:xfrm>
          <a:prstGeom prst="rect">
            <a:avLst/>
          </a:prstGeom>
        </p:spPr>
      </p:pic>
      <p:pic>
        <p:nvPicPr>
          <p:cNvPr id="11" name="Picture 10" descr="A close-up of a paper&#10;&#10;AI-generated content may be incorrect.">
            <a:extLst>
              <a:ext uri="{FF2B5EF4-FFF2-40B4-BE49-F238E27FC236}">
                <a16:creationId xmlns:a16="http://schemas.microsoft.com/office/drawing/2014/main" id="{93FDC77D-4A5F-8B74-78E9-5E992487EB38}"/>
              </a:ext>
            </a:extLst>
          </p:cNvPr>
          <p:cNvPicPr>
            <a:picLocks noChangeAspect="1"/>
          </p:cNvPicPr>
          <p:nvPr/>
        </p:nvPicPr>
        <p:blipFill>
          <a:blip r:embed="rId4"/>
          <a:stretch>
            <a:fillRect/>
          </a:stretch>
        </p:blipFill>
        <p:spPr>
          <a:xfrm>
            <a:off x="334512" y="1610366"/>
            <a:ext cx="9688378" cy="2219685"/>
          </a:xfrm>
          <a:prstGeom prst="rect">
            <a:avLst/>
          </a:prstGeom>
        </p:spPr>
      </p:pic>
      <p:cxnSp>
        <p:nvCxnSpPr>
          <p:cNvPr id="15" name="Straight Arrow Connector 14">
            <a:extLst>
              <a:ext uri="{FF2B5EF4-FFF2-40B4-BE49-F238E27FC236}">
                <a16:creationId xmlns:a16="http://schemas.microsoft.com/office/drawing/2014/main" id="{933D05C0-19FD-3756-B93F-425590E7F1DC}"/>
              </a:ext>
            </a:extLst>
          </p:cNvPr>
          <p:cNvCxnSpPr/>
          <p:nvPr/>
        </p:nvCxnSpPr>
        <p:spPr>
          <a:xfrm flipH="1">
            <a:off x="9942990" y="2734322"/>
            <a:ext cx="1154097" cy="1686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52462FE-4B5D-5296-E139-2BFD49552F9A}"/>
              </a:ext>
            </a:extLst>
          </p:cNvPr>
          <p:cNvCxnSpPr/>
          <p:nvPr/>
        </p:nvCxnSpPr>
        <p:spPr>
          <a:xfrm flipH="1">
            <a:off x="9982940" y="1817052"/>
            <a:ext cx="1154097" cy="1686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A6B1214-C3DA-E874-3C6F-8855344A5A57}"/>
              </a:ext>
            </a:extLst>
          </p:cNvPr>
          <p:cNvCxnSpPr/>
          <p:nvPr/>
        </p:nvCxnSpPr>
        <p:spPr>
          <a:xfrm flipH="1">
            <a:off x="9942989" y="5163296"/>
            <a:ext cx="1154097" cy="1686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25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DC0B39-240D-95F3-EF44-F4C702E19934}"/>
              </a:ext>
            </a:extLst>
          </p:cNvPr>
          <p:cNvSpPr>
            <a:spLocks noGrp="1"/>
          </p:cNvSpPr>
          <p:nvPr>
            <p:ph idx="1"/>
          </p:nvPr>
        </p:nvSpPr>
        <p:spPr/>
        <p:txBody>
          <a:bodyPr/>
          <a:lstStyle/>
          <a:p>
            <a:r>
              <a:rPr lang="en-US" sz="2800" dirty="0"/>
              <a:t>Employer captures some benefit through reduced wages</a:t>
            </a:r>
          </a:p>
          <a:p>
            <a:r>
              <a:rPr lang="en-US" sz="2800" dirty="0"/>
              <a:t>Healthcare providers capture benefit through higher prices</a:t>
            </a:r>
          </a:p>
          <a:p>
            <a:r>
              <a:rPr lang="en-US" sz="2800" dirty="0"/>
              <a:t>Similar after-tax position for employee with/without health insurance</a:t>
            </a:r>
          </a:p>
          <a:p>
            <a:r>
              <a:rPr lang="en-US" sz="2800" dirty="0"/>
              <a:t>Economists across spectrum agree exclusion contributes to healthcare cost problems</a:t>
            </a:r>
          </a:p>
          <a:p>
            <a:r>
              <a:rPr lang="en-US" sz="2800" dirty="0"/>
              <a:t>Widely viewed as economically inefficient tax expenditure</a:t>
            </a:r>
          </a:p>
          <a:p>
            <a:r>
              <a:rPr lang="en-US" sz="2800" dirty="0"/>
              <a:t>Political difficulty in reforming due to perception of who benefits</a:t>
            </a:r>
          </a:p>
          <a:p>
            <a:pPr marL="0" indent="0" algn="l">
              <a:buNone/>
            </a:pPr>
            <a:r>
              <a:rPr lang="en-US" sz="2800" dirty="0"/>
              <a:t> </a:t>
            </a:r>
            <a:br>
              <a:rPr lang="en-US" sz="2800" dirty="0"/>
            </a:br>
            <a:endParaRPr lang="en-US" sz="2800" dirty="0"/>
          </a:p>
        </p:txBody>
      </p:sp>
      <p:sp>
        <p:nvSpPr>
          <p:cNvPr id="3" name="Title 2">
            <a:extLst>
              <a:ext uri="{FF2B5EF4-FFF2-40B4-BE49-F238E27FC236}">
                <a16:creationId xmlns:a16="http://schemas.microsoft.com/office/drawing/2014/main" id="{D8D00159-5009-2D2F-00A6-3E6F8B3FEF3D}"/>
              </a:ext>
            </a:extLst>
          </p:cNvPr>
          <p:cNvSpPr>
            <a:spLocks noGrp="1"/>
          </p:cNvSpPr>
          <p:nvPr>
            <p:ph type="title"/>
          </p:nvPr>
        </p:nvSpPr>
        <p:spPr/>
        <p:txBody>
          <a:bodyPr/>
          <a:lstStyle/>
          <a:p>
            <a:r>
              <a:rPr lang="en-US" dirty="0"/>
              <a:t>Employer Provided Health Care: </a:t>
            </a:r>
            <a:r>
              <a:rPr lang="en-US" sz="2000" dirty="0"/>
              <a:t>§§105(b) and 106</a:t>
            </a:r>
            <a:endParaRPr lang="en-US" dirty="0"/>
          </a:p>
        </p:txBody>
      </p:sp>
      <p:sp>
        <p:nvSpPr>
          <p:cNvPr id="4" name="Slide Number Placeholder 3">
            <a:extLst>
              <a:ext uri="{FF2B5EF4-FFF2-40B4-BE49-F238E27FC236}">
                <a16:creationId xmlns:a16="http://schemas.microsoft.com/office/drawing/2014/main" id="{3DC8C62C-9DBC-7C98-6D27-51FD3C99A2BA}"/>
              </a:ext>
            </a:extLst>
          </p:cNvPr>
          <p:cNvSpPr>
            <a:spLocks noGrp="1"/>
          </p:cNvSpPr>
          <p:nvPr>
            <p:ph type="sldNum" sz="quarter" idx="10"/>
          </p:nvPr>
        </p:nvSpPr>
        <p:spPr/>
        <p:txBody>
          <a:bodyPr/>
          <a:lstStyle/>
          <a:p>
            <a:pPr>
              <a:defRPr/>
            </a:pPr>
            <a:fld id="{A889C299-EA3D-2B4E-A3DD-F5D85D19A74B}" type="slidenum">
              <a:rPr lang="en-US" altLang="en-US" smtClean="0"/>
              <a:pPr>
                <a:defRPr/>
              </a:pPr>
              <a:t>19</a:t>
            </a:fld>
            <a:endParaRPr lang="en-US" altLang="en-US" dirty="0"/>
          </a:p>
        </p:txBody>
      </p:sp>
      <p:sp>
        <p:nvSpPr>
          <p:cNvPr id="5" name="Footer Placeholder 4">
            <a:extLst>
              <a:ext uri="{FF2B5EF4-FFF2-40B4-BE49-F238E27FC236}">
                <a16:creationId xmlns:a16="http://schemas.microsoft.com/office/drawing/2014/main" id="{DDB6BCC1-7D76-B980-D8CD-32A982668078}"/>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264434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close-up of a white background&#10;&#10;AI-generated content may be incorrect.">
            <a:extLst>
              <a:ext uri="{FF2B5EF4-FFF2-40B4-BE49-F238E27FC236}">
                <a16:creationId xmlns:a16="http://schemas.microsoft.com/office/drawing/2014/main" id="{C688B5D4-B420-6E95-FA9C-3CEAE82D7A99}"/>
              </a:ext>
            </a:extLst>
          </p:cNvPr>
          <p:cNvPicPr>
            <a:picLocks noGrp="1" noChangeAspect="1"/>
          </p:cNvPicPr>
          <p:nvPr>
            <p:ph idx="1"/>
          </p:nvPr>
        </p:nvPicPr>
        <p:blipFill>
          <a:blip r:embed="rId2"/>
          <a:stretch>
            <a:fillRect/>
          </a:stretch>
        </p:blipFill>
        <p:spPr>
          <a:xfrm>
            <a:off x="512064" y="602742"/>
            <a:ext cx="6171124" cy="5615079"/>
          </a:xfrm>
        </p:spPr>
      </p:pic>
      <p:sp>
        <p:nvSpPr>
          <p:cNvPr id="3" name="Title 2">
            <a:extLst>
              <a:ext uri="{FF2B5EF4-FFF2-40B4-BE49-F238E27FC236}">
                <a16:creationId xmlns:a16="http://schemas.microsoft.com/office/drawing/2014/main" id="{899F8E9C-AF2E-8B54-DEE4-25EFB5E30054}"/>
              </a:ext>
            </a:extLst>
          </p:cNvPr>
          <p:cNvSpPr>
            <a:spLocks noGrp="1"/>
          </p:cNvSpPr>
          <p:nvPr>
            <p:ph type="title"/>
          </p:nvPr>
        </p:nvSpPr>
        <p:spPr/>
        <p:txBody>
          <a:bodyPr/>
          <a:lstStyle/>
          <a:p>
            <a:r>
              <a:rPr lang="en-US" sz="2400" dirty="0"/>
              <a:t>Personal Consumption Tax Expenditures</a:t>
            </a:r>
          </a:p>
        </p:txBody>
      </p:sp>
      <p:sp>
        <p:nvSpPr>
          <p:cNvPr id="4" name="Footer Placeholder 3">
            <a:extLst>
              <a:ext uri="{FF2B5EF4-FFF2-40B4-BE49-F238E27FC236}">
                <a16:creationId xmlns:a16="http://schemas.microsoft.com/office/drawing/2014/main" id="{95FEEC74-8C29-FB88-EA75-1302F4E1F5B7}"/>
              </a:ext>
            </a:extLst>
          </p:cNvPr>
          <p:cNvSpPr>
            <a:spLocks noGrp="1"/>
          </p:cNvSpPr>
          <p:nvPr>
            <p:ph type="ftr" sz="quarter" idx="11"/>
          </p:nvPr>
        </p:nvSpPr>
        <p:spPr/>
        <p:txBody>
          <a:bodyPr/>
          <a:lstStyle/>
          <a:p>
            <a:r>
              <a:rPr lang="en-US"/>
              <a:t>Home, Health, and Charity </a:t>
            </a:r>
            <a:endParaRPr lang="en-US" dirty="0"/>
          </a:p>
        </p:txBody>
      </p:sp>
      <p:sp>
        <p:nvSpPr>
          <p:cNvPr id="5" name="Slide Number Placeholder 4">
            <a:extLst>
              <a:ext uri="{FF2B5EF4-FFF2-40B4-BE49-F238E27FC236}">
                <a16:creationId xmlns:a16="http://schemas.microsoft.com/office/drawing/2014/main" id="{3A3B35F7-2C82-45CD-BC33-EF723C297146}"/>
              </a:ext>
            </a:extLst>
          </p:cNvPr>
          <p:cNvSpPr>
            <a:spLocks noGrp="1"/>
          </p:cNvSpPr>
          <p:nvPr>
            <p:ph type="sldNum" sz="quarter" idx="10"/>
          </p:nvPr>
        </p:nvSpPr>
        <p:spPr/>
        <p:txBody>
          <a:bodyPr/>
          <a:lstStyle/>
          <a:p>
            <a:pPr>
              <a:defRPr/>
            </a:pPr>
            <a:fld id="{A889C299-EA3D-2B4E-A3DD-F5D85D19A74B}" type="slidenum">
              <a:rPr lang="en-US" altLang="en-US" smtClean="0"/>
              <a:pPr>
                <a:defRPr/>
              </a:pPr>
              <a:t>2</a:t>
            </a:fld>
            <a:endParaRPr lang="en-US" altLang="en-US" dirty="0"/>
          </a:p>
        </p:txBody>
      </p:sp>
      <p:pic>
        <p:nvPicPr>
          <p:cNvPr id="9" name="Picture 8">
            <a:extLst>
              <a:ext uri="{FF2B5EF4-FFF2-40B4-BE49-F238E27FC236}">
                <a16:creationId xmlns:a16="http://schemas.microsoft.com/office/drawing/2014/main" id="{063BAFA0-D234-E69A-B3E1-8A098A740267}"/>
              </a:ext>
            </a:extLst>
          </p:cNvPr>
          <p:cNvPicPr>
            <a:picLocks noChangeAspect="1"/>
          </p:cNvPicPr>
          <p:nvPr/>
        </p:nvPicPr>
        <p:blipFill>
          <a:blip r:embed="rId3"/>
          <a:stretch>
            <a:fillRect/>
          </a:stretch>
        </p:blipFill>
        <p:spPr>
          <a:xfrm>
            <a:off x="6858001" y="539109"/>
            <a:ext cx="4931664" cy="5615079"/>
          </a:xfrm>
          <a:prstGeom prst="rect">
            <a:avLst/>
          </a:prstGeom>
        </p:spPr>
      </p:pic>
      <p:sp>
        <p:nvSpPr>
          <p:cNvPr id="10" name="TextBox 9">
            <a:extLst>
              <a:ext uri="{FF2B5EF4-FFF2-40B4-BE49-F238E27FC236}">
                <a16:creationId xmlns:a16="http://schemas.microsoft.com/office/drawing/2014/main" id="{0C328E16-FC09-FA89-0BA0-7CCE9E25CE35}"/>
              </a:ext>
            </a:extLst>
          </p:cNvPr>
          <p:cNvSpPr txBox="1"/>
          <p:nvPr/>
        </p:nvSpPr>
        <p:spPr>
          <a:xfrm>
            <a:off x="8737600" y="6126480"/>
            <a:ext cx="975358" cy="276999"/>
          </a:xfrm>
          <a:prstGeom prst="rect">
            <a:avLst/>
          </a:prstGeom>
          <a:noFill/>
        </p:spPr>
        <p:txBody>
          <a:bodyPr wrap="square" rtlCol="0">
            <a:spAutoFit/>
          </a:bodyPr>
          <a:lstStyle/>
          <a:p>
            <a:r>
              <a:rPr lang="en-US" sz="1200" b="1" dirty="0"/>
              <a:t>JCT 2024</a:t>
            </a:r>
          </a:p>
        </p:txBody>
      </p:sp>
    </p:spTree>
    <p:extLst>
      <p:ext uri="{BB962C8B-B14F-4D97-AF65-F5344CB8AC3E}">
        <p14:creationId xmlns:p14="http://schemas.microsoft.com/office/powerpoint/2010/main" val="1313652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E21A0A-AD7D-AEF6-8026-C87054F1A6D6}"/>
              </a:ext>
            </a:extLst>
          </p:cNvPr>
          <p:cNvSpPr>
            <a:spLocks noGrp="1"/>
          </p:cNvSpPr>
          <p:nvPr>
            <p:ph type="title"/>
          </p:nvPr>
        </p:nvSpPr>
        <p:spPr/>
        <p:txBody>
          <a:bodyPr/>
          <a:lstStyle/>
          <a:p>
            <a:r>
              <a:rPr lang="en-US" dirty="0"/>
              <a:t>Employer Capture Example</a:t>
            </a:r>
          </a:p>
        </p:txBody>
      </p:sp>
      <p:sp>
        <p:nvSpPr>
          <p:cNvPr id="4" name="Slide Number Placeholder 3">
            <a:extLst>
              <a:ext uri="{FF2B5EF4-FFF2-40B4-BE49-F238E27FC236}">
                <a16:creationId xmlns:a16="http://schemas.microsoft.com/office/drawing/2014/main" id="{C52EC50B-1306-8950-A3E6-5F1215F1E0B7}"/>
              </a:ext>
            </a:extLst>
          </p:cNvPr>
          <p:cNvSpPr>
            <a:spLocks noGrp="1"/>
          </p:cNvSpPr>
          <p:nvPr>
            <p:ph type="sldNum" sz="quarter" idx="10"/>
          </p:nvPr>
        </p:nvSpPr>
        <p:spPr/>
        <p:txBody>
          <a:bodyPr/>
          <a:lstStyle/>
          <a:p>
            <a:pPr>
              <a:defRPr/>
            </a:pPr>
            <a:fld id="{A889C299-EA3D-2B4E-A3DD-F5D85D19A74B}" type="slidenum">
              <a:rPr lang="en-US" altLang="en-US" smtClean="0"/>
              <a:pPr>
                <a:defRPr/>
              </a:pPr>
              <a:t>20</a:t>
            </a:fld>
            <a:endParaRPr lang="en-US" altLang="en-US" dirty="0"/>
          </a:p>
        </p:txBody>
      </p:sp>
      <p:sp>
        <p:nvSpPr>
          <p:cNvPr id="5" name="Footer Placeholder 4">
            <a:extLst>
              <a:ext uri="{FF2B5EF4-FFF2-40B4-BE49-F238E27FC236}">
                <a16:creationId xmlns:a16="http://schemas.microsoft.com/office/drawing/2014/main" id="{BBA99A2E-73D9-38C9-3812-08EA7518ECFC}"/>
              </a:ext>
            </a:extLst>
          </p:cNvPr>
          <p:cNvSpPr>
            <a:spLocks noGrp="1"/>
          </p:cNvSpPr>
          <p:nvPr>
            <p:ph type="ftr" sz="quarter" idx="11"/>
          </p:nvPr>
        </p:nvSpPr>
        <p:spPr/>
        <p:txBody>
          <a:bodyPr/>
          <a:lstStyle/>
          <a:p>
            <a:r>
              <a:rPr lang="en-US"/>
              <a:t>Home, Health, and Charity </a:t>
            </a:r>
            <a:endParaRPr lang="en-US" dirty="0"/>
          </a:p>
        </p:txBody>
      </p:sp>
      <p:graphicFrame>
        <p:nvGraphicFramePr>
          <p:cNvPr id="6" name="Content Placeholder 5">
            <a:extLst>
              <a:ext uri="{FF2B5EF4-FFF2-40B4-BE49-F238E27FC236}">
                <a16:creationId xmlns:a16="http://schemas.microsoft.com/office/drawing/2014/main" id="{4F2AE880-1108-DB2F-F1DE-BB52F99E93B7}"/>
              </a:ext>
            </a:extLst>
          </p:cNvPr>
          <p:cNvGraphicFramePr>
            <a:graphicFrameLocks noGrp="1" noChangeAspect="1"/>
          </p:cNvGraphicFramePr>
          <p:nvPr>
            <p:ph idx="1"/>
            <p:extLst>
              <p:ext uri="{D42A27DB-BD31-4B8C-83A1-F6EECF244321}">
                <p14:modId xmlns:p14="http://schemas.microsoft.com/office/powerpoint/2010/main" val="3298020"/>
              </p:ext>
            </p:extLst>
          </p:nvPr>
        </p:nvGraphicFramePr>
        <p:xfrm>
          <a:off x="814206" y="655969"/>
          <a:ext cx="9601200" cy="5664620"/>
        </p:xfrm>
        <a:graphic>
          <a:graphicData uri="http://schemas.openxmlformats.org/presentationml/2006/ole">
            <mc:AlternateContent xmlns:mc="http://schemas.openxmlformats.org/markup-compatibility/2006">
              <mc:Choice xmlns:v="urn:schemas-microsoft-com:vml" Requires="v">
                <p:oleObj name="Worksheet" r:id="rId2" imgW="9601200" imgH="5537200" progId="Excel.Sheet.12">
                  <p:embed/>
                </p:oleObj>
              </mc:Choice>
              <mc:Fallback>
                <p:oleObj name="Worksheet" r:id="rId2" imgW="9601200" imgH="5537200" progId="Excel.Sheet.12">
                  <p:embed/>
                  <p:pic>
                    <p:nvPicPr>
                      <p:cNvPr id="6" name="Content Placeholder 5">
                        <a:extLst>
                          <a:ext uri="{FF2B5EF4-FFF2-40B4-BE49-F238E27FC236}">
                            <a16:creationId xmlns:a16="http://schemas.microsoft.com/office/drawing/2014/main" id="{4F2AE880-1108-DB2F-F1DE-BB52F99E93B7}"/>
                          </a:ext>
                        </a:extLst>
                      </p:cNvPr>
                      <p:cNvPicPr/>
                      <p:nvPr/>
                    </p:nvPicPr>
                    <p:blipFill>
                      <a:blip r:embed="rId3"/>
                      <a:stretch>
                        <a:fillRect/>
                      </a:stretch>
                    </p:blipFill>
                    <p:spPr>
                      <a:xfrm>
                        <a:off x="814206" y="655969"/>
                        <a:ext cx="9601200" cy="5664620"/>
                      </a:xfrm>
                      <a:prstGeom prst="rect">
                        <a:avLst/>
                      </a:prstGeom>
                    </p:spPr>
                  </p:pic>
                </p:oleObj>
              </mc:Fallback>
            </mc:AlternateContent>
          </a:graphicData>
        </a:graphic>
      </p:graphicFrame>
    </p:spTree>
    <p:extLst>
      <p:ext uri="{BB962C8B-B14F-4D97-AF65-F5344CB8AC3E}">
        <p14:creationId xmlns:p14="http://schemas.microsoft.com/office/powerpoint/2010/main" val="1335945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253199-4591-E70E-52B5-10AC92469DE1}"/>
              </a:ext>
            </a:extLst>
          </p:cNvPr>
          <p:cNvSpPr>
            <a:spLocks noGrp="1"/>
          </p:cNvSpPr>
          <p:nvPr>
            <p:ph idx="1"/>
          </p:nvPr>
        </p:nvSpPr>
        <p:spPr/>
        <p:txBody>
          <a:bodyPr/>
          <a:lstStyle/>
          <a:p>
            <a:r>
              <a:rPr lang="en-US" dirty="0"/>
              <a:t>Amounts received by employee through accident or health insurance for personal injuries or sickness are taxable to the extent they are attributable to employer contribution not includible in income or are paid by the employer. </a:t>
            </a:r>
            <a:r>
              <a:rPr lang="en-US" sz="2400" dirty="0"/>
              <a:t>§105(a)</a:t>
            </a:r>
          </a:p>
          <a:p>
            <a:r>
              <a:rPr lang="en-US" dirty="0"/>
              <a:t>But…under </a:t>
            </a:r>
            <a:r>
              <a:rPr lang="en-US" sz="2400" dirty="0"/>
              <a:t>§105(b), amounts attributable to medical expenses are excludible if paid directly to taxpayer to reimburse for medical care expenses of himself, dependents,  spouses, and any child under the age of 27.</a:t>
            </a:r>
          </a:p>
          <a:p>
            <a:r>
              <a:rPr lang="en-US" dirty="0"/>
              <a:t>Gross income does not include employer-provided coverage under an accident or health plan. </a:t>
            </a:r>
            <a:r>
              <a:rPr lang="en-US" sz="2400" dirty="0"/>
              <a:t>§106(a).</a:t>
            </a:r>
            <a:endParaRPr lang="en-US" dirty="0"/>
          </a:p>
        </p:txBody>
      </p:sp>
      <p:sp>
        <p:nvSpPr>
          <p:cNvPr id="3" name="Title 2">
            <a:extLst>
              <a:ext uri="{FF2B5EF4-FFF2-40B4-BE49-F238E27FC236}">
                <a16:creationId xmlns:a16="http://schemas.microsoft.com/office/drawing/2014/main" id="{4198E9BC-EF8E-3FF5-C547-063CEDB2AC56}"/>
              </a:ext>
            </a:extLst>
          </p:cNvPr>
          <p:cNvSpPr>
            <a:spLocks noGrp="1"/>
          </p:cNvSpPr>
          <p:nvPr>
            <p:ph type="title"/>
          </p:nvPr>
        </p:nvSpPr>
        <p:spPr/>
        <p:txBody>
          <a:bodyPr/>
          <a:lstStyle/>
          <a:p>
            <a:r>
              <a:rPr lang="en-US" dirty="0"/>
              <a:t>Employer Provided Health Care: </a:t>
            </a:r>
            <a:r>
              <a:rPr lang="en-US" sz="2000" dirty="0"/>
              <a:t>§§105(b) and 106</a:t>
            </a:r>
            <a:endParaRPr lang="en-US" dirty="0"/>
          </a:p>
        </p:txBody>
      </p:sp>
      <p:sp>
        <p:nvSpPr>
          <p:cNvPr id="4" name="Slide Number Placeholder 3">
            <a:extLst>
              <a:ext uri="{FF2B5EF4-FFF2-40B4-BE49-F238E27FC236}">
                <a16:creationId xmlns:a16="http://schemas.microsoft.com/office/drawing/2014/main" id="{DA91C3F4-3617-7BC1-7883-774FF0B8DA21}"/>
              </a:ext>
            </a:extLst>
          </p:cNvPr>
          <p:cNvSpPr>
            <a:spLocks noGrp="1"/>
          </p:cNvSpPr>
          <p:nvPr>
            <p:ph type="sldNum" sz="quarter" idx="10"/>
          </p:nvPr>
        </p:nvSpPr>
        <p:spPr/>
        <p:txBody>
          <a:bodyPr/>
          <a:lstStyle/>
          <a:p>
            <a:pPr>
              <a:defRPr/>
            </a:pPr>
            <a:fld id="{A889C299-EA3D-2B4E-A3DD-F5D85D19A74B}" type="slidenum">
              <a:rPr lang="en-US" altLang="en-US" smtClean="0"/>
              <a:pPr>
                <a:defRPr/>
              </a:pPr>
              <a:t>21</a:t>
            </a:fld>
            <a:endParaRPr lang="en-US" altLang="en-US" dirty="0"/>
          </a:p>
        </p:txBody>
      </p:sp>
      <p:sp>
        <p:nvSpPr>
          <p:cNvPr id="5" name="Footer Placeholder 4">
            <a:extLst>
              <a:ext uri="{FF2B5EF4-FFF2-40B4-BE49-F238E27FC236}">
                <a16:creationId xmlns:a16="http://schemas.microsoft.com/office/drawing/2014/main" id="{51682179-A422-C061-D925-1719955BAF74}"/>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310110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9A5186-DB32-5872-FEEE-CBA9646FD90D}"/>
              </a:ext>
            </a:extLst>
          </p:cNvPr>
          <p:cNvSpPr>
            <a:spLocks noGrp="1"/>
          </p:cNvSpPr>
          <p:nvPr>
            <p:ph idx="1"/>
          </p:nvPr>
        </p:nvSpPr>
        <p:spPr/>
        <p:txBody>
          <a:bodyPr>
            <a:normAutofit fontScale="92500" lnSpcReduction="10000"/>
          </a:bodyPr>
          <a:lstStyle/>
          <a:p>
            <a:pPr algn="l"/>
            <a:r>
              <a:rPr lang="en-US" sz="3200" b="0" i="0" dirty="0">
                <a:effectLst/>
                <a:latin typeface="+mn-lt"/>
              </a:rPr>
              <a:t>Extraordinary tax treatment: </a:t>
            </a:r>
          </a:p>
          <a:p>
            <a:pPr lvl="1" algn="l"/>
            <a:r>
              <a:rPr lang="en-US" sz="2800" b="0" i="0" dirty="0">
                <a:effectLst/>
                <a:latin typeface="+mn-lt"/>
              </a:rPr>
              <a:t>Contributions are deductible—above the line (</a:t>
            </a:r>
            <a:r>
              <a:rPr lang="en-US" sz="2800" dirty="0"/>
              <a:t>§62(a)(19))</a:t>
            </a:r>
            <a:endParaRPr lang="en-US" sz="2800" b="0" i="0" dirty="0">
              <a:effectLst/>
              <a:latin typeface="+mn-lt"/>
            </a:endParaRPr>
          </a:p>
          <a:p>
            <a:pPr lvl="1" algn="l"/>
            <a:r>
              <a:rPr lang="en-US" sz="2800" b="0" i="0" dirty="0">
                <a:effectLst/>
                <a:latin typeface="+mn-lt"/>
              </a:rPr>
              <a:t>Earnings not taxed as they accrue </a:t>
            </a:r>
          </a:p>
          <a:p>
            <a:pPr lvl="1" algn="l"/>
            <a:r>
              <a:rPr lang="en-US" sz="2800" b="0" i="0" dirty="0">
                <a:effectLst/>
                <a:latin typeface="+mn-lt"/>
              </a:rPr>
              <a:t>Withdrawals for qualified medical expenses are tax-free  </a:t>
            </a:r>
          </a:p>
          <a:p>
            <a:pPr algn="l"/>
            <a:r>
              <a:rPr lang="en-US" sz="3200" b="0" i="0" dirty="0">
                <a:effectLst/>
                <a:latin typeface="+mn-lt"/>
              </a:rPr>
              <a:t>Requirements: </a:t>
            </a:r>
          </a:p>
          <a:p>
            <a:pPr lvl="1" algn="l"/>
            <a:r>
              <a:rPr lang="en-US" sz="2800" b="0" i="0" dirty="0">
                <a:effectLst/>
                <a:latin typeface="+mn-lt"/>
              </a:rPr>
              <a:t>Must have </a:t>
            </a:r>
            <a:r>
              <a:rPr lang="en-US" sz="2800" b="0" i="1" dirty="0">
                <a:effectLst/>
                <a:latin typeface="+mn-lt"/>
              </a:rPr>
              <a:t>high-deductible health plan</a:t>
            </a:r>
            <a:r>
              <a:rPr lang="en-US" sz="2800" dirty="0">
                <a:latin typeface="+mn-lt"/>
              </a:rPr>
              <a:t> under </a:t>
            </a:r>
            <a:r>
              <a:rPr lang="en-US" sz="2800" dirty="0"/>
              <a:t>§223(c)(2)(A): annual deductible not less than 1.65K (3.3K family) and out of pocket expenses can’t exceed 8.3K (16.6K)</a:t>
            </a:r>
            <a:endParaRPr lang="en-US" sz="2800" b="0" i="1" dirty="0">
              <a:effectLst/>
              <a:latin typeface="+mn-lt"/>
            </a:endParaRPr>
          </a:p>
          <a:p>
            <a:pPr lvl="1" algn="l"/>
            <a:r>
              <a:rPr lang="en-US" sz="2800" b="0" i="0" dirty="0">
                <a:effectLst/>
                <a:latin typeface="+mn-lt"/>
              </a:rPr>
              <a:t>Annual contribution limits under </a:t>
            </a:r>
            <a:r>
              <a:rPr lang="en-US" sz="2800" dirty="0"/>
              <a:t>§223(b)(2)(A): </a:t>
            </a:r>
            <a:r>
              <a:rPr lang="en-US" sz="2800" b="0" i="0" dirty="0">
                <a:effectLst/>
                <a:latin typeface="+mn-lt"/>
              </a:rPr>
              <a:t>4.3K (8.85K family) for 2025</a:t>
            </a:r>
          </a:p>
          <a:p>
            <a:pPr algn="l"/>
            <a:r>
              <a:rPr lang="en-US" sz="3200" b="0" i="0" dirty="0">
                <a:effectLst/>
                <a:latin typeface="+mn-lt"/>
              </a:rPr>
              <a:t>Non-medical withdrawals: Includable in income plus 20% penalty (but no penalty after 65)</a:t>
            </a:r>
          </a:p>
          <a:p>
            <a:pPr marL="0" indent="0">
              <a:buNone/>
            </a:pPr>
            <a:br>
              <a:rPr lang="en-US" sz="2800" dirty="0">
                <a:latin typeface="+mn-lt"/>
              </a:rPr>
            </a:br>
            <a:endParaRPr lang="en-US" sz="2800" dirty="0">
              <a:latin typeface="+mn-lt"/>
            </a:endParaRPr>
          </a:p>
        </p:txBody>
      </p:sp>
      <p:sp>
        <p:nvSpPr>
          <p:cNvPr id="3" name="Title 2">
            <a:extLst>
              <a:ext uri="{FF2B5EF4-FFF2-40B4-BE49-F238E27FC236}">
                <a16:creationId xmlns:a16="http://schemas.microsoft.com/office/drawing/2014/main" id="{32742487-28D0-D788-25E3-6F7AE8F7847B}"/>
              </a:ext>
            </a:extLst>
          </p:cNvPr>
          <p:cNvSpPr>
            <a:spLocks noGrp="1"/>
          </p:cNvSpPr>
          <p:nvPr>
            <p:ph type="title"/>
          </p:nvPr>
        </p:nvSpPr>
        <p:spPr/>
        <p:txBody>
          <a:bodyPr/>
          <a:lstStyle/>
          <a:p>
            <a:r>
              <a:rPr lang="en-US" dirty="0"/>
              <a:t>Health Savings Accounts (HSAs) : </a:t>
            </a:r>
            <a:r>
              <a:rPr lang="en-US" i="0" dirty="0">
                <a:effectLst/>
                <a:latin typeface="+mn-lt"/>
              </a:rPr>
              <a:t>§223</a:t>
            </a:r>
            <a:endParaRPr lang="en-US" dirty="0"/>
          </a:p>
        </p:txBody>
      </p:sp>
      <p:sp>
        <p:nvSpPr>
          <p:cNvPr id="4" name="Slide Number Placeholder 3">
            <a:extLst>
              <a:ext uri="{FF2B5EF4-FFF2-40B4-BE49-F238E27FC236}">
                <a16:creationId xmlns:a16="http://schemas.microsoft.com/office/drawing/2014/main" id="{556EF86E-717F-FA30-5521-9DC842A438D9}"/>
              </a:ext>
            </a:extLst>
          </p:cNvPr>
          <p:cNvSpPr>
            <a:spLocks noGrp="1"/>
          </p:cNvSpPr>
          <p:nvPr>
            <p:ph type="sldNum" sz="quarter" idx="10"/>
          </p:nvPr>
        </p:nvSpPr>
        <p:spPr/>
        <p:txBody>
          <a:bodyPr/>
          <a:lstStyle/>
          <a:p>
            <a:pPr>
              <a:defRPr/>
            </a:pPr>
            <a:fld id="{A889C299-EA3D-2B4E-A3DD-F5D85D19A74B}" type="slidenum">
              <a:rPr lang="en-US" altLang="en-US" smtClean="0"/>
              <a:pPr>
                <a:defRPr/>
              </a:pPr>
              <a:t>22</a:t>
            </a:fld>
            <a:endParaRPr lang="en-US" altLang="en-US" dirty="0"/>
          </a:p>
        </p:txBody>
      </p:sp>
      <p:sp>
        <p:nvSpPr>
          <p:cNvPr id="5" name="Footer Placeholder 4">
            <a:extLst>
              <a:ext uri="{FF2B5EF4-FFF2-40B4-BE49-F238E27FC236}">
                <a16:creationId xmlns:a16="http://schemas.microsoft.com/office/drawing/2014/main" id="{2E84CAFA-0F1D-5ECE-0174-618F0447891F}"/>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137414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DC8E3A-E59F-39FE-89C3-70C8B8F19378}"/>
              </a:ext>
            </a:extLst>
          </p:cNvPr>
          <p:cNvSpPr>
            <a:spLocks noGrp="1"/>
          </p:cNvSpPr>
          <p:nvPr>
            <p:ph idx="1"/>
          </p:nvPr>
        </p:nvSpPr>
        <p:spPr/>
        <p:txBody>
          <a:bodyPr/>
          <a:lstStyle/>
          <a:p>
            <a:r>
              <a:rPr lang="en-US" sz="2800" dirty="0"/>
              <a:t>Refundable credit created by Affordable Care Act</a:t>
            </a:r>
          </a:p>
          <a:p>
            <a:r>
              <a:rPr lang="en-US" sz="2800" dirty="0"/>
              <a:t>Available to taxpayers with income between 100-400% of federal poverty level</a:t>
            </a:r>
          </a:p>
          <a:p>
            <a:r>
              <a:rPr lang="en-US" sz="2800" dirty="0"/>
              <a:t>Credit amount: </a:t>
            </a:r>
          </a:p>
          <a:p>
            <a:pPr lvl="1"/>
            <a:r>
              <a:rPr lang="en-US" sz="2400" dirty="0"/>
              <a:t>Lesser of actual premium or benchmark plan cost </a:t>
            </a:r>
          </a:p>
          <a:p>
            <a:pPr lvl="1"/>
            <a:r>
              <a:rPr lang="en-US" sz="2400" dirty="0"/>
              <a:t>Reduced by expected contribution based on income </a:t>
            </a:r>
          </a:p>
          <a:p>
            <a:pPr lvl="1"/>
            <a:r>
              <a:rPr lang="en-US" sz="2400" dirty="0"/>
              <a:t>Enhanced subsidies through 2025</a:t>
            </a:r>
          </a:p>
        </p:txBody>
      </p:sp>
      <p:sp>
        <p:nvSpPr>
          <p:cNvPr id="3" name="Title 2">
            <a:extLst>
              <a:ext uri="{FF2B5EF4-FFF2-40B4-BE49-F238E27FC236}">
                <a16:creationId xmlns:a16="http://schemas.microsoft.com/office/drawing/2014/main" id="{C9EA8825-501A-FA7E-9D55-311E06329AFA}"/>
              </a:ext>
            </a:extLst>
          </p:cNvPr>
          <p:cNvSpPr>
            <a:spLocks noGrp="1"/>
          </p:cNvSpPr>
          <p:nvPr>
            <p:ph type="title"/>
          </p:nvPr>
        </p:nvSpPr>
        <p:spPr/>
        <p:txBody>
          <a:bodyPr/>
          <a:lstStyle/>
          <a:p>
            <a:r>
              <a:rPr lang="en-US" dirty="0"/>
              <a:t>Premium Tax Credit: </a:t>
            </a:r>
            <a:r>
              <a:rPr lang="en-US" sz="2000" dirty="0"/>
              <a:t>§36B</a:t>
            </a:r>
            <a:r>
              <a:rPr lang="en-US" dirty="0"/>
              <a:t> </a:t>
            </a:r>
          </a:p>
        </p:txBody>
      </p:sp>
      <p:sp>
        <p:nvSpPr>
          <p:cNvPr id="4" name="Slide Number Placeholder 3">
            <a:extLst>
              <a:ext uri="{FF2B5EF4-FFF2-40B4-BE49-F238E27FC236}">
                <a16:creationId xmlns:a16="http://schemas.microsoft.com/office/drawing/2014/main" id="{E109D34E-9B35-E00C-75B6-A8452CA1284C}"/>
              </a:ext>
            </a:extLst>
          </p:cNvPr>
          <p:cNvSpPr>
            <a:spLocks noGrp="1"/>
          </p:cNvSpPr>
          <p:nvPr>
            <p:ph type="sldNum" sz="quarter" idx="10"/>
          </p:nvPr>
        </p:nvSpPr>
        <p:spPr/>
        <p:txBody>
          <a:bodyPr/>
          <a:lstStyle/>
          <a:p>
            <a:pPr>
              <a:defRPr/>
            </a:pPr>
            <a:fld id="{A889C299-EA3D-2B4E-A3DD-F5D85D19A74B}" type="slidenum">
              <a:rPr lang="en-US" altLang="en-US" smtClean="0"/>
              <a:pPr>
                <a:defRPr/>
              </a:pPr>
              <a:t>23</a:t>
            </a:fld>
            <a:endParaRPr lang="en-US" altLang="en-US" dirty="0"/>
          </a:p>
        </p:txBody>
      </p:sp>
      <p:sp>
        <p:nvSpPr>
          <p:cNvPr id="5" name="Footer Placeholder 4">
            <a:extLst>
              <a:ext uri="{FF2B5EF4-FFF2-40B4-BE49-F238E27FC236}">
                <a16:creationId xmlns:a16="http://schemas.microsoft.com/office/drawing/2014/main" id="{38FF4D1B-23A4-B36B-2293-F899697169D9}"/>
              </a:ext>
            </a:extLst>
          </p:cNvPr>
          <p:cNvSpPr>
            <a:spLocks noGrp="1"/>
          </p:cNvSpPr>
          <p:nvPr>
            <p:ph type="ftr" sz="quarter" idx="11"/>
          </p:nvPr>
        </p:nvSpPr>
        <p:spPr/>
        <p:txBody>
          <a:bodyPr/>
          <a:lstStyle/>
          <a:p>
            <a:r>
              <a:rPr lang="en-US"/>
              <a:t>Home, Health, and Charity </a:t>
            </a:r>
            <a:endParaRPr lang="en-US" dirty="0"/>
          </a:p>
        </p:txBody>
      </p:sp>
      <p:pic>
        <p:nvPicPr>
          <p:cNvPr id="7" name="Picture 6" descr="A screenshot of a graph&#10;&#10;AI-generated content may be incorrect.">
            <a:extLst>
              <a:ext uri="{FF2B5EF4-FFF2-40B4-BE49-F238E27FC236}">
                <a16:creationId xmlns:a16="http://schemas.microsoft.com/office/drawing/2014/main" id="{D6722384-6414-15E6-52D4-AC38004CBAC8}"/>
              </a:ext>
            </a:extLst>
          </p:cNvPr>
          <p:cNvPicPr>
            <a:picLocks noChangeAspect="1"/>
          </p:cNvPicPr>
          <p:nvPr/>
        </p:nvPicPr>
        <p:blipFill>
          <a:blip r:embed="rId2"/>
          <a:stretch>
            <a:fillRect/>
          </a:stretch>
        </p:blipFill>
        <p:spPr>
          <a:xfrm>
            <a:off x="1038115" y="3923277"/>
            <a:ext cx="7772400" cy="2422187"/>
          </a:xfrm>
          <a:prstGeom prst="rect">
            <a:avLst/>
          </a:prstGeom>
        </p:spPr>
      </p:pic>
    </p:spTree>
    <p:extLst>
      <p:ext uri="{BB962C8B-B14F-4D97-AF65-F5344CB8AC3E}">
        <p14:creationId xmlns:p14="http://schemas.microsoft.com/office/powerpoint/2010/main" val="218120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graph&#10;&#10;AI-generated content may be incorrect.">
            <a:extLst>
              <a:ext uri="{FF2B5EF4-FFF2-40B4-BE49-F238E27FC236}">
                <a16:creationId xmlns:a16="http://schemas.microsoft.com/office/drawing/2014/main" id="{1C3B2A59-AE0B-4B48-4800-84E7399D4AFE}"/>
              </a:ext>
            </a:extLst>
          </p:cNvPr>
          <p:cNvPicPr>
            <a:picLocks noGrp="1" noChangeAspect="1"/>
          </p:cNvPicPr>
          <p:nvPr>
            <p:ph idx="1"/>
          </p:nvPr>
        </p:nvPicPr>
        <p:blipFill>
          <a:blip r:embed="rId2"/>
          <a:stretch>
            <a:fillRect/>
          </a:stretch>
        </p:blipFill>
        <p:spPr>
          <a:xfrm>
            <a:off x="996950" y="2206106"/>
            <a:ext cx="10550908" cy="2302832"/>
          </a:xfrm>
        </p:spPr>
      </p:pic>
      <p:sp>
        <p:nvSpPr>
          <p:cNvPr id="3" name="Title 2">
            <a:extLst>
              <a:ext uri="{FF2B5EF4-FFF2-40B4-BE49-F238E27FC236}">
                <a16:creationId xmlns:a16="http://schemas.microsoft.com/office/drawing/2014/main" id="{E037D715-AAFE-B2A7-6219-92D2D676B4DB}"/>
              </a:ext>
            </a:extLst>
          </p:cNvPr>
          <p:cNvSpPr>
            <a:spLocks noGrp="1"/>
          </p:cNvSpPr>
          <p:nvPr>
            <p:ph type="title"/>
          </p:nvPr>
        </p:nvSpPr>
        <p:spPr/>
        <p:txBody>
          <a:bodyPr/>
          <a:lstStyle/>
          <a:p>
            <a:r>
              <a:rPr lang="en-US" dirty="0"/>
              <a:t>Premium Tax Credit: </a:t>
            </a:r>
            <a:r>
              <a:rPr lang="en-US" sz="2000" dirty="0"/>
              <a:t>§36B</a:t>
            </a:r>
            <a:r>
              <a:rPr lang="en-US" dirty="0"/>
              <a:t> </a:t>
            </a:r>
          </a:p>
        </p:txBody>
      </p:sp>
      <p:sp>
        <p:nvSpPr>
          <p:cNvPr id="4" name="Slide Number Placeholder 3">
            <a:extLst>
              <a:ext uri="{FF2B5EF4-FFF2-40B4-BE49-F238E27FC236}">
                <a16:creationId xmlns:a16="http://schemas.microsoft.com/office/drawing/2014/main" id="{3532945F-313A-3CD3-7241-43D37F904441}"/>
              </a:ext>
            </a:extLst>
          </p:cNvPr>
          <p:cNvSpPr>
            <a:spLocks noGrp="1"/>
          </p:cNvSpPr>
          <p:nvPr>
            <p:ph type="sldNum" sz="quarter" idx="10"/>
          </p:nvPr>
        </p:nvSpPr>
        <p:spPr/>
        <p:txBody>
          <a:bodyPr/>
          <a:lstStyle/>
          <a:p>
            <a:pPr>
              <a:defRPr/>
            </a:pPr>
            <a:fld id="{A889C299-EA3D-2B4E-A3DD-F5D85D19A74B}" type="slidenum">
              <a:rPr lang="en-US" altLang="en-US" smtClean="0"/>
              <a:pPr>
                <a:defRPr/>
              </a:pPr>
              <a:t>24</a:t>
            </a:fld>
            <a:endParaRPr lang="en-US" altLang="en-US" dirty="0"/>
          </a:p>
        </p:txBody>
      </p:sp>
      <p:sp>
        <p:nvSpPr>
          <p:cNvPr id="5" name="Footer Placeholder 4">
            <a:extLst>
              <a:ext uri="{FF2B5EF4-FFF2-40B4-BE49-F238E27FC236}">
                <a16:creationId xmlns:a16="http://schemas.microsoft.com/office/drawing/2014/main" id="{201040B4-B9AE-D5B1-DBAD-77898DDB1982}"/>
              </a:ext>
            </a:extLst>
          </p:cNvPr>
          <p:cNvSpPr>
            <a:spLocks noGrp="1"/>
          </p:cNvSpPr>
          <p:nvPr>
            <p:ph type="ftr" sz="quarter" idx="11"/>
          </p:nvPr>
        </p:nvSpPr>
        <p:spPr/>
        <p:txBody>
          <a:bodyPr/>
          <a:lstStyle/>
          <a:p>
            <a:r>
              <a:rPr lang="en-US"/>
              <a:t>Home, Health, and Charity </a:t>
            </a:r>
            <a:endParaRPr lang="en-US" dirty="0"/>
          </a:p>
        </p:txBody>
      </p:sp>
      <p:pic>
        <p:nvPicPr>
          <p:cNvPr id="9" name="Picture 8" descr="A blue and white table with black text&#10;&#10;AI-generated content may be incorrect.">
            <a:extLst>
              <a:ext uri="{FF2B5EF4-FFF2-40B4-BE49-F238E27FC236}">
                <a16:creationId xmlns:a16="http://schemas.microsoft.com/office/drawing/2014/main" id="{57FC5DC8-AB84-4796-65A0-6F87A872777A}"/>
              </a:ext>
            </a:extLst>
          </p:cNvPr>
          <p:cNvPicPr>
            <a:picLocks noChangeAspect="1"/>
          </p:cNvPicPr>
          <p:nvPr/>
        </p:nvPicPr>
        <p:blipFill>
          <a:blip r:embed="rId3"/>
          <a:stretch>
            <a:fillRect/>
          </a:stretch>
        </p:blipFill>
        <p:spPr>
          <a:xfrm>
            <a:off x="996950" y="625749"/>
            <a:ext cx="10550908" cy="1580357"/>
          </a:xfrm>
          <a:prstGeom prst="rect">
            <a:avLst/>
          </a:prstGeom>
        </p:spPr>
      </p:pic>
      <p:pic>
        <p:nvPicPr>
          <p:cNvPr id="11" name="Picture 10" descr="A close up of a number&#10;&#10;AI-generated content may be incorrect.">
            <a:extLst>
              <a:ext uri="{FF2B5EF4-FFF2-40B4-BE49-F238E27FC236}">
                <a16:creationId xmlns:a16="http://schemas.microsoft.com/office/drawing/2014/main" id="{A585AE78-23AB-A9DA-81FF-27A346D71369}"/>
              </a:ext>
            </a:extLst>
          </p:cNvPr>
          <p:cNvPicPr>
            <a:picLocks noChangeAspect="1"/>
          </p:cNvPicPr>
          <p:nvPr/>
        </p:nvPicPr>
        <p:blipFill>
          <a:blip r:embed="rId4"/>
          <a:stretch>
            <a:fillRect/>
          </a:stretch>
        </p:blipFill>
        <p:spPr>
          <a:xfrm>
            <a:off x="996950" y="4688708"/>
            <a:ext cx="10792714" cy="1400587"/>
          </a:xfrm>
          <a:prstGeom prst="rect">
            <a:avLst/>
          </a:prstGeom>
        </p:spPr>
      </p:pic>
    </p:spTree>
    <p:extLst>
      <p:ext uri="{BB962C8B-B14F-4D97-AF65-F5344CB8AC3E}">
        <p14:creationId xmlns:p14="http://schemas.microsoft.com/office/powerpoint/2010/main" val="3711086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EEA3D4-0401-3088-3F32-FBAF04159454}"/>
              </a:ext>
            </a:extLst>
          </p:cNvPr>
          <p:cNvSpPr>
            <a:spLocks noGrp="1"/>
          </p:cNvSpPr>
          <p:nvPr>
            <p:ph idx="1"/>
          </p:nvPr>
        </p:nvSpPr>
        <p:spPr/>
        <p:txBody>
          <a:bodyPr/>
          <a:lstStyle/>
          <a:p>
            <a:r>
              <a:rPr lang="en-US" sz="2800" dirty="0"/>
              <a:t>A type of </a:t>
            </a:r>
            <a:r>
              <a:rPr lang="en-US" sz="2800" i="1" dirty="0"/>
              <a:t>cafeteria plan</a:t>
            </a:r>
            <a:r>
              <a:rPr lang="en-US" sz="2800" dirty="0"/>
              <a:t> under which an employee can choose between a benefit or cash. §125(d)(1).</a:t>
            </a:r>
          </a:p>
          <a:p>
            <a:r>
              <a:rPr lang="en-US" sz="2800" dirty="0"/>
              <a:t>TPs can use contributions to an FSA to pay on a pre-tax basis medical expenses not covered by their health plan. §125(</a:t>
            </a:r>
            <a:r>
              <a:rPr lang="en-US" sz="2800" dirty="0" err="1"/>
              <a:t>i</a:t>
            </a:r>
            <a:r>
              <a:rPr lang="en-US" sz="2800" dirty="0"/>
              <a:t>)</a:t>
            </a:r>
          </a:p>
          <a:p>
            <a:r>
              <a:rPr lang="en-US" sz="2800" dirty="0"/>
              <a:t>Covers certain OTC items</a:t>
            </a:r>
          </a:p>
          <a:p>
            <a:r>
              <a:rPr lang="en-US" sz="2800" dirty="0"/>
              <a:t>Limit for 2025: 3.3K</a:t>
            </a:r>
          </a:p>
          <a:p>
            <a:r>
              <a:rPr lang="en-US" sz="2800" dirty="0"/>
              <a:t>Other types of cafeteria plans:</a:t>
            </a:r>
          </a:p>
          <a:p>
            <a:pPr lvl="1"/>
            <a:r>
              <a:rPr lang="en-US" sz="2400" dirty="0"/>
              <a:t>Premium only plan (allows employees to pay their share of employer sponsored health insurance using pre-tax dollars).</a:t>
            </a:r>
          </a:p>
          <a:p>
            <a:pPr lvl="1"/>
            <a:r>
              <a:rPr lang="en-US" sz="2400" dirty="0"/>
              <a:t>Dependent care assistance plan (pay costs on pre-tax basis of caring for qualified dependents</a:t>
            </a:r>
            <a:r>
              <a:rPr lang="en-US" dirty="0"/>
              <a:t>).</a:t>
            </a:r>
          </a:p>
        </p:txBody>
      </p:sp>
      <p:sp>
        <p:nvSpPr>
          <p:cNvPr id="3" name="Title 2">
            <a:extLst>
              <a:ext uri="{FF2B5EF4-FFF2-40B4-BE49-F238E27FC236}">
                <a16:creationId xmlns:a16="http://schemas.microsoft.com/office/drawing/2014/main" id="{3450A8D6-8E37-1D8B-4B8A-093B261312EB}"/>
              </a:ext>
            </a:extLst>
          </p:cNvPr>
          <p:cNvSpPr>
            <a:spLocks noGrp="1"/>
          </p:cNvSpPr>
          <p:nvPr>
            <p:ph type="title"/>
          </p:nvPr>
        </p:nvSpPr>
        <p:spPr/>
        <p:txBody>
          <a:bodyPr/>
          <a:lstStyle/>
          <a:p>
            <a:r>
              <a:rPr lang="en-US" dirty="0"/>
              <a:t>Flexible Spending Accounts (FSAs): </a:t>
            </a:r>
            <a:r>
              <a:rPr lang="en-US" sz="2000" dirty="0"/>
              <a:t>§125</a:t>
            </a:r>
            <a:r>
              <a:rPr lang="en-US" dirty="0"/>
              <a:t> </a:t>
            </a:r>
          </a:p>
        </p:txBody>
      </p:sp>
      <p:sp>
        <p:nvSpPr>
          <p:cNvPr id="4" name="Slide Number Placeholder 3">
            <a:extLst>
              <a:ext uri="{FF2B5EF4-FFF2-40B4-BE49-F238E27FC236}">
                <a16:creationId xmlns:a16="http://schemas.microsoft.com/office/drawing/2014/main" id="{1FDB4C2D-6391-3B42-7F65-1AD1D8CF574E}"/>
              </a:ext>
            </a:extLst>
          </p:cNvPr>
          <p:cNvSpPr>
            <a:spLocks noGrp="1"/>
          </p:cNvSpPr>
          <p:nvPr>
            <p:ph type="sldNum" sz="quarter" idx="10"/>
          </p:nvPr>
        </p:nvSpPr>
        <p:spPr/>
        <p:txBody>
          <a:bodyPr/>
          <a:lstStyle/>
          <a:p>
            <a:pPr>
              <a:defRPr/>
            </a:pPr>
            <a:fld id="{A889C299-EA3D-2B4E-A3DD-F5D85D19A74B}" type="slidenum">
              <a:rPr lang="en-US" altLang="en-US" smtClean="0"/>
              <a:pPr>
                <a:defRPr/>
              </a:pPr>
              <a:t>25</a:t>
            </a:fld>
            <a:endParaRPr lang="en-US" altLang="en-US" dirty="0"/>
          </a:p>
        </p:txBody>
      </p:sp>
      <p:sp>
        <p:nvSpPr>
          <p:cNvPr id="5" name="Footer Placeholder 4">
            <a:extLst>
              <a:ext uri="{FF2B5EF4-FFF2-40B4-BE49-F238E27FC236}">
                <a16:creationId xmlns:a16="http://schemas.microsoft.com/office/drawing/2014/main" id="{3DAD6DC9-821F-67E7-11C1-D79F1D5B972B}"/>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169109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82E86EB-3A85-7080-D3A0-D814920A57F4}"/>
              </a:ext>
            </a:extLst>
          </p:cNvPr>
          <p:cNvSpPr>
            <a:spLocks noGrp="1"/>
          </p:cNvSpPr>
          <p:nvPr>
            <p:ph idx="1"/>
          </p:nvPr>
        </p:nvSpPr>
        <p:spPr/>
        <p:txBody>
          <a:bodyPr/>
          <a:lstStyle/>
          <a:p>
            <a:r>
              <a:rPr lang="en-US" sz="3200" dirty="0"/>
              <a:t>§170 deduction first enacted in 1917 </a:t>
            </a:r>
          </a:p>
          <a:p>
            <a:r>
              <a:rPr lang="en-US" sz="3200" dirty="0"/>
              <a:t>Deduction for "contribution or gift" to qualified organizations:</a:t>
            </a:r>
          </a:p>
          <a:p>
            <a:pPr lvl="1"/>
            <a:r>
              <a:rPr lang="en-US" sz="2800" dirty="0"/>
              <a:t>Governments for public purposes </a:t>
            </a:r>
          </a:p>
          <a:p>
            <a:pPr lvl="1"/>
            <a:r>
              <a:rPr lang="en-US" sz="2800" dirty="0"/>
              <a:t>Religious organizations </a:t>
            </a:r>
          </a:p>
          <a:p>
            <a:pPr lvl="1"/>
            <a:r>
              <a:rPr lang="en-US" sz="2800" dirty="0"/>
              <a:t>Educational organizations (FLS!)</a:t>
            </a:r>
          </a:p>
          <a:p>
            <a:pPr lvl="1"/>
            <a:r>
              <a:rPr lang="en-US" sz="2800" dirty="0"/>
              <a:t>§501(c)(3) organizations </a:t>
            </a:r>
          </a:p>
          <a:p>
            <a:pPr lvl="1"/>
            <a:r>
              <a:rPr lang="en-US" sz="2800" dirty="0"/>
              <a:t>Private foundations (with additional restrictions)</a:t>
            </a:r>
          </a:p>
        </p:txBody>
      </p:sp>
      <p:sp>
        <p:nvSpPr>
          <p:cNvPr id="3" name="Title 2">
            <a:extLst>
              <a:ext uri="{FF2B5EF4-FFF2-40B4-BE49-F238E27FC236}">
                <a16:creationId xmlns:a16="http://schemas.microsoft.com/office/drawing/2014/main" id="{3A971E59-1991-131D-1EDC-A51F4176CD82}"/>
              </a:ext>
            </a:extLst>
          </p:cNvPr>
          <p:cNvSpPr>
            <a:spLocks noGrp="1"/>
          </p:cNvSpPr>
          <p:nvPr>
            <p:ph type="title"/>
          </p:nvPr>
        </p:nvSpPr>
        <p:spPr/>
        <p:txBody>
          <a:bodyPr/>
          <a:lstStyle/>
          <a:p>
            <a:r>
              <a:rPr lang="en-US" dirty="0"/>
              <a:t>Charitable Deductions</a:t>
            </a:r>
          </a:p>
        </p:txBody>
      </p:sp>
      <p:sp>
        <p:nvSpPr>
          <p:cNvPr id="4" name="Slide Number Placeholder 3">
            <a:extLst>
              <a:ext uri="{FF2B5EF4-FFF2-40B4-BE49-F238E27FC236}">
                <a16:creationId xmlns:a16="http://schemas.microsoft.com/office/drawing/2014/main" id="{32C366F5-1913-2CE0-2774-42173231B280}"/>
              </a:ext>
            </a:extLst>
          </p:cNvPr>
          <p:cNvSpPr>
            <a:spLocks noGrp="1"/>
          </p:cNvSpPr>
          <p:nvPr>
            <p:ph type="sldNum" sz="quarter" idx="10"/>
          </p:nvPr>
        </p:nvSpPr>
        <p:spPr/>
        <p:txBody>
          <a:bodyPr/>
          <a:lstStyle/>
          <a:p>
            <a:pPr>
              <a:defRPr/>
            </a:pPr>
            <a:fld id="{A889C299-EA3D-2B4E-A3DD-F5D85D19A74B}" type="slidenum">
              <a:rPr lang="en-US" altLang="en-US" smtClean="0"/>
              <a:pPr>
                <a:defRPr/>
              </a:pPr>
              <a:t>26</a:t>
            </a:fld>
            <a:endParaRPr lang="en-US" altLang="en-US" dirty="0"/>
          </a:p>
        </p:txBody>
      </p:sp>
      <p:sp>
        <p:nvSpPr>
          <p:cNvPr id="5" name="Footer Placeholder 4">
            <a:extLst>
              <a:ext uri="{FF2B5EF4-FFF2-40B4-BE49-F238E27FC236}">
                <a16:creationId xmlns:a16="http://schemas.microsoft.com/office/drawing/2014/main" id="{F9DDECDF-FECE-7ADF-E19D-8174B8CCC736}"/>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175736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77FC3F-DE8C-4AA6-7B98-C92AD36A3F9A}"/>
              </a:ext>
            </a:extLst>
          </p:cNvPr>
          <p:cNvSpPr>
            <a:spLocks noGrp="1"/>
          </p:cNvSpPr>
          <p:nvPr>
            <p:ph idx="1"/>
          </p:nvPr>
        </p:nvSpPr>
        <p:spPr/>
        <p:txBody>
          <a:bodyPr/>
          <a:lstStyle/>
          <a:p>
            <a:r>
              <a:rPr lang="en-US" sz="3200" b="0" i="0" dirty="0">
                <a:effectLst/>
                <a:latin typeface="Calibri" panose="020F0502020204030204" pitchFamily="34" charset="0"/>
                <a:cs typeface="Calibri" panose="020F0502020204030204" pitchFamily="34" charset="0"/>
              </a:rPr>
              <a:t>Limited to itemizers (dramatically reduced after TCJA) </a:t>
            </a:r>
          </a:p>
          <a:p>
            <a:r>
              <a:rPr lang="en-US" sz="3200" b="0" i="0" dirty="0">
                <a:effectLst/>
                <a:latin typeface="Calibri" panose="020F0502020204030204" pitchFamily="34" charset="0"/>
                <a:cs typeface="Calibri" panose="020F0502020204030204" pitchFamily="34" charset="0"/>
              </a:rPr>
              <a:t>Benefits flow primarily to high-income taxpayers </a:t>
            </a:r>
          </a:p>
          <a:p>
            <a:pPr lvl="1"/>
            <a:r>
              <a:rPr lang="en-US" sz="2800" b="0" i="0" dirty="0">
                <a:effectLst/>
                <a:latin typeface="Calibri" panose="020F0502020204030204" pitchFamily="34" charset="0"/>
                <a:cs typeface="Calibri" panose="020F0502020204030204" pitchFamily="34" charset="0"/>
              </a:rPr>
              <a:t>Top 1% captures more benefit after TCJA</a:t>
            </a:r>
          </a:p>
          <a:p>
            <a:r>
              <a:rPr lang="en-US" sz="3200" b="0" i="0" dirty="0">
                <a:effectLst/>
                <a:latin typeface="Calibri" panose="020F0502020204030204" pitchFamily="34" charset="0"/>
                <a:cs typeface="Calibri" panose="020F0502020204030204" pitchFamily="34" charset="0"/>
              </a:rPr>
              <a:t>Charitable giving consistently around 2% of GDP regardless of tax rates </a:t>
            </a:r>
          </a:p>
          <a:p>
            <a:r>
              <a:rPr lang="en-US" sz="3200" b="0" i="0" dirty="0">
                <a:effectLst/>
                <a:latin typeface="Calibri" panose="020F0502020204030204" pitchFamily="34" charset="0"/>
                <a:cs typeface="Calibri" panose="020F0502020204030204" pitchFamily="34" charset="0"/>
              </a:rPr>
              <a:t>2014 distribution of charitable giving: </a:t>
            </a:r>
          </a:p>
          <a:p>
            <a:pPr lvl="1"/>
            <a:r>
              <a:rPr lang="en-US" sz="2800" b="0" i="0" dirty="0">
                <a:effectLst/>
                <a:latin typeface="Calibri" panose="020F0502020204030204" pitchFamily="34" charset="0"/>
                <a:cs typeface="Calibri" panose="020F0502020204030204" pitchFamily="34" charset="0"/>
              </a:rPr>
              <a:t>Religion: 32% </a:t>
            </a:r>
          </a:p>
          <a:p>
            <a:pPr lvl="1"/>
            <a:r>
              <a:rPr lang="en-US" sz="2800" b="0" i="0" dirty="0">
                <a:effectLst/>
                <a:latin typeface="Calibri" panose="020F0502020204030204" pitchFamily="34" charset="0"/>
                <a:cs typeface="Calibri" panose="020F0502020204030204" pitchFamily="34" charset="0"/>
              </a:rPr>
              <a:t>Education: 15% </a:t>
            </a:r>
          </a:p>
          <a:p>
            <a:pPr lvl="1"/>
            <a:r>
              <a:rPr lang="en-US" sz="2800" b="0" i="0" dirty="0">
                <a:effectLst/>
                <a:latin typeface="Calibri" panose="020F0502020204030204" pitchFamily="34" charset="0"/>
                <a:cs typeface="Calibri" panose="020F0502020204030204" pitchFamily="34" charset="0"/>
              </a:rPr>
              <a:t>Human services: 12% </a:t>
            </a:r>
          </a:p>
          <a:p>
            <a:pPr lvl="1"/>
            <a:r>
              <a:rPr lang="en-US" sz="2800" b="0" i="0" dirty="0">
                <a:effectLst/>
                <a:latin typeface="Calibri" panose="020F0502020204030204" pitchFamily="34" charset="0"/>
                <a:cs typeface="Calibri" panose="020F0502020204030204" pitchFamily="34" charset="0"/>
              </a:rPr>
              <a:t>Gifts to foundations: 12% </a:t>
            </a:r>
          </a:p>
          <a:p>
            <a:pPr lvl="1"/>
            <a:r>
              <a:rPr lang="en-US" sz="2800" b="0" i="0" dirty="0">
                <a:effectLst/>
                <a:latin typeface="Calibri" panose="020F0502020204030204" pitchFamily="34" charset="0"/>
                <a:cs typeface="Calibri" panose="020F0502020204030204" pitchFamily="34" charset="0"/>
              </a:rPr>
              <a:t>Health: 8%</a:t>
            </a:r>
            <a:endParaRPr lang="en-US" sz="28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06CE7958-2462-0DA3-9DF3-62B7AFC5A29A}"/>
              </a:ext>
            </a:extLst>
          </p:cNvPr>
          <p:cNvSpPr>
            <a:spLocks noGrp="1"/>
          </p:cNvSpPr>
          <p:nvPr>
            <p:ph type="title"/>
          </p:nvPr>
        </p:nvSpPr>
        <p:spPr/>
        <p:txBody>
          <a:bodyPr/>
          <a:lstStyle/>
          <a:p>
            <a:r>
              <a:rPr lang="en-US" dirty="0"/>
              <a:t>Who Benefits from Charitable Deductions?</a:t>
            </a:r>
          </a:p>
        </p:txBody>
      </p:sp>
      <p:sp>
        <p:nvSpPr>
          <p:cNvPr id="4" name="Slide Number Placeholder 3">
            <a:extLst>
              <a:ext uri="{FF2B5EF4-FFF2-40B4-BE49-F238E27FC236}">
                <a16:creationId xmlns:a16="http://schemas.microsoft.com/office/drawing/2014/main" id="{3D77958B-C538-C514-CB6F-49120DF5CA45}"/>
              </a:ext>
            </a:extLst>
          </p:cNvPr>
          <p:cNvSpPr>
            <a:spLocks noGrp="1"/>
          </p:cNvSpPr>
          <p:nvPr>
            <p:ph type="sldNum" sz="quarter" idx="10"/>
          </p:nvPr>
        </p:nvSpPr>
        <p:spPr/>
        <p:txBody>
          <a:bodyPr/>
          <a:lstStyle/>
          <a:p>
            <a:pPr>
              <a:defRPr/>
            </a:pPr>
            <a:fld id="{A889C299-EA3D-2B4E-A3DD-F5D85D19A74B}" type="slidenum">
              <a:rPr lang="en-US" altLang="en-US" smtClean="0"/>
              <a:pPr>
                <a:defRPr/>
              </a:pPr>
              <a:t>27</a:t>
            </a:fld>
            <a:endParaRPr lang="en-US" altLang="en-US" dirty="0"/>
          </a:p>
        </p:txBody>
      </p:sp>
      <p:sp>
        <p:nvSpPr>
          <p:cNvPr id="5" name="Footer Placeholder 4">
            <a:extLst>
              <a:ext uri="{FF2B5EF4-FFF2-40B4-BE49-F238E27FC236}">
                <a16:creationId xmlns:a16="http://schemas.microsoft.com/office/drawing/2014/main" id="{5D51B882-07E6-744B-5D4C-F089067D33DE}"/>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390269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ADB490-502B-F678-3236-42018D9ECF69}"/>
              </a:ext>
            </a:extLst>
          </p:cNvPr>
          <p:cNvSpPr>
            <a:spLocks noGrp="1"/>
          </p:cNvSpPr>
          <p:nvPr>
            <p:ph idx="1"/>
          </p:nvPr>
        </p:nvSpPr>
        <p:spPr/>
        <p:txBody>
          <a:bodyPr/>
          <a:lstStyle/>
          <a:p>
            <a:r>
              <a:rPr lang="en-US" sz="3200" i="1" dirty="0"/>
              <a:t>Duberstein</a:t>
            </a:r>
            <a:r>
              <a:rPr lang="en-US" sz="3200" dirty="0"/>
              <a:t> definition: Transfer made out of "detached and disinterested generosity" </a:t>
            </a:r>
          </a:p>
          <a:p>
            <a:r>
              <a:rPr lang="en-US" sz="3200" dirty="0"/>
              <a:t>Two-part test from </a:t>
            </a:r>
            <a:r>
              <a:rPr lang="en-US" sz="3200" i="1" dirty="0"/>
              <a:t>United States v. American Bar Endowment</a:t>
            </a:r>
            <a:r>
              <a:rPr lang="en-US" sz="3200" dirty="0"/>
              <a:t>: </a:t>
            </a:r>
          </a:p>
          <a:p>
            <a:pPr lvl="1"/>
            <a:r>
              <a:rPr lang="en-US" sz="2800" dirty="0"/>
              <a:t>1. Payment must exceed fair market value of benefits received </a:t>
            </a:r>
          </a:p>
          <a:p>
            <a:pPr lvl="1"/>
            <a:r>
              <a:rPr lang="en-US" sz="2800" dirty="0"/>
              <a:t>2. Excess must be paid with intent to make a gift</a:t>
            </a:r>
          </a:p>
          <a:p>
            <a:r>
              <a:rPr lang="en-US" sz="3200" i="1" dirty="0"/>
              <a:t>Hernandez v. Commissioner</a:t>
            </a:r>
            <a:r>
              <a:rPr lang="en-US" sz="3200" dirty="0"/>
              <a:t>: Quid pro quo test</a:t>
            </a:r>
          </a:p>
          <a:p>
            <a:pPr lvl="1"/>
            <a:r>
              <a:rPr lang="en-US" sz="2800" dirty="0"/>
              <a:t>Payments to Church of Scientology for "auditing and training" not deductible </a:t>
            </a:r>
          </a:p>
          <a:p>
            <a:pPr lvl="1"/>
            <a:r>
              <a:rPr lang="en-US" sz="2800" dirty="0"/>
              <a:t>"External features" of transaction showed exchange, not gift</a:t>
            </a:r>
          </a:p>
          <a:p>
            <a:pPr marL="171450" lvl="1" indent="0">
              <a:buNone/>
            </a:pPr>
            <a:r>
              <a:rPr lang="en-US" sz="2800" dirty="0"/>
              <a:t> </a:t>
            </a:r>
            <a:br>
              <a:rPr lang="en-US" dirty="0"/>
            </a:br>
            <a:endParaRPr lang="en-US" dirty="0"/>
          </a:p>
        </p:txBody>
      </p:sp>
      <p:sp>
        <p:nvSpPr>
          <p:cNvPr id="3" name="Title 2">
            <a:extLst>
              <a:ext uri="{FF2B5EF4-FFF2-40B4-BE49-F238E27FC236}">
                <a16:creationId xmlns:a16="http://schemas.microsoft.com/office/drawing/2014/main" id="{9A22478C-88C1-20C6-63B3-121B94C372E3}"/>
              </a:ext>
            </a:extLst>
          </p:cNvPr>
          <p:cNvSpPr>
            <a:spLocks noGrp="1"/>
          </p:cNvSpPr>
          <p:nvPr>
            <p:ph type="title"/>
          </p:nvPr>
        </p:nvSpPr>
        <p:spPr/>
        <p:txBody>
          <a:bodyPr/>
          <a:lstStyle/>
          <a:p>
            <a:r>
              <a:rPr lang="en-US" dirty="0"/>
              <a:t>What Constitutes a “Contribution or Gift”?</a:t>
            </a:r>
          </a:p>
        </p:txBody>
      </p:sp>
      <p:sp>
        <p:nvSpPr>
          <p:cNvPr id="4" name="Slide Number Placeholder 3">
            <a:extLst>
              <a:ext uri="{FF2B5EF4-FFF2-40B4-BE49-F238E27FC236}">
                <a16:creationId xmlns:a16="http://schemas.microsoft.com/office/drawing/2014/main" id="{B4DF0B99-0ECF-8261-C87B-5F06928A52CA}"/>
              </a:ext>
            </a:extLst>
          </p:cNvPr>
          <p:cNvSpPr>
            <a:spLocks noGrp="1"/>
          </p:cNvSpPr>
          <p:nvPr>
            <p:ph type="sldNum" sz="quarter" idx="10"/>
          </p:nvPr>
        </p:nvSpPr>
        <p:spPr/>
        <p:txBody>
          <a:bodyPr/>
          <a:lstStyle/>
          <a:p>
            <a:pPr>
              <a:defRPr/>
            </a:pPr>
            <a:fld id="{A889C299-EA3D-2B4E-A3DD-F5D85D19A74B}" type="slidenum">
              <a:rPr lang="en-US" altLang="en-US" smtClean="0"/>
              <a:pPr>
                <a:defRPr/>
              </a:pPr>
              <a:t>28</a:t>
            </a:fld>
            <a:endParaRPr lang="en-US" altLang="en-US" dirty="0"/>
          </a:p>
        </p:txBody>
      </p:sp>
      <p:sp>
        <p:nvSpPr>
          <p:cNvPr id="5" name="Footer Placeholder 4">
            <a:extLst>
              <a:ext uri="{FF2B5EF4-FFF2-40B4-BE49-F238E27FC236}">
                <a16:creationId xmlns:a16="http://schemas.microsoft.com/office/drawing/2014/main" id="{11384DB1-0EC9-D984-B841-6C192DA20369}"/>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304987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499D60-417C-951A-1834-33D313E4372A}"/>
              </a:ext>
            </a:extLst>
          </p:cNvPr>
          <p:cNvSpPr>
            <a:spLocks noGrp="1"/>
          </p:cNvSpPr>
          <p:nvPr>
            <p:ph idx="1"/>
          </p:nvPr>
        </p:nvSpPr>
        <p:spPr/>
        <p:txBody>
          <a:bodyPr/>
          <a:lstStyle/>
          <a:p>
            <a:r>
              <a:rPr lang="en-US" sz="3200" dirty="0"/>
              <a:t>When payment exceeds value of benefit received </a:t>
            </a:r>
          </a:p>
          <a:p>
            <a:pPr lvl="1"/>
            <a:r>
              <a:rPr lang="en-US" sz="2800" dirty="0"/>
              <a:t>Burden on taxpayer to prove: </a:t>
            </a:r>
          </a:p>
          <a:p>
            <a:pPr lvl="2"/>
            <a:r>
              <a:rPr lang="en-US" sz="2800" dirty="0"/>
              <a:t>1. Intent to make a gift </a:t>
            </a:r>
          </a:p>
          <a:p>
            <a:pPr lvl="2"/>
            <a:r>
              <a:rPr lang="en-US" sz="2800" dirty="0"/>
              <a:t>2. Payment exceeds fair market value of benefit</a:t>
            </a:r>
          </a:p>
          <a:p>
            <a:r>
              <a:rPr lang="en-US" sz="3200" dirty="0"/>
              <a:t>§6115(a) disclosure requirements: </a:t>
            </a:r>
          </a:p>
          <a:p>
            <a:pPr lvl="1"/>
            <a:r>
              <a:rPr lang="en-US" sz="2800" dirty="0"/>
              <a:t>Charities must provide "good faith estimate" of benefits provided for </a:t>
            </a:r>
            <a:r>
              <a:rPr lang="en-US" sz="2800" i="1" dirty="0"/>
              <a:t>quid pro quo </a:t>
            </a:r>
            <a:r>
              <a:rPr lang="en-US" sz="2800" dirty="0"/>
              <a:t>contributions in excess of $75 </a:t>
            </a:r>
          </a:p>
          <a:p>
            <a:pPr lvl="1"/>
            <a:r>
              <a:rPr lang="en-US" sz="2800" dirty="0"/>
              <a:t>Must inform donor of deductible portion </a:t>
            </a:r>
          </a:p>
          <a:p>
            <a:pPr lvl="1"/>
            <a:r>
              <a:rPr lang="en-US" sz="2800" dirty="0"/>
              <a:t>Exception for "solely intangible religious benefits"</a:t>
            </a:r>
          </a:p>
        </p:txBody>
      </p:sp>
      <p:sp>
        <p:nvSpPr>
          <p:cNvPr id="3" name="Title 2">
            <a:extLst>
              <a:ext uri="{FF2B5EF4-FFF2-40B4-BE49-F238E27FC236}">
                <a16:creationId xmlns:a16="http://schemas.microsoft.com/office/drawing/2014/main" id="{8A6F339B-18BB-0ED1-AAA1-27402D6B2A69}"/>
              </a:ext>
            </a:extLst>
          </p:cNvPr>
          <p:cNvSpPr>
            <a:spLocks noGrp="1"/>
          </p:cNvSpPr>
          <p:nvPr>
            <p:ph type="title"/>
          </p:nvPr>
        </p:nvSpPr>
        <p:spPr/>
        <p:txBody>
          <a:bodyPr/>
          <a:lstStyle/>
          <a:p>
            <a:r>
              <a:rPr lang="en-US" dirty="0"/>
              <a:t>Dual Payments (Part Gift/Part Purchase)</a:t>
            </a:r>
          </a:p>
        </p:txBody>
      </p:sp>
      <p:sp>
        <p:nvSpPr>
          <p:cNvPr id="4" name="Slide Number Placeholder 3">
            <a:extLst>
              <a:ext uri="{FF2B5EF4-FFF2-40B4-BE49-F238E27FC236}">
                <a16:creationId xmlns:a16="http://schemas.microsoft.com/office/drawing/2014/main" id="{D1C5A896-8FBB-761D-E8BA-D42BE775D9DF}"/>
              </a:ext>
            </a:extLst>
          </p:cNvPr>
          <p:cNvSpPr>
            <a:spLocks noGrp="1"/>
          </p:cNvSpPr>
          <p:nvPr>
            <p:ph type="sldNum" sz="quarter" idx="10"/>
          </p:nvPr>
        </p:nvSpPr>
        <p:spPr/>
        <p:txBody>
          <a:bodyPr/>
          <a:lstStyle/>
          <a:p>
            <a:pPr>
              <a:defRPr/>
            </a:pPr>
            <a:fld id="{A889C299-EA3D-2B4E-A3DD-F5D85D19A74B}" type="slidenum">
              <a:rPr lang="en-US" altLang="en-US" smtClean="0"/>
              <a:pPr>
                <a:defRPr/>
              </a:pPr>
              <a:t>29</a:t>
            </a:fld>
            <a:endParaRPr lang="en-US" altLang="en-US" dirty="0"/>
          </a:p>
        </p:txBody>
      </p:sp>
      <p:sp>
        <p:nvSpPr>
          <p:cNvPr id="5" name="Footer Placeholder 4">
            <a:extLst>
              <a:ext uri="{FF2B5EF4-FFF2-40B4-BE49-F238E27FC236}">
                <a16:creationId xmlns:a16="http://schemas.microsoft.com/office/drawing/2014/main" id="{44F9E7DB-E218-825C-EDF6-35FD14A0A7EF}"/>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24249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124B30-E13F-E278-D2B2-4C7DC6774EFC}"/>
              </a:ext>
            </a:extLst>
          </p:cNvPr>
          <p:cNvSpPr>
            <a:spLocks noGrp="1"/>
          </p:cNvSpPr>
          <p:nvPr>
            <p:ph idx="1"/>
          </p:nvPr>
        </p:nvSpPr>
        <p:spPr/>
        <p:txBody>
          <a:bodyPr/>
          <a:lstStyle/>
          <a:p>
            <a:r>
              <a:rPr lang="en-US" sz="2800" dirty="0"/>
              <a:t>Exclusion of imputed income </a:t>
            </a:r>
          </a:p>
          <a:p>
            <a:r>
              <a:rPr lang="en-US" sz="2800" dirty="0"/>
              <a:t>§163(h)(3) itemized deduction for qualified residence interest </a:t>
            </a:r>
          </a:p>
          <a:p>
            <a:r>
              <a:rPr lang="en-US" sz="2800" dirty="0"/>
              <a:t>§121 exclusion of gain on principal residence sale </a:t>
            </a:r>
          </a:p>
          <a:p>
            <a:r>
              <a:rPr lang="en-US" sz="2800" dirty="0"/>
              <a:t>§164(a)(1) itemized deduction for property taxes </a:t>
            </a:r>
          </a:p>
          <a:p>
            <a:r>
              <a:rPr lang="en-US" sz="2800" dirty="0"/>
              <a:t>§108(a)(1)(E) and (h) exclusion of certain debt-discharge income</a:t>
            </a:r>
          </a:p>
        </p:txBody>
      </p:sp>
      <p:sp>
        <p:nvSpPr>
          <p:cNvPr id="3" name="Title 2">
            <a:extLst>
              <a:ext uri="{FF2B5EF4-FFF2-40B4-BE49-F238E27FC236}">
                <a16:creationId xmlns:a16="http://schemas.microsoft.com/office/drawing/2014/main" id="{8C7B8830-ABBE-CB19-7DF2-002F3666D8A7}"/>
              </a:ext>
            </a:extLst>
          </p:cNvPr>
          <p:cNvSpPr>
            <a:spLocks noGrp="1"/>
          </p:cNvSpPr>
          <p:nvPr>
            <p:ph type="title"/>
          </p:nvPr>
        </p:nvSpPr>
        <p:spPr/>
        <p:txBody>
          <a:bodyPr/>
          <a:lstStyle/>
          <a:p>
            <a:r>
              <a:rPr lang="en-US" dirty="0"/>
              <a:t>Owner Occupied Housing Tax Benefits</a:t>
            </a:r>
          </a:p>
        </p:txBody>
      </p:sp>
      <p:sp>
        <p:nvSpPr>
          <p:cNvPr id="4" name="Slide Number Placeholder 3">
            <a:extLst>
              <a:ext uri="{FF2B5EF4-FFF2-40B4-BE49-F238E27FC236}">
                <a16:creationId xmlns:a16="http://schemas.microsoft.com/office/drawing/2014/main" id="{CC700A35-6B4A-96C6-84F2-BBDE1B3CA053}"/>
              </a:ext>
            </a:extLst>
          </p:cNvPr>
          <p:cNvSpPr>
            <a:spLocks noGrp="1"/>
          </p:cNvSpPr>
          <p:nvPr>
            <p:ph type="sldNum" sz="quarter" idx="10"/>
          </p:nvPr>
        </p:nvSpPr>
        <p:spPr/>
        <p:txBody>
          <a:bodyPr/>
          <a:lstStyle/>
          <a:p>
            <a:pPr>
              <a:defRPr/>
            </a:pPr>
            <a:fld id="{A889C299-EA3D-2B4E-A3DD-F5D85D19A74B}" type="slidenum">
              <a:rPr lang="en-US" altLang="en-US" smtClean="0"/>
              <a:pPr>
                <a:defRPr/>
              </a:pPr>
              <a:t>3</a:t>
            </a:fld>
            <a:endParaRPr lang="en-US" altLang="en-US" dirty="0"/>
          </a:p>
        </p:txBody>
      </p:sp>
      <p:sp>
        <p:nvSpPr>
          <p:cNvPr id="5" name="Footer Placeholder 4">
            <a:extLst>
              <a:ext uri="{FF2B5EF4-FFF2-40B4-BE49-F238E27FC236}">
                <a16:creationId xmlns:a16="http://schemas.microsoft.com/office/drawing/2014/main" id="{507E5D82-8BE8-8BF9-EB09-FAE1BF0330D5}"/>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3733594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A3D286-810B-1385-28CB-DF3772F92CCB}"/>
              </a:ext>
            </a:extLst>
          </p:cNvPr>
          <p:cNvSpPr>
            <a:spLocks noGrp="1"/>
          </p:cNvSpPr>
          <p:nvPr>
            <p:ph idx="1"/>
          </p:nvPr>
        </p:nvSpPr>
        <p:spPr/>
        <p:txBody>
          <a:bodyPr/>
          <a:lstStyle/>
          <a:p>
            <a:r>
              <a:rPr lang="en-US" sz="3200" dirty="0"/>
              <a:t>Cash contributions: Amount of cash </a:t>
            </a:r>
          </a:p>
          <a:p>
            <a:r>
              <a:rPr lang="en-US" sz="3200" dirty="0"/>
              <a:t>Property contributions: </a:t>
            </a:r>
            <a:r>
              <a:rPr lang="en-US" sz="3200" b="1" dirty="0"/>
              <a:t>FMV at time of contribution </a:t>
            </a:r>
            <a:r>
              <a:rPr lang="en-US" sz="3200" dirty="0"/>
              <a:t>but reduced under §170(e)(1) in certain cases.  Reg. §1.170A-1(c)(1) </a:t>
            </a:r>
          </a:p>
          <a:p>
            <a:r>
              <a:rPr lang="en-US" sz="3200" dirty="0"/>
              <a:t>Threshold Question: What would be the character of gain if property were sold instead of donated? </a:t>
            </a:r>
          </a:p>
          <a:p>
            <a:pPr lvl="1"/>
            <a:r>
              <a:rPr lang="en-US" sz="2800" dirty="0"/>
              <a:t>Long-term capital gain </a:t>
            </a:r>
          </a:p>
          <a:p>
            <a:pPr lvl="1"/>
            <a:r>
              <a:rPr lang="en-US" sz="2800" dirty="0"/>
              <a:t>Short-term capital gain </a:t>
            </a:r>
          </a:p>
          <a:p>
            <a:pPr lvl="1"/>
            <a:r>
              <a:rPr lang="en-US" sz="2800" dirty="0"/>
              <a:t>§1231 gain </a:t>
            </a:r>
          </a:p>
          <a:p>
            <a:pPr lvl="1"/>
            <a:r>
              <a:rPr lang="en-US" sz="2800" dirty="0"/>
              <a:t>Ordinary gain</a:t>
            </a:r>
            <a:endParaRPr lang="en-US" dirty="0"/>
          </a:p>
        </p:txBody>
      </p:sp>
      <p:sp>
        <p:nvSpPr>
          <p:cNvPr id="3" name="Title 2">
            <a:extLst>
              <a:ext uri="{FF2B5EF4-FFF2-40B4-BE49-F238E27FC236}">
                <a16:creationId xmlns:a16="http://schemas.microsoft.com/office/drawing/2014/main" id="{9E1C7E6B-8645-BC6E-B0DD-593FEA323850}"/>
              </a:ext>
            </a:extLst>
          </p:cNvPr>
          <p:cNvSpPr>
            <a:spLocks noGrp="1"/>
          </p:cNvSpPr>
          <p:nvPr>
            <p:ph type="title"/>
          </p:nvPr>
        </p:nvSpPr>
        <p:spPr/>
        <p:txBody>
          <a:bodyPr/>
          <a:lstStyle/>
          <a:p>
            <a:r>
              <a:rPr lang="en-US" dirty="0"/>
              <a:t>Contributions of Property</a:t>
            </a:r>
          </a:p>
        </p:txBody>
      </p:sp>
      <p:sp>
        <p:nvSpPr>
          <p:cNvPr id="4" name="Slide Number Placeholder 3">
            <a:extLst>
              <a:ext uri="{FF2B5EF4-FFF2-40B4-BE49-F238E27FC236}">
                <a16:creationId xmlns:a16="http://schemas.microsoft.com/office/drawing/2014/main" id="{6707A7F8-CF0C-5027-8DE5-63EDF5CB0406}"/>
              </a:ext>
            </a:extLst>
          </p:cNvPr>
          <p:cNvSpPr>
            <a:spLocks noGrp="1"/>
          </p:cNvSpPr>
          <p:nvPr>
            <p:ph type="sldNum" sz="quarter" idx="10"/>
          </p:nvPr>
        </p:nvSpPr>
        <p:spPr/>
        <p:txBody>
          <a:bodyPr/>
          <a:lstStyle/>
          <a:p>
            <a:pPr>
              <a:defRPr/>
            </a:pPr>
            <a:fld id="{A889C299-EA3D-2B4E-A3DD-F5D85D19A74B}" type="slidenum">
              <a:rPr lang="en-US" altLang="en-US" smtClean="0"/>
              <a:pPr>
                <a:defRPr/>
              </a:pPr>
              <a:t>30</a:t>
            </a:fld>
            <a:endParaRPr lang="en-US" altLang="en-US" dirty="0"/>
          </a:p>
        </p:txBody>
      </p:sp>
      <p:sp>
        <p:nvSpPr>
          <p:cNvPr id="5" name="Footer Placeholder 4">
            <a:extLst>
              <a:ext uri="{FF2B5EF4-FFF2-40B4-BE49-F238E27FC236}">
                <a16:creationId xmlns:a16="http://schemas.microsoft.com/office/drawing/2014/main" id="{208EFB21-9C9A-7177-F4C8-54B825BD6CFD}"/>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147627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2B52F-415D-C4DF-055F-FFBF6A7B46A7}"/>
              </a:ext>
            </a:extLst>
          </p:cNvPr>
          <p:cNvSpPr>
            <a:spLocks noGrp="1"/>
          </p:cNvSpPr>
          <p:nvPr>
            <p:ph idx="1"/>
          </p:nvPr>
        </p:nvSpPr>
        <p:spPr/>
        <p:txBody>
          <a:bodyPr/>
          <a:lstStyle/>
          <a:p>
            <a:r>
              <a:rPr lang="en-US" sz="2800" dirty="0"/>
              <a:t>§170(e)(1)(A): Reduces deduction by amount that would </a:t>
            </a:r>
            <a:r>
              <a:rPr lang="en-US" sz="2800" b="1" dirty="0"/>
              <a:t>not be long-term capital gain</a:t>
            </a:r>
          </a:p>
          <a:p>
            <a:r>
              <a:rPr lang="en-US" sz="2800" dirty="0"/>
              <a:t>Inventory: Reduced to basis </a:t>
            </a:r>
          </a:p>
          <a:p>
            <a:r>
              <a:rPr lang="en-US" sz="2800" dirty="0"/>
              <a:t>Depreciable business property: Reduced by depreciation recapture under §1245</a:t>
            </a:r>
          </a:p>
          <a:p>
            <a:r>
              <a:rPr lang="en-US" sz="2800" dirty="0"/>
              <a:t>Short-term capital assets: Reduced to basis </a:t>
            </a:r>
          </a:p>
          <a:p>
            <a:r>
              <a:rPr lang="en-US" sz="2800" dirty="0"/>
              <a:t>§170(e)(1)(B): </a:t>
            </a:r>
            <a:r>
              <a:rPr lang="en-US" sz="2800" b="1" dirty="0"/>
              <a:t>May reduce long-term capital gain </a:t>
            </a:r>
            <a:r>
              <a:rPr lang="en-US" sz="2800" dirty="0"/>
              <a:t>property deduction in certain circumstances: </a:t>
            </a:r>
          </a:p>
          <a:p>
            <a:pPr lvl="1"/>
            <a:r>
              <a:rPr lang="en-US" sz="2400" dirty="0"/>
              <a:t>Tangible personal property with unrelated use </a:t>
            </a:r>
          </a:p>
          <a:p>
            <a:pPr lvl="1"/>
            <a:r>
              <a:rPr lang="en-US" sz="2400" dirty="0"/>
              <a:t>Intellectual property </a:t>
            </a:r>
          </a:p>
          <a:p>
            <a:pPr lvl="1"/>
            <a:r>
              <a:rPr lang="en-US" sz="2400" dirty="0"/>
              <a:t>Taxidermy property</a:t>
            </a:r>
          </a:p>
          <a:p>
            <a:pPr lvl="1"/>
            <a:r>
              <a:rPr lang="en-US" sz="2400" dirty="0"/>
              <a:t>Certain vehicles. §§170(f)(12) and 6720</a:t>
            </a:r>
          </a:p>
          <a:p>
            <a:pPr lvl="1"/>
            <a:r>
              <a:rPr lang="en-US" dirty="0"/>
              <a:t> </a:t>
            </a:r>
            <a:br>
              <a:rPr lang="en-US" dirty="0"/>
            </a:br>
            <a:endParaRPr lang="en-US" dirty="0"/>
          </a:p>
        </p:txBody>
      </p:sp>
      <p:sp>
        <p:nvSpPr>
          <p:cNvPr id="3" name="Title 2">
            <a:extLst>
              <a:ext uri="{FF2B5EF4-FFF2-40B4-BE49-F238E27FC236}">
                <a16:creationId xmlns:a16="http://schemas.microsoft.com/office/drawing/2014/main" id="{88672A5A-A059-26D0-0C22-C32286B413E9}"/>
              </a:ext>
            </a:extLst>
          </p:cNvPr>
          <p:cNvSpPr>
            <a:spLocks noGrp="1"/>
          </p:cNvSpPr>
          <p:nvPr>
            <p:ph type="title"/>
          </p:nvPr>
        </p:nvSpPr>
        <p:spPr/>
        <p:txBody>
          <a:bodyPr/>
          <a:lstStyle/>
          <a:p>
            <a:r>
              <a:rPr lang="en-US" dirty="0"/>
              <a:t>§170(e)(1) Reduction Rules </a:t>
            </a:r>
          </a:p>
        </p:txBody>
      </p:sp>
      <p:sp>
        <p:nvSpPr>
          <p:cNvPr id="4" name="Slide Number Placeholder 3">
            <a:extLst>
              <a:ext uri="{FF2B5EF4-FFF2-40B4-BE49-F238E27FC236}">
                <a16:creationId xmlns:a16="http://schemas.microsoft.com/office/drawing/2014/main" id="{C2F95C16-154F-52F9-BE4C-A8BE07BE564A}"/>
              </a:ext>
            </a:extLst>
          </p:cNvPr>
          <p:cNvSpPr>
            <a:spLocks noGrp="1"/>
          </p:cNvSpPr>
          <p:nvPr>
            <p:ph type="sldNum" sz="quarter" idx="10"/>
          </p:nvPr>
        </p:nvSpPr>
        <p:spPr/>
        <p:txBody>
          <a:bodyPr/>
          <a:lstStyle/>
          <a:p>
            <a:pPr>
              <a:defRPr/>
            </a:pPr>
            <a:fld id="{A889C299-EA3D-2B4E-A3DD-F5D85D19A74B}" type="slidenum">
              <a:rPr lang="en-US" altLang="en-US" smtClean="0"/>
              <a:pPr>
                <a:defRPr/>
              </a:pPr>
              <a:t>31</a:t>
            </a:fld>
            <a:endParaRPr lang="en-US" altLang="en-US" dirty="0"/>
          </a:p>
        </p:txBody>
      </p:sp>
      <p:sp>
        <p:nvSpPr>
          <p:cNvPr id="5" name="Footer Placeholder 4">
            <a:extLst>
              <a:ext uri="{FF2B5EF4-FFF2-40B4-BE49-F238E27FC236}">
                <a16:creationId xmlns:a16="http://schemas.microsoft.com/office/drawing/2014/main" id="{15575CC1-E25B-0D2D-D3A5-704DAA1E4ECB}"/>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3086782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70B7F3-58F6-C52A-8448-C77E3DAC39E4}"/>
              </a:ext>
            </a:extLst>
          </p:cNvPr>
          <p:cNvSpPr>
            <a:spLocks noGrp="1"/>
          </p:cNvSpPr>
          <p:nvPr>
            <p:ph idx="1"/>
          </p:nvPr>
        </p:nvSpPr>
        <p:spPr/>
        <p:txBody>
          <a:bodyPr/>
          <a:lstStyle/>
          <a:p>
            <a:r>
              <a:rPr lang="en-US" sz="3200" dirty="0"/>
              <a:t>Corporate stock held &gt;1 year: Full FMV deduction (most tax-efficient donation) </a:t>
            </a:r>
          </a:p>
          <a:p>
            <a:r>
              <a:rPr lang="en-US" sz="3200" dirty="0"/>
              <a:t>Corporate stock held &lt;1 year: Basis only </a:t>
            </a:r>
          </a:p>
          <a:p>
            <a:r>
              <a:rPr lang="en-US" sz="3200" dirty="0"/>
              <a:t>Artwork donated by collector to museum for display: Full FMV </a:t>
            </a:r>
          </a:p>
          <a:p>
            <a:r>
              <a:rPr lang="en-US" sz="3200" dirty="0"/>
              <a:t>Artwork donated by dealer (inventory): Basis only </a:t>
            </a:r>
          </a:p>
          <a:p>
            <a:r>
              <a:rPr lang="en-US" sz="3200" dirty="0"/>
              <a:t>Artwork donated where museum will sell it: Basis only </a:t>
            </a:r>
          </a:p>
          <a:p>
            <a:r>
              <a:rPr lang="en-US" sz="3200" dirty="0"/>
              <a:t>Real estate held &gt;1 year: Full FMV</a:t>
            </a:r>
          </a:p>
        </p:txBody>
      </p:sp>
      <p:sp>
        <p:nvSpPr>
          <p:cNvPr id="3" name="Title 2">
            <a:extLst>
              <a:ext uri="{FF2B5EF4-FFF2-40B4-BE49-F238E27FC236}">
                <a16:creationId xmlns:a16="http://schemas.microsoft.com/office/drawing/2014/main" id="{E3B82268-4319-4A7C-DD49-D528235E6228}"/>
              </a:ext>
            </a:extLst>
          </p:cNvPr>
          <p:cNvSpPr>
            <a:spLocks noGrp="1"/>
          </p:cNvSpPr>
          <p:nvPr>
            <p:ph type="title"/>
          </p:nvPr>
        </p:nvSpPr>
        <p:spPr/>
        <p:txBody>
          <a:bodyPr/>
          <a:lstStyle/>
          <a:p>
            <a:r>
              <a:rPr lang="en-US" dirty="0"/>
              <a:t>Property Contribution Examples</a:t>
            </a:r>
          </a:p>
        </p:txBody>
      </p:sp>
      <p:sp>
        <p:nvSpPr>
          <p:cNvPr id="4" name="Slide Number Placeholder 3">
            <a:extLst>
              <a:ext uri="{FF2B5EF4-FFF2-40B4-BE49-F238E27FC236}">
                <a16:creationId xmlns:a16="http://schemas.microsoft.com/office/drawing/2014/main" id="{5EC80562-9DDD-B38E-8018-17BC0C4D5897}"/>
              </a:ext>
            </a:extLst>
          </p:cNvPr>
          <p:cNvSpPr>
            <a:spLocks noGrp="1"/>
          </p:cNvSpPr>
          <p:nvPr>
            <p:ph type="sldNum" sz="quarter" idx="10"/>
          </p:nvPr>
        </p:nvSpPr>
        <p:spPr/>
        <p:txBody>
          <a:bodyPr/>
          <a:lstStyle/>
          <a:p>
            <a:pPr>
              <a:defRPr/>
            </a:pPr>
            <a:fld id="{A889C299-EA3D-2B4E-A3DD-F5D85D19A74B}" type="slidenum">
              <a:rPr lang="en-US" altLang="en-US" smtClean="0"/>
              <a:pPr>
                <a:defRPr/>
              </a:pPr>
              <a:t>32</a:t>
            </a:fld>
            <a:endParaRPr lang="en-US" altLang="en-US" dirty="0"/>
          </a:p>
        </p:txBody>
      </p:sp>
      <p:sp>
        <p:nvSpPr>
          <p:cNvPr id="5" name="Footer Placeholder 4">
            <a:extLst>
              <a:ext uri="{FF2B5EF4-FFF2-40B4-BE49-F238E27FC236}">
                <a16:creationId xmlns:a16="http://schemas.microsoft.com/office/drawing/2014/main" id="{C1C593F3-50DA-582C-0ABD-6709FEA75288}"/>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233686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EA5CAE-FD7B-A8DA-FA5F-0EF95174BC46}"/>
              </a:ext>
            </a:extLst>
          </p:cNvPr>
          <p:cNvSpPr>
            <a:spLocks noGrp="1"/>
          </p:cNvSpPr>
          <p:nvPr>
            <p:ph idx="1"/>
          </p:nvPr>
        </p:nvSpPr>
        <p:spPr/>
        <p:txBody>
          <a:bodyPr/>
          <a:lstStyle/>
          <a:p>
            <a:r>
              <a:rPr lang="en-US" sz="3200" dirty="0"/>
              <a:t>Record of donation required for any deduction </a:t>
            </a:r>
          </a:p>
          <a:p>
            <a:r>
              <a:rPr lang="en-US" sz="3200" dirty="0"/>
              <a:t>Donations $250+: "Contemporaneous written acknowledgment" stating whether goods/services received. §170(f)(8) </a:t>
            </a:r>
          </a:p>
          <a:p>
            <a:r>
              <a:rPr lang="en-US" sz="3200" dirty="0"/>
              <a:t>Property worth $500+: Form 8283 with description </a:t>
            </a:r>
          </a:p>
          <a:p>
            <a:r>
              <a:rPr lang="en-US" sz="3200" dirty="0"/>
              <a:t>Property worth $5,000+: Qualified appraisal plus Form 8283 </a:t>
            </a:r>
          </a:p>
          <a:p>
            <a:r>
              <a:rPr lang="en-US" sz="3200" dirty="0"/>
              <a:t>Vehicles: Special requirements under §170(f)(12)</a:t>
            </a:r>
          </a:p>
        </p:txBody>
      </p:sp>
      <p:sp>
        <p:nvSpPr>
          <p:cNvPr id="3" name="Title 2">
            <a:extLst>
              <a:ext uri="{FF2B5EF4-FFF2-40B4-BE49-F238E27FC236}">
                <a16:creationId xmlns:a16="http://schemas.microsoft.com/office/drawing/2014/main" id="{D97C3F42-EE9C-39B3-E929-62487F58F34F}"/>
              </a:ext>
            </a:extLst>
          </p:cNvPr>
          <p:cNvSpPr>
            <a:spLocks noGrp="1"/>
          </p:cNvSpPr>
          <p:nvPr>
            <p:ph type="title"/>
          </p:nvPr>
        </p:nvSpPr>
        <p:spPr/>
        <p:txBody>
          <a:bodyPr/>
          <a:lstStyle/>
          <a:p>
            <a:r>
              <a:rPr lang="en-US" b="1" i="0" dirty="0">
                <a:effectLst/>
                <a:latin typeface="+mn-lt"/>
              </a:rPr>
              <a:t>Substantiation Requirements</a:t>
            </a:r>
            <a:r>
              <a:rPr lang="en-US" b="0" i="0" dirty="0">
                <a:effectLst/>
                <a:latin typeface="+mn-lt"/>
              </a:rPr>
              <a:t> </a:t>
            </a:r>
            <a:endParaRPr lang="en-US" dirty="0">
              <a:latin typeface="+mn-lt"/>
            </a:endParaRPr>
          </a:p>
        </p:txBody>
      </p:sp>
      <p:sp>
        <p:nvSpPr>
          <p:cNvPr id="4" name="Slide Number Placeholder 3">
            <a:extLst>
              <a:ext uri="{FF2B5EF4-FFF2-40B4-BE49-F238E27FC236}">
                <a16:creationId xmlns:a16="http://schemas.microsoft.com/office/drawing/2014/main" id="{89CEB4CA-9FDA-5287-0BE5-294C3B11E4E0}"/>
              </a:ext>
            </a:extLst>
          </p:cNvPr>
          <p:cNvSpPr>
            <a:spLocks noGrp="1"/>
          </p:cNvSpPr>
          <p:nvPr>
            <p:ph type="sldNum" sz="quarter" idx="10"/>
          </p:nvPr>
        </p:nvSpPr>
        <p:spPr/>
        <p:txBody>
          <a:bodyPr/>
          <a:lstStyle/>
          <a:p>
            <a:pPr>
              <a:defRPr/>
            </a:pPr>
            <a:fld id="{A889C299-EA3D-2B4E-A3DD-F5D85D19A74B}" type="slidenum">
              <a:rPr lang="en-US" altLang="en-US" smtClean="0"/>
              <a:pPr>
                <a:defRPr/>
              </a:pPr>
              <a:t>33</a:t>
            </a:fld>
            <a:endParaRPr lang="en-US" altLang="en-US" dirty="0"/>
          </a:p>
        </p:txBody>
      </p:sp>
      <p:sp>
        <p:nvSpPr>
          <p:cNvPr id="5" name="Footer Placeholder 4">
            <a:extLst>
              <a:ext uri="{FF2B5EF4-FFF2-40B4-BE49-F238E27FC236}">
                <a16:creationId xmlns:a16="http://schemas.microsoft.com/office/drawing/2014/main" id="{757C8494-C924-2EA2-4A9D-6309470B668D}"/>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292046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74E45EE-599A-E93D-D7F0-93F16078D231}"/>
              </a:ext>
            </a:extLst>
          </p:cNvPr>
          <p:cNvSpPr>
            <a:spLocks noGrp="1"/>
          </p:cNvSpPr>
          <p:nvPr>
            <p:ph idx="1"/>
          </p:nvPr>
        </p:nvSpPr>
        <p:spPr/>
        <p:txBody>
          <a:bodyPr/>
          <a:lstStyle/>
          <a:p>
            <a:r>
              <a:rPr lang="en-US" sz="3200" dirty="0"/>
              <a:t>Overall limit: 60% of AGI (increased from 50% by TCJA) </a:t>
            </a:r>
          </a:p>
          <a:p>
            <a:r>
              <a:rPr lang="en-US" sz="3200" dirty="0"/>
              <a:t>Different limits based on type of property: </a:t>
            </a:r>
          </a:p>
          <a:p>
            <a:pPr lvl="1"/>
            <a:r>
              <a:rPr lang="en-US" sz="2800" dirty="0"/>
              <a:t>Cash to public charities: 60% of AGI. §170(b)(1)(A) and (G). </a:t>
            </a:r>
          </a:p>
          <a:p>
            <a:pPr lvl="1"/>
            <a:r>
              <a:rPr lang="en-US" sz="2800" dirty="0"/>
              <a:t>Property with §170(e)(1) reduction: 50% of AGI (reduced by cash gifts) </a:t>
            </a:r>
          </a:p>
          <a:p>
            <a:pPr lvl="1"/>
            <a:r>
              <a:rPr lang="en-US" sz="2800" dirty="0"/>
              <a:t>Property at FMV (no reduction): </a:t>
            </a:r>
            <a:r>
              <a:rPr lang="en-US" sz="2800" b="1" dirty="0"/>
              <a:t>Lesser of </a:t>
            </a:r>
            <a:r>
              <a:rPr lang="en-US" sz="2800" dirty="0"/>
              <a:t>30% of AGI or 50% of AGI reduced by other contributions. §170(b)(1)(C).</a:t>
            </a:r>
          </a:p>
          <a:p>
            <a:pPr lvl="1"/>
            <a:r>
              <a:rPr lang="en-US" sz="2800" dirty="0"/>
              <a:t>5-year carryforward for excess contributions. §170(d)(1)</a:t>
            </a:r>
          </a:p>
        </p:txBody>
      </p:sp>
      <p:sp>
        <p:nvSpPr>
          <p:cNvPr id="3" name="Title 2">
            <a:extLst>
              <a:ext uri="{FF2B5EF4-FFF2-40B4-BE49-F238E27FC236}">
                <a16:creationId xmlns:a16="http://schemas.microsoft.com/office/drawing/2014/main" id="{7F5DFF95-AA1B-BB08-860F-11BB54BE690D}"/>
              </a:ext>
            </a:extLst>
          </p:cNvPr>
          <p:cNvSpPr>
            <a:spLocks noGrp="1"/>
          </p:cNvSpPr>
          <p:nvPr>
            <p:ph type="title"/>
          </p:nvPr>
        </p:nvSpPr>
        <p:spPr/>
        <p:txBody>
          <a:bodyPr/>
          <a:lstStyle/>
          <a:p>
            <a:r>
              <a:rPr lang="en-US" dirty="0"/>
              <a:t>AGI Percentage Contribution Limits </a:t>
            </a:r>
          </a:p>
        </p:txBody>
      </p:sp>
      <p:sp>
        <p:nvSpPr>
          <p:cNvPr id="4" name="Slide Number Placeholder 3">
            <a:extLst>
              <a:ext uri="{FF2B5EF4-FFF2-40B4-BE49-F238E27FC236}">
                <a16:creationId xmlns:a16="http://schemas.microsoft.com/office/drawing/2014/main" id="{DA56559A-8873-945E-C9AF-D7F45BE735C9}"/>
              </a:ext>
            </a:extLst>
          </p:cNvPr>
          <p:cNvSpPr>
            <a:spLocks noGrp="1"/>
          </p:cNvSpPr>
          <p:nvPr>
            <p:ph type="sldNum" sz="quarter" idx="10"/>
          </p:nvPr>
        </p:nvSpPr>
        <p:spPr/>
        <p:txBody>
          <a:bodyPr/>
          <a:lstStyle/>
          <a:p>
            <a:pPr>
              <a:defRPr/>
            </a:pPr>
            <a:fld id="{A889C299-EA3D-2B4E-A3DD-F5D85D19A74B}" type="slidenum">
              <a:rPr lang="en-US" altLang="en-US" smtClean="0"/>
              <a:pPr>
                <a:defRPr/>
              </a:pPr>
              <a:t>34</a:t>
            </a:fld>
            <a:endParaRPr lang="en-US" altLang="en-US" dirty="0"/>
          </a:p>
        </p:txBody>
      </p:sp>
      <p:sp>
        <p:nvSpPr>
          <p:cNvPr id="5" name="Footer Placeholder 4">
            <a:extLst>
              <a:ext uri="{FF2B5EF4-FFF2-40B4-BE49-F238E27FC236}">
                <a16:creationId xmlns:a16="http://schemas.microsoft.com/office/drawing/2014/main" id="{1C9A57D9-1780-B4B3-3032-F63AD16A4501}"/>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1250249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F03AD3-2021-9BA7-2E5A-69993CC7DF66}"/>
              </a:ext>
            </a:extLst>
          </p:cNvPr>
          <p:cNvSpPr>
            <a:spLocks noGrp="1"/>
          </p:cNvSpPr>
          <p:nvPr>
            <p:ph idx="1"/>
          </p:nvPr>
        </p:nvSpPr>
        <p:spPr/>
        <p:txBody>
          <a:bodyPr/>
          <a:lstStyle/>
          <a:p>
            <a:r>
              <a:rPr lang="en-US" dirty="0"/>
              <a:t>What is imputed rental income?</a:t>
            </a:r>
          </a:p>
          <a:p>
            <a:r>
              <a:rPr lang="en-US" dirty="0"/>
              <a:t>Value of housing services owner receives from residing in their own home </a:t>
            </a:r>
          </a:p>
          <a:p>
            <a:r>
              <a:rPr lang="en-US" dirty="0"/>
              <a:t>Effectively receiving same rental income as if renting to a tenant, but don’t have to pay tax on imputed income.</a:t>
            </a:r>
          </a:p>
          <a:p>
            <a:r>
              <a:rPr lang="en-US" dirty="0"/>
              <a:t>We derive imputed income from many personal assets, e.g., cars, washing machines</a:t>
            </a:r>
          </a:p>
          <a:p>
            <a:r>
              <a:rPr lang="en-US" dirty="0"/>
              <a:t>Net imputed income = gross rental value less expenses, interest, taxes, and depreciation</a:t>
            </a:r>
          </a:p>
          <a:p>
            <a:r>
              <a:rPr lang="en-US" dirty="0"/>
              <a:t>Most countries do not tax imputed income (though some European countries historically did) </a:t>
            </a:r>
          </a:p>
          <a:p>
            <a:pPr marL="0" indent="0">
              <a:buNone/>
            </a:pPr>
            <a:br>
              <a:rPr lang="en-US" dirty="0"/>
            </a:br>
            <a:endParaRPr lang="en-US" dirty="0"/>
          </a:p>
        </p:txBody>
      </p:sp>
      <p:sp>
        <p:nvSpPr>
          <p:cNvPr id="3" name="Title 2">
            <a:extLst>
              <a:ext uri="{FF2B5EF4-FFF2-40B4-BE49-F238E27FC236}">
                <a16:creationId xmlns:a16="http://schemas.microsoft.com/office/drawing/2014/main" id="{AD5DC114-B8DF-4601-B258-828D22857FD6}"/>
              </a:ext>
            </a:extLst>
          </p:cNvPr>
          <p:cNvSpPr>
            <a:spLocks noGrp="1"/>
          </p:cNvSpPr>
          <p:nvPr>
            <p:ph type="title"/>
          </p:nvPr>
        </p:nvSpPr>
        <p:spPr/>
        <p:txBody>
          <a:bodyPr/>
          <a:lstStyle/>
          <a:p>
            <a:r>
              <a:rPr lang="en-US" dirty="0"/>
              <a:t>Exclusion of Imputed Income</a:t>
            </a:r>
          </a:p>
        </p:txBody>
      </p:sp>
      <p:sp>
        <p:nvSpPr>
          <p:cNvPr id="4" name="Slide Number Placeholder 3">
            <a:extLst>
              <a:ext uri="{FF2B5EF4-FFF2-40B4-BE49-F238E27FC236}">
                <a16:creationId xmlns:a16="http://schemas.microsoft.com/office/drawing/2014/main" id="{406CC2D3-CF46-EA6B-D22E-15185265329C}"/>
              </a:ext>
            </a:extLst>
          </p:cNvPr>
          <p:cNvSpPr>
            <a:spLocks noGrp="1"/>
          </p:cNvSpPr>
          <p:nvPr>
            <p:ph type="sldNum" sz="quarter" idx="10"/>
          </p:nvPr>
        </p:nvSpPr>
        <p:spPr/>
        <p:txBody>
          <a:bodyPr/>
          <a:lstStyle/>
          <a:p>
            <a:pPr>
              <a:defRPr/>
            </a:pPr>
            <a:fld id="{A889C299-EA3D-2B4E-A3DD-F5D85D19A74B}" type="slidenum">
              <a:rPr lang="en-US" altLang="en-US" smtClean="0"/>
              <a:pPr>
                <a:defRPr/>
              </a:pPr>
              <a:t>4</a:t>
            </a:fld>
            <a:endParaRPr lang="en-US" altLang="en-US" dirty="0"/>
          </a:p>
        </p:txBody>
      </p:sp>
      <p:sp>
        <p:nvSpPr>
          <p:cNvPr id="5" name="Footer Placeholder 4">
            <a:extLst>
              <a:ext uri="{FF2B5EF4-FFF2-40B4-BE49-F238E27FC236}">
                <a16:creationId xmlns:a16="http://schemas.microsoft.com/office/drawing/2014/main" id="{6CE1D2B5-76BD-A754-EAF0-C32F16BFABD7}"/>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376066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4F7C2-A971-FD1E-8AC2-B9A778AC73F6}"/>
              </a:ext>
            </a:extLst>
          </p:cNvPr>
          <p:cNvSpPr>
            <a:spLocks noGrp="1"/>
          </p:cNvSpPr>
          <p:nvPr>
            <p:ph idx="1"/>
          </p:nvPr>
        </p:nvSpPr>
        <p:spPr/>
        <p:txBody>
          <a:bodyPr/>
          <a:lstStyle/>
          <a:p>
            <a:r>
              <a:rPr lang="en-US" sz="2800" dirty="0"/>
              <a:t>Housing is one of the most tax-preferred investments in U.S. economy</a:t>
            </a:r>
          </a:p>
          <a:p>
            <a:r>
              <a:rPr lang="en-US" sz="2800" dirty="0"/>
              <a:t>Creates major economic inefficiency and distortion by channeling capital into housing instead of business investment </a:t>
            </a:r>
          </a:p>
          <a:p>
            <a:r>
              <a:rPr lang="en-US" sz="2800" dirty="0"/>
              <a:t>Results in "bigger houses" rather than improved economic productivity</a:t>
            </a:r>
          </a:p>
          <a:p>
            <a:r>
              <a:rPr lang="en-US" sz="2800" dirty="0"/>
              <a:t>2005 CBO study: Average tax rate on owner-occupied housing is &lt;5.1%&gt; vs. 13.8% for all capital returns</a:t>
            </a:r>
          </a:p>
          <a:p>
            <a:endParaRPr lang="en-US" sz="2800" dirty="0"/>
          </a:p>
          <a:p>
            <a:pPr marL="0" indent="0" algn="l">
              <a:buNone/>
            </a:pPr>
            <a:r>
              <a:rPr lang="en-US" sz="2800" dirty="0"/>
              <a:t> </a:t>
            </a:r>
            <a:br>
              <a:rPr lang="en-US" sz="2800" dirty="0"/>
            </a:br>
            <a:endParaRPr lang="en-US" sz="2800" dirty="0"/>
          </a:p>
        </p:txBody>
      </p:sp>
      <p:sp>
        <p:nvSpPr>
          <p:cNvPr id="3" name="Title 2">
            <a:extLst>
              <a:ext uri="{FF2B5EF4-FFF2-40B4-BE49-F238E27FC236}">
                <a16:creationId xmlns:a16="http://schemas.microsoft.com/office/drawing/2014/main" id="{1BFA3633-5078-3698-455A-A0D936EC7D74}"/>
              </a:ext>
            </a:extLst>
          </p:cNvPr>
          <p:cNvSpPr>
            <a:spLocks noGrp="1"/>
          </p:cNvSpPr>
          <p:nvPr>
            <p:ph type="title"/>
          </p:nvPr>
        </p:nvSpPr>
        <p:spPr/>
        <p:txBody>
          <a:bodyPr/>
          <a:lstStyle/>
          <a:p>
            <a:r>
              <a:rPr lang="en-US" dirty="0"/>
              <a:t>Tax Policy Critiques of Home Ownership Tax Expenditures</a:t>
            </a:r>
          </a:p>
        </p:txBody>
      </p:sp>
      <p:sp>
        <p:nvSpPr>
          <p:cNvPr id="4" name="Slide Number Placeholder 3">
            <a:extLst>
              <a:ext uri="{FF2B5EF4-FFF2-40B4-BE49-F238E27FC236}">
                <a16:creationId xmlns:a16="http://schemas.microsoft.com/office/drawing/2014/main" id="{68DFBBF8-A029-ADFE-4D2F-CF294ABFAF1A}"/>
              </a:ext>
            </a:extLst>
          </p:cNvPr>
          <p:cNvSpPr>
            <a:spLocks noGrp="1"/>
          </p:cNvSpPr>
          <p:nvPr>
            <p:ph type="sldNum" sz="quarter" idx="10"/>
          </p:nvPr>
        </p:nvSpPr>
        <p:spPr/>
        <p:txBody>
          <a:bodyPr/>
          <a:lstStyle/>
          <a:p>
            <a:pPr>
              <a:defRPr/>
            </a:pPr>
            <a:fld id="{A889C299-EA3D-2B4E-A3DD-F5D85D19A74B}" type="slidenum">
              <a:rPr lang="en-US" altLang="en-US" smtClean="0"/>
              <a:pPr>
                <a:defRPr/>
              </a:pPr>
              <a:t>5</a:t>
            </a:fld>
            <a:endParaRPr lang="en-US" altLang="en-US" dirty="0"/>
          </a:p>
        </p:txBody>
      </p:sp>
      <p:sp>
        <p:nvSpPr>
          <p:cNvPr id="5" name="Footer Placeholder 4">
            <a:extLst>
              <a:ext uri="{FF2B5EF4-FFF2-40B4-BE49-F238E27FC236}">
                <a16:creationId xmlns:a16="http://schemas.microsoft.com/office/drawing/2014/main" id="{CA4FDB6F-620D-0C3E-D430-059F0D49FA26}"/>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77470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D659E5-A1BC-A70D-88C8-5B079F2335DD}"/>
              </a:ext>
            </a:extLst>
          </p:cNvPr>
          <p:cNvSpPr>
            <a:spLocks noGrp="1"/>
          </p:cNvSpPr>
          <p:nvPr>
            <p:ph idx="1"/>
          </p:nvPr>
        </p:nvSpPr>
        <p:spPr>
          <a:prstGeom prst="rect">
            <a:avLst/>
          </a:prstGeom>
        </p:spPr>
        <p:txBody>
          <a:bodyPr/>
          <a:lstStyle/>
          <a:p>
            <a:r>
              <a:rPr lang="en-US" dirty="0"/>
              <a:t>Who benefits from the housing tax subsidies?</a:t>
            </a:r>
          </a:p>
          <a:p>
            <a:r>
              <a:rPr lang="en-US" dirty="0"/>
              <a:t>Benefits of mortgage interest and property tax deductions disproportionately go to higher-income taxpayers</a:t>
            </a:r>
          </a:p>
          <a:p>
            <a:pPr lvl="1"/>
            <a:r>
              <a:rPr lang="en-US" dirty="0"/>
              <a:t>80% of the benefits from </a:t>
            </a:r>
            <a:r>
              <a:rPr lang="en-US" b="1" dirty="0"/>
              <a:t>mortgage interest </a:t>
            </a:r>
            <a:r>
              <a:rPr lang="en-US" dirty="0"/>
              <a:t>and </a:t>
            </a:r>
            <a:r>
              <a:rPr lang="en-US" b="1" dirty="0"/>
              <a:t>property tax deductions</a:t>
            </a:r>
            <a:r>
              <a:rPr lang="en-US" dirty="0"/>
              <a:t> go to the </a:t>
            </a:r>
            <a:r>
              <a:rPr lang="en-US" b="1" dirty="0"/>
              <a:t>top 20% of taxpayers</a:t>
            </a:r>
            <a:r>
              <a:rPr lang="en-US" dirty="0"/>
              <a:t>; only 5% go to bottom 60% of income scale</a:t>
            </a:r>
          </a:p>
          <a:p>
            <a:r>
              <a:rPr lang="en-US" dirty="0"/>
              <a:t>TCJA:  higher standard deduction means fewer itemizers, so top 5% captures even more benefit than before the TCJA, but this may change after 2025 </a:t>
            </a:r>
          </a:p>
          <a:p>
            <a:r>
              <a:rPr lang="en-US" dirty="0"/>
              <a:t>Homeownership rates similar in countries without these subsidies (Canada, Australia) </a:t>
            </a:r>
          </a:p>
          <a:p>
            <a:pPr marL="0" indent="0">
              <a:buNone/>
            </a:pPr>
            <a:br>
              <a:rPr lang="en-US" sz="2800" dirty="0"/>
            </a:br>
            <a:endParaRPr lang="en-US" sz="2800" dirty="0"/>
          </a:p>
        </p:txBody>
      </p:sp>
      <p:sp>
        <p:nvSpPr>
          <p:cNvPr id="3" name="Title 2">
            <a:extLst>
              <a:ext uri="{FF2B5EF4-FFF2-40B4-BE49-F238E27FC236}">
                <a16:creationId xmlns:a16="http://schemas.microsoft.com/office/drawing/2014/main" id="{145BFC0A-309D-2599-3B1D-8388BE18CCB0}"/>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9A99ABEE-9345-6968-C472-450108972C0D}"/>
              </a:ext>
            </a:extLst>
          </p:cNvPr>
          <p:cNvSpPr>
            <a:spLocks noGrp="1"/>
          </p:cNvSpPr>
          <p:nvPr>
            <p:ph type="sldNum" sz="quarter" idx="10"/>
          </p:nvPr>
        </p:nvSpPr>
        <p:spPr/>
        <p:txBody>
          <a:bodyPr/>
          <a:lstStyle/>
          <a:p>
            <a:pPr>
              <a:defRPr/>
            </a:pPr>
            <a:fld id="{A889C299-EA3D-2B4E-A3DD-F5D85D19A74B}" type="slidenum">
              <a:rPr lang="en-US" altLang="en-US" smtClean="0"/>
              <a:pPr>
                <a:defRPr/>
              </a:pPr>
              <a:t>6</a:t>
            </a:fld>
            <a:endParaRPr lang="en-US" altLang="en-US" dirty="0"/>
          </a:p>
        </p:txBody>
      </p:sp>
      <p:sp>
        <p:nvSpPr>
          <p:cNvPr id="5" name="Footer Placeholder 4">
            <a:extLst>
              <a:ext uri="{FF2B5EF4-FFF2-40B4-BE49-F238E27FC236}">
                <a16:creationId xmlns:a16="http://schemas.microsoft.com/office/drawing/2014/main" id="{23180A79-B42B-933B-2DFC-21916514346B}"/>
              </a:ext>
            </a:extLst>
          </p:cNvPr>
          <p:cNvSpPr>
            <a:spLocks noGrp="1"/>
          </p:cNvSpPr>
          <p:nvPr>
            <p:ph type="ftr" sz="quarter" idx="11"/>
          </p:nvPr>
        </p:nvSpPr>
        <p:spPr/>
        <p:txBody>
          <a:bodyPr/>
          <a:lstStyle/>
          <a:p>
            <a:r>
              <a:rPr lang="en-US"/>
              <a:t>Home, Health, and Charity </a:t>
            </a:r>
            <a:endParaRPr lang="en-US" dirty="0"/>
          </a:p>
        </p:txBody>
      </p:sp>
      <p:pic>
        <p:nvPicPr>
          <p:cNvPr id="7" name="Picture 6" descr="A graph of a bar graph&#10;&#10;AI-generated content may be incorrect.">
            <a:extLst>
              <a:ext uri="{FF2B5EF4-FFF2-40B4-BE49-F238E27FC236}">
                <a16:creationId xmlns:a16="http://schemas.microsoft.com/office/drawing/2014/main" id="{BC70A873-3E23-C18A-FDBA-6C0A4B5C6415}"/>
              </a:ext>
            </a:extLst>
          </p:cNvPr>
          <p:cNvPicPr>
            <a:picLocks noChangeAspect="1"/>
          </p:cNvPicPr>
          <p:nvPr/>
        </p:nvPicPr>
        <p:blipFill>
          <a:blip r:embed="rId2"/>
          <a:srcRect l="3265" r="4713" b="10407"/>
          <a:stretch/>
        </p:blipFill>
        <p:spPr>
          <a:xfrm>
            <a:off x="2197290" y="3978877"/>
            <a:ext cx="8134066" cy="2414894"/>
          </a:xfrm>
          <a:prstGeom prst="rect">
            <a:avLst/>
          </a:prstGeom>
        </p:spPr>
      </p:pic>
    </p:spTree>
    <p:extLst>
      <p:ext uri="{BB962C8B-B14F-4D97-AF65-F5344CB8AC3E}">
        <p14:creationId xmlns:p14="http://schemas.microsoft.com/office/powerpoint/2010/main" val="265021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white rectangular sign with black text&#10;&#10;AI-generated content may be incorrect.">
            <a:extLst>
              <a:ext uri="{FF2B5EF4-FFF2-40B4-BE49-F238E27FC236}">
                <a16:creationId xmlns:a16="http://schemas.microsoft.com/office/drawing/2014/main" id="{A0075CA4-3329-F63B-978B-AF8B754C90D1}"/>
              </a:ext>
            </a:extLst>
          </p:cNvPr>
          <p:cNvPicPr>
            <a:picLocks noGrp="1" noChangeAspect="1"/>
          </p:cNvPicPr>
          <p:nvPr>
            <p:ph idx="1"/>
          </p:nvPr>
        </p:nvPicPr>
        <p:blipFill>
          <a:blip r:embed="rId2"/>
          <a:stretch>
            <a:fillRect/>
          </a:stretch>
        </p:blipFill>
        <p:spPr>
          <a:xfrm>
            <a:off x="6069013" y="1187674"/>
            <a:ext cx="3733800" cy="897401"/>
          </a:xfrm>
        </p:spPr>
      </p:pic>
      <p:sp>
        <p:nvSpPr>
          <p:cNvPr id="3" name="Title 2">
            <a:extLst>
              <a:ext uri="{FF2B5EF4-FFF2-40B4-BE49-F238E27FC236}">
                <a16:creationId xmlns:a16="http://schemas.microsoft.com/office/drawing/2014/main" id="{41DC3CE9-65EB-59D6-6BA9-AB74552BB7B3}"/>
              </a:ext>
            </a:extLst>
          </p:cNvPr>
          <p:cNvSpPr>
            <a:spLocks noGrp="1"/>
          </p:cNvSpPr>
          <p:nvPr>
            <p:ph type="title"/>
          </p:nvPr>
        </p:nvSpPr>
        <p:spPr/>
        <p:txBody>
          <a:bodyPr/>
          <a:lstStyle/>
          <a:p>
            <a:r>
              <a:rPr lang="en-US" dirty="0"/>
              <a:t>Possible Effects of Repeal of TCJA (reduction of standard deduction)</a:t>
            </a:r>
          </a:p>
        </p:txBody>
      </p:sp>
      <p:sp>
        <p:nvSpPr>
          <p:cNvPr id="4" name="Slide Number Placeholder 3">
            <a:extLst>
              <a:ext uri="{FF2B5EF4-FFF2-40B4-BE49-F238E27FC236}">
                <a16:creationId xmlns:a16="http://schemas.microsoft.com/office/drawing/2014/main" id="{2E67DE8C-687E-1134-92AC-FFCEF99D4EB6}"/>
              </a:ext>
            </a:extLst>
          </p:cNvPr>
          <p:cNvSpPr>
            <a:spLocks noGrp="1"/>
          </p:cNvSpPr>
          <p:nvPr>
            <p:ph type="sldNum" sz="quarter" idx="10"/>
          </p:nvPr>
        </p:nvSpPr>
        <p:spPr/>
        <p:txBody>
          <a:bodyPr/>
          <a:lstStyle/>
          <a:p>
            <a:pPr>
              <a:defRPr/>
            </a:pPr>
            <a:fld id="{A889C299-EA3D-2B4E-A3DD-F5D85D19A74B}" type="slidenum">
              <a:rPr lang="en-US" altLang="en-US" smtClean="0"/>
              <a:pPr>
                <a:defRPr/>
              </a:pPr>
              <a:t>7</a:t>
            </a:fld>
            <a:endParaRPr lang="en-US" altLang="en-US" dirty="0"/>
          </a:p>
        </p:txBody>
      </p:sp>
      <p:sp>
        <p:nvSpPr>
          <p:cNvPr id="5" name="Footer Placeholder 4">
            <a:extLst>
              <a:ext uri="{FF2B5EF4-FFF2-40B4-BE49-F238E27FC236}">
                <a16:creationId xmlns:a16="http://schemas.microsoft.com/office/drawing/2014/main" id="{8125FABC-912D-4DB1-95D8-AE79EA5FFD78}"/>
              </a:ext>
            </a:extLst>
          </p:cNvPr>
          <p:cNvSpPr>
            <a:spLocks noGrp="1"/>
          </p:cNvSpPr>
          <p:nvPr>
            <p:ph type="ftr" sz="quarter" idx="11"/>
          </p:nvPr>
        </p:nvSpPr>
        <p:spPr/>
        <p:txBody>
          <a:bodyPr/>
          <a:lstStyle/>
          <a:p>
            <a:r>
              <a:rPr lang="en-US"/>
              <a:t>Home, Health, and Charity </a:t>
            </a:r>
            <a:endParaRPr lang="en-US" dirty="0"/>
          </a:p>
        </p:txBody>
      </p:sp>
      <p:pic>
        <p:nvPicPr>
          <p:cNvPr id="9" name="Picture 8">
            <a:extLst>
              <a:ext uri="{FF2B5EF4-FFF2-40B4-BE49-F238E27FC236}">
                <a16:creationId xmlns:a16="http://schemas.microsoft.com/office/drawing/2014/main" id="{2AAE9CA0-ACB9-4870-9CBE-1735F7910462}"/>
              </a:ext>
            </a:extLst>
          </p:cNvPr>
          <p:cNvPicPr>
            <a:picLocks noChangeAspect="1"/>
          </p:cNvPicPr>
          <p:nvPr/>
        </p:nvPicPr>
        <p:blipFill>
          <a:blip r:embed="rId3"/>
          <a:stretch>
            <a:fillRect/>
          </a:stretch>
        </p:blipFill>
        <p:spPr>
          <a:xfrm>
            <a:off x="6069013" y="2256086"/>
            <a:ext cx="3898900" cy="1172914"/>
          </a:xfrm>
          <a:prstGeom prst="rect">
            <a:avLst/>
          </a:prstGeom>
        </p:spPr>
      </p:pic>
      <p:pic>
        <p:nvPicPr>
          <p:cNvPr id="11" name="Picture 10">
            <a:extLst>
              <a:ext uri="{FF2B5EF4-FFF2-40B4-BE49-F238E27FC236}">
                <a16:creationId xmlns:a16="http://schemas.microsoft.com/office/drawing/2014/main" id="{55DF08B6-7F41-3CF5-A924-45C319BCB8F4}"/>
              </a:ext>
            </a:extLst>
          </p:cNvPr>
          <p:cNvPicPr>
            <a:picLocks noChangeAspect="1"/>
          </p:cNvPicPr>
          <p:nvPr/>
        </p:nvPicPr>
        <p:blipFill>
          <a:blip r:embed="rId4"/>
          <a:srcRect t="20454"/>
          <a:stretch/>
        </p:blipFill>
        <p:spPr>
          <a:xfrm>
            <a:off x="635584" y="2256086"/>
            <a:ext cx="4851400" cy="1084521"/>
          </a:xfrm>
          <a:prstGeom prst="rect">
            <a:avLst/>
          </a:prstGeom>
        </p:spPr>
      </p:pic>
      <p:sp>
        <p:nvSpPr>
          <p:cNvPr id="12" name="TextBox 11">
            <a:extLst>
              <a:ext uri="{FF2B5EF4-FFF2-40B4-BE49-F238E27FC236}">
                <a16:creationId xmlns:a16="http://schemas.microsoft.com/office/drawing/2014/main" id="{DAE28D8F-C63E-0032-DC17-17F928E4E568}"/>
              </a:ext>
            </a:extLst>
          </p:cNvPr>
          <p:cNvSpPr txBox="1"/>
          <p:nvPr/>
        </p:nvSpPr>
        <p:spPr>
          <a:xfrm>
            <a:off x="4352544" y="5888736"/>
            <a:ext cx="2755626" cy="369332"/>
          </a:xfrm>
          <a:prstGeom prst="rect">
            <a:avLst/>
          </a:prstGeom>
          <a:noFill/>
        </p:spPr>
        <p:txBody>
          <a:bodyPr wrap="none" rtlCol="0">
            <a:spAutoFit/>
          </a:bodyPr>
          <a:lstStyle/>
          <a:p>
            <a:r>
              <a:rPr lang="en-US" dirty="0"/>
              <a:t>JCT: Tax Expenditures, 2024</a:t>
            </a:r>
          </a:p>
        </p:txBody>
      </p:sp>
      <p:cxnSp>
        <p:nvCxnSpPr>
          <p:cNvPr id="6" name="Straight Arrow Connector 5">
            <a:extLst>
              <a:ext uri="{FF2B5EF4-FFF2-40B4-BE49-F238E27FC236}">
                <a16:creationId xmlns:a16="http://schemas.microsoft.com/office/drawing/2014/main" id="{D06DB32E-644F-3C17-1423-750A35D99090}"/>
              </a:ext>
            </a:extLst>
          </p:cNvPr>
          <p:cNvCxnSpPr>
            <a:cxnSpLocks/>
          </p:cNvCxnSpPr>
          <p:nvPr/>
        </p:nvCxnSpPr>
        <p:spPr>
          <a:xfrm flipV="1">
            <a:off x="6698255" y="3029639"/>
            <a:ext cx="517793" cy="13550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35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4618E1-3B09-F07D-D45A-807E44FEEDC6}"/>
              </a:ext>
            </a:extLst>
          </p:cNvPr>
          <p:cNvSpPr>
            <a:spLocks noGrp="1"/>
          </p:cNvSpPr>
          <p:nvPr>
            <p:ph idx="1"/>
          </p:nvPr>
        </p:nvSpPr>
        <p:spPr/>
        <p:txBody>
          <a:bodyPr/>
          <a:lstStyle/>
          <a:p>
            <a:r>
              <a:rPr lang="en-US" dirty="0"/>
              <a:t>Originally all interest deductible, but not too important before WWII because only high- income earners paid income tax.  </a:t>
            </a:r>
          </a:p>
          <a:p>
            <a:r>
              <a:rPr lang="en-US" dirty="0"/>
              <a:t>As income tax expanded to include middle class after WWII, the deduction for home mortgage interest became a much more valuable subsidy for middle and upper-middle-income taxpayers.</a:t>
            </a:r>
          </a:p>
          <a:p>
            <a:r>
              <a:rPr lang="en-US" dirty="0"/>
              <a:t>Before 1986, </a:t>
            </a:r>
            <a:r>
              <a:rPr lang="en-US" b="1" dirty="0"/>
              <a:t>all </a:t>
            </a:r>
            <a:r>
              <a:rPr lang="en-US" dirty="0"/>
              <a:t>interest, including personal interest, was deductible.  After 1986, only business, investment, and home mortgage interest remain deductible.  Note, the interest deduction for student loan interest. </a:t>
            </a:r>
          </a:p>
          <a:p>
            <a:r>
              <a:rPr lang="en-US" dirty="0"/>
              <a:t>§163</a:t>
            </a:r>
          </a:p>
          <a:p>
            <a:pPr lvl="1"/>
            <a:r>
              <a:rPr lang="en-US" dirty="0"/>
              <a:t>§ 163(a): all interest paid or accrued is deductible</a:t>
            </a:r>
          </a:p>
          <a:p>
            <a:pPr lvl="1"/>
            <a:r>
              <a:rPr lang="en-US" dirty="0"/>
              <a:t>§163(h)(1): no deduction for personal interest</a:t>
            </a:r>
          </a:p>
          <a:p>
            <a:pPr lvl="1"/>
            <a:r>
              <a:rPr lang="en-US" dirty="0"/>
              <a:t>§163(h)(2)(D): Personal interest includes any interest </a:t>
            </a:r>
            <a:r>
              <a:rPr lang="en-US" b="1" dirty="0"/>
              <a:t>except</a:t>
            </a:r>
            <a:r>
              <a:rPr lang="en-US" dirty="0"/>
              <a:t>…</a:t>
            </a:r>
            <a:r>
              <a:rPr lang="en-US" i="1" dirty="0"/>
              <a:t>qualified residence interest </a:t>
            </a:r>
            <a:r>
              <a:rPr lang="en-US" u="sng" dirty="0"/>
              <a:t>defined in </a:t>
            </a:r>
            <a:r>
              <a:rPr lang="en-US" dirty="0"/>
              <a:t>§163(h)(3)</a:t>
            </a:r>
          </a:p>
          <a:p>
            <a:pPr lvl="1"/>
            <a:r>
              <a:rPr lang="en-US" i="1" dirty="0"/>
              <a:t>Qualified residence interest</a:t>
            </a:r>
            <a:r>
              <a:rPr lang="en-US" dirty="0"/>
              <a:t> is an itemized deduction (not listed in §62) but NOT a miscellaneous itemized deduction (listed in §67(b)(1)).</a:t>
            </a:r>
            <a:endParaRPr lang="en-US" i="1" dirty="0"/>
          </a:p>
        </p:txBody>
      </p:sp>
      <p:sp>
        <p:nvSpPr>
          <p:cNvPr id="3" name="Title 2">
            <a:extLst>
              <a:ext uri="{FF2B5EF4-FFF2-40B4-BE49-F238E27FC236}">
                <a16:creationId xmlns:a16="http://schemas.microsoft.com/office/drawing/2014/main" id="{68525E1E-D6D7-B2EE-6ADD-BEB99D8FAB7B}"/>
              </a:ext>
            </a:extLst>
          </p:cNvPr>
          <p:cNvSpPr>
            <a:spLocks noGrp="1"/>
          </p:cNvSpPr>
          <p:nvPr>
            <p:ph type="title"/>
          </p:nvPr>
        </p:nvSpPr>
        <p:spPr/>
        <p:txBody>
          <a:bodyPr/>
          <a:lstStyle/>
          <a:p>
            <a:r>
              <a:rPr lang="en-US" dirty="0"/>
              <a:t>Qualified Residence Interest: </a:t>
            </a:r>
            <a:r>
              <a:rPr lang="en-US" sz="2000" dirty="0"/>
              <a:t>§163(h)(3)</a:t>
            </a:r>
            <a:endParaRPr lang="en-US" dirty="0"/>
          </a:p>
        </p:txBody>
      </p:sp>
      <p:sp>
        <p:nvSpPr>
          <p:cNvPr id="4" name="Slide Number Placeholder 3">
            <a:extLst>
              <a:ext uri="{FF2B5EF4-FFF2-40B4-BE49-F238E27FC236}">
                <a16:creationId xmlns:a16="http://schemas.microsoft.com/office/drawing/2014/main" id="{966BAA46-8B59-1AB9-8C4C-D1DA75A72731}"/>
              </a:ext>
            </a:extLst>
          </p:cNvPr>
          <p:cNvSpPr>
            <a:spLocks noGrp="1"/>
          </p:cNvSpPr>
          <p:nvPr>
            <p:ph type="sldNum" sz="quarter" idx="10"/>
          </p:nvPr>
        </p:nvSpPr>
        <p:spPr/>
        <p:txBody>
          <a:bodyPr/>
          <a:lstStyle/>
          <a:p>
            <a:pPr>
              <a:defRPr/>
            </a:pPr>
            <a:fld id="{A889C299-EA3D-2B4E-A3DD-F5D85D19A74B}" type="slidenum">
              <a:rPr lang="en-US" altLang="en-US" smtClean="0"/>
              <a:pPr>
                <a:defRPr/>
              </a:pPr>
              <a:t>8</a:t>
            </a:fld>
            <a:endParaRPr lang="en-US" altLang="en-US" dirty="0"/>
          </a:p>
        </p:txBody>
      </p:sp>
      <p:sp>
        <p:nvSpPr>
          <p:cNvPr id="5" name="Footer Placeholder 4">
            <a:extLst>
              <a:ext uri="{FF2B5EF4-FFF2-40B4-BE49-F238E27FC236}">
                <a16:creationId xmlns:a16="http://schemas.microsoft.com/office/drawing/2014/main" id="{8C0924BB-BAA7-0695-1EFE-614F693344C5}"/>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100288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45D7C4-AD03-4560-EF4F-11FFAED06D87}"/>
              </a:ext>
            </a:extLst>
          </p:cNvPr>
          <p:cNvSpPr>
            <a:spLocks noGrp="1"/>
          </p:cNvSpPr>
          <p:nvPr>
            <p:ph idx="1"/>
          </p:nvPr>
        </p:nvSpPr>
        <p:spPr/>
        <p:txBody>
          <a:bodyPr/>
          <a:lstStyle/>
          <a:p>
            <a:r>
              <a:rPr lang="en-US" dirty="0"/>
              <a:t>QRI: </a:t>
            </a:r>
          </a:p>
          <a:p>
            <a:pPr lvl="1"/>
            <a:r>
              <a:rPr lang="en-US" dirty="0"/>
              <a:t>(1) acquisition indebtedness; or </a:t>
            </a:r>
          </a:p>
          <a:p>
            <a:pPr lvl="1"/>
            <a:r>
              <a:rPr lang="en-US" dirty="0"/>
              <a:t>(2) home equity indebtedness (</a:t>
            </a:r>
            <a:r>
              <a:rPr lang="en-US" b="1" dirty="0"/>
              <a:t>only after 2025</a:t>
            </a:r>
            <a:r>
              <a:rPr lang="en-US" dirty="0"/>
              <a:t>)</a:t>
            </a:r>
          </a:p>
          <a:p>
            <a:pPr lvl="2"/>
            <a:r>
              <a:rPr lang="en-US" dirty="0"/>
              <a:t>HEI: any indebtedness other than acquisition indebtedness secured by qualified residence.  Limited to 100K and can’t exceed FMV of property less any acquisition indebtedness. §163(h)(3)(C).</a:t>
            </a:r>
          </a:p>
          <a:p>
            <a:r>
              <a:rPr lang="en-US" dirty="0"/>
              <a:t>Acquisition Indebtedness</a:t>
            </a:r>
          </a:p>
          <a:p>
            <a:pPr lvl="1"/>
            <a:r>
              <a:rPr lang="en-US" dirty="0"/>
              <a:t>Debt, including refinanced debt, used to construct, acquire, or substantially improve a </a:t>
            </a:r>
            <a:r>
              <a:rPr lang="en-US" i="1" dirty="0"/>
              <a:t>qualified residence </a:t>
            </a:r>
            <a:r>
              <a:rPr lang="en-US" dirty="0"/>
              <a:t>and is secured by the residence. §163(h)(3)(B)(</a:t>
            </a:r>
            <a:r>
              <a:rPr lang="en-US" dirty="0" err="1"/>
              <a:t>i</a:t>
            </a:r>
            <a:r>
              <a:rPr lang="en-US" dirty="0"/>
              <a:t>)</a:t>
            </a:r>
          </a:p>
          <a:p>
            <a:pPr lvl="1"/>
            <a:r>
              <a:rPr lang="en-US" i="1" dirty="0"/>
              <a:t>Qualified residence</a:t>
            </a:r>
            <a:r>
              <a:rPr lang="en-US" dirty="0"/>
              <a:t>: Principal residence </a:t>
            </a:r>
            <a:r>
              <a:rPr lang="en-US" b="1" dirty="0"/>
              <a:t>plus</a:t>
            </a:r>
            <a:r>
              <a:rPr lang="en-US" dirty="0"/>
              <a:t> one other personal residence. §163(h)(4)(A)</a:t>
            </a:r>
          </a:p>
          <a:p>
            <a:pPr lvl="1"/>
            <a:r>
              <a:rPr lang="en-US" dirty="0"/>
              <a:t>Substantial improvement: Must significantly add to value, prolong useful life, or adapt to new use</a:t>
            </a:r>
          </a:p>
          <a:p>
            <a:pPr lvl="1"/>
            <a:r>
              <a:rPr lang="en-US" dirty="0"/>
              <a:t>Ceiling: $750,000 ($375,000 if married filing separately) after TCJA. §163(h)(3)(B)(ii)</a:t>
            </a:r>
          </a:p>
          <a:p>
            <a:pPr lvl="2"/>
            <a:r>
              <a:rPr lang="en-US" dirty="0"/>
              <a:t>Reduced from $1 million pre-TCJA - $1 million limit still applies to grandfathered debt incurred before 2018</a:t>
            </a:r>
          </a:p>
        </p:txBody>
      </p:sp>
      <p:sp>
        <p:nvSpPr>
          <p:cNvPr id="3" name="Title 2">
            <a:extLst>
              <a:ext uri="{FF2B5EF4-FFF2-40B4-BE49-F238E27FC236}">
                <a16:creationId xmlns:a16="http://schemas.microsoft.com/office/drawing/2014/main" id="{4E9D0799-9DB4-956D-5F7F-276AE0767EE9}"/>
              </a:ext>
            </a:extLst>
          </p:cNvPr>
          <p:cNvSpPr>
            <a:spLocks noGrp="1"/>
          </p:cNvSpPr>
          <p:nvPr>
            <p:ph type="title"/>
          </p:nvPr>
        </p:nvSpPr>
        <p:spPr/>
        <p:txBody>
          <a:bodyPr/>
          <a:lstStyle/>
          <a:p>
            <a:r>
              <a:rPr lang="en-US" dirty="0"/>
              <a:t>Qualified Residence Interest: </a:t>
            </a:r>
            <a:r>
              <a:rPr lang="en-US" sz="2000" dirty="0"/>
              <a:t>§163(h)(3)</a:t>
            </a:r>
            <a:endParaRPr lang="en-US" dirty="0"/>
          </a:p>
        </p:txBody>
      </p:sp>
      <p:sp>
        <p:nvSpPr>
          <p:cNvPr id="4" name="Slide Number Placeholder 3">
            <a:extLst>
              <a:ext uri="{FF2B5EF4-FFF2-40B4-BE49-F238E27FC236}">
                <a16:creationId xmlns:a16="http://schemas.microsoft.com/office/drawing/2014/main" id="{8F5B3C4A-E005-852E-2953-E457F9150450}"/>
              </a:ext>
            </a:extLst>
          </p:cNvPr>
          <p:cNvSpPr>
            <a:spLocks noGrp="1"/>
          </p:cNvSpPr>
          <p:nvPr>
            <p:ph type="sldNum" sz="quarter" idx="10"/>
          </p:nvPr>
        </p:nvSpPr>
        <p:spPr/>
        <p:txBody>
          <a:bodyPr/>
          <a:lstStyle/>
          <a:p>
            <a:pPr>
              <a:defRPr/>
            </a:pPr>
            <a:fld id="{A889C299-EA3D-2B4E-A3DD-F5D85D19A74B}" type="slidenum">
              <a:rPr lang="en-US" altLang="en-US" smtClean="0"/>
              <a:pPr>
                <a:defRPr/>
              </a:pPr>
              <a:t>9</a:t>
            </a:fld>
            <a:endParaRPr lang="en-US" altLang="en-US" dirty="0"/>
          </a:p>
        </p:txBody>
      </p:sp>
      <p:sp>
        <p:nvSpPr>
          <p:cNvPr id="5" name="Footer Placeholder 4">
            <a:extLst>
              <a:ext uri="{FF2B5EF4-FFF2-40B4-BE49-F238E27FC236}">
                <a16:creationId xmlns:a16="http://schemas.microsoft.com/office/drawing/2014/main" id="{14FF3651-5C24-12A1-63AA-4C8508CFE42C}"/>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412053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8" ma:contentTypeDescription="Create a new document." ma:contentTypeScope="" ma:versionID="677d8798a9c4742af99b506781d8e982">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a1f50768998ef0024b52d5b1f5d59586"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ee7606c-638d-4687-a004-8de278f93ba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2751DF-664A-43F5-ACAC-37216BF460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01F114-F445-4212-B65D-0FA56926319E}">
  <ds:schemaRefs>
    <ds:schemaRef ds:uri="http://schemas.microsoft.com/office/infopath/2007/PartnerControls"/>
    <ds:schemaRef ds:uri="dee7606c-638d-4687-a004-8de278f93ba2"/>
    <ds:schemaRef ds:uri="f450584a-cb59-46a6-8009-931c1e5e40a6"/>
    <ds:schemaRef ds:uri="http://purl.org/dc/elements/1.1/"/>
    <ds:schemaRef ds:uri="http://schemas.microsoft.com/office/2006/documentManagement/types"/>
    <ds:schemaRef ds:uri="http://purl.org/dc/terms/"/>
    <ds:schemaRef ds:uri="http://purl.org/dc/dcmitype/"/>
    <ds:schemaRef ds:uri="http://schemas.microsoft.com/office/2006/metadata/properti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A17C660-6BFF-4B4A-839F-2DD04F9D4C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18909</TotalTime>
  <Words>3021</Words>
  <Application>Microsoft Macintosh PowerPoint</Application>
  <PresentationFormat>Widescreen</PresentationFormat>
  <Paragraphs>304</Paragraphs>
  <Slides>34</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4" baseType="lpstr">
      <vt:lpstr>NSimSun</vt:lpstr>
      <vt:lpstr>Aptos</vt:lpstr>
      <vt:lpstr>Arial</vt:lpstr>
      <vt:lpstr>Calibri</vt:lpstr>
      <vt:lpstr>Courier New</vt:lpstr>
      <vt:lpstr>Times New Roman</vt:lpstr>
      <vt:lpstr>Wingdings</vt:lpstr>
      <vt:lpstr>Wingdings 2</vt:lpstr>
      <vt:lpstr>CG Body - Standard</vt:lpstr>
      <vt:lpstr>Worksheet</vt:lpstr>
      <vt:lpstr>Federal Income Taxation Home, Health, and Charity </vt:lpstr>
      <vt:lpstr>Personal Consumption Tax Expenditures</vt:lpstr>
      <vt:lpstr>Owner Occupied Housing Tax Benefits</vt:lpstr>
      <vt:lpstr>Exclusion of Imputed Income</vt:lpstr>
      <vt:lpstr>Tax Policy Critiques of Home Ownership Tax Expenditures</vt:lpstr>
      <vt:lpstr>PowerPoint Presentation</vt:lpstr>
      <vt:lpstr>Possible Effects of Repeal of TCJA (reduction of standard deduction)</vt:lpstr>
      <vt:lpstr>Qualified Residence Interest: §163(h)(3)</vt:lpstr>
      <vt:lpstr>Qualified Residence Interest: §163(h)(3)</vt:lpstr>
      <vt:lpstr>Exclusion of Gain on Home Sale: §121</vt:lpstr>
      <vt:lpstr>Exclusion of Gain on Home Sale: §121</vt:lpstr>
      <vt:lpstr>Debt Discharge: §108(a)(1)(E) and (h)</vt:lpstr>
      <vt:lpstr>Personal Casualty Loss: §165(c)(3) and (h) </vt:lpstr>
      <vt:lpstr>Health Care</vt:lpstr>
      <vt:lpstr>Medical/Dental Expense Deduction: §213  </vt:lpstr>
      <vt:lpstr>Medical Expense Deduction: §213 </vt:lpstr>
      <vt:lpstr>Employer Provided Health Care: §§105(b) and 106</vt:lpstr>
      <vt:lpstr>Employer Provided Health Care: §§105(b) and 106</vt:lpstr>
      <vt:lpstr>Employer Provided Health Care: §§105(b) and 106</vt:lpstr>
      <vt:lpstr>Employer Capture Example</vt:lpstr>
      <vt:lpstr>Employer Provided Health Care: §§105(b) and 106</vt:lpstr>
      <vt:lpstr>Health Savings Accounts (HSAs) : §223</vt:lpstr>
      <vt:lpstr>Premium Tax Credit: §36B </vt:lpstr>
      <vt:lpstr>Premium Tax Credit: §36B </vt:lpstr>
      <vt:lpstr>Flexible Spending Accounts (FSAs): §125 </vt:lpstr>
      <vt:lpstr>Charitable Deductions</vt:lpstr>
      <vt:lpstr>Who Benefits from Charitable Deductions?</vt:lpstr>
      <vt:lpstr>What Constitutes a “Contribution or Gift”?</vt:lpstr>
      <vt:lpstr>Dual Payments (Part Gift/Part Purchase)</vt:lpstr>
      <vt:lpstr>Contributions of Property</vt:lpstr>
      <vt:lpstr>§170(e)(1) Reduction Rules </vt:lpstr>
      <vt:lpstr>Property Contribution Examples</vt:lpstr>
      <vt:lpstr>Substantiation Requirements </vt:lpstr>
      <vt:lpstr>AGI Percentage Contribution Limits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 Income Taxation Debt and Property</dc:title>
  <dc:creator>Colon, Jeffrey M.</dc:creator>
  <cp:lastModifiedBy>Jeffrey M. Colon</cp:lastModifiedBy>
  <cp:revision>19</cp:revision>
  <cp:lastPrinted>2025-03-04T21:47:58Z</cp:lastPrinted>
  <dcterms:created xsi:type="dcterms:W3CDTF">2025-02-20T00:58:49Z</dcterms:created>
  <dcterms:modified xsi:type="dcterms:W3CDTF">2025-04-10T15:05:03Z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