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95" r:id="rId2"/>
    <p:sldId id="256" r:id="rId3"/>
    <p:sldId id="296" r:id="rId4"/>
    <p:sldId id="297" r:id="rId5"/>
    <p:sldId id="282" r:id="rId6"/>
    <p:sldId id="298" r:id="rId7"/>
    <p:sldId id="299" r:id="rId8"/>
    <p:sldId id="300" r:id="rId9"/>
    <p:sldId id="307" r:id="rId10"/>
    <p:sldId id="261" r:id="rId11"/>
    <p:sldId id="306" r:id="rId1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6130C-EA15-5845-83FB-87B5EEFB8F7D}" v="12" dt="2025-01-15T00:13:59.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p:restoredTop sz="96190"/>
  </p:normalViewPr>
  <p:slideViewPr>
    <p:cSldViewPr snapToGrid="0" snapToObjects="1">
      <p:cViewPr varScale="1">
        <p:scale>
          <a:sx n="119" d="100"/>
          <a:sy n="119" d="100"/>
        </p:scale>
        <p:origin x="3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1/14/25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10</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Introduction</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FIT_Intro_2025</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Fed-Income-Ta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awskypracticeproblems.org/codeandregs" TargetMode="External"/><Relationship Id="rId4" Type="http://schemas.openxmlformats.org/officeDocument/2006/relationships/hyperlink" Target="https://www.taxnotes.com/researc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Introduction</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normAutofit lnSpcReduction="10000"/>
          </a:bodyPr>
          <a:lstStyle/>
          <a:p>
            <a:pPr marL="0" indent="0" algn="ctr">
              <a:lnSpc>
                <a:spcPct val="80000"/>
              </a:lnSpc>
              <a:buNone/>
              <a:tabLst>
                <a:tab pos="914400" algn="l"/>
              </a:tabLst>
            </a:pPr>
            <a:r>
              <a:rPr lang="en-US" sz="2800" b="1" u="sng" dirty="0">
                <a:ea typeface="ＭＳ Ｐゴシック" charset="0"/>
                <a:cs typeface="ＭＳ Ｐゴシック" charset="0"/>
              </a:rPr>
              <a:t>Internal Revenue Code</a:t>
            </a:r>
          </a:p>
          <a:p>
            <a:pPr>
              <a:lnSpc>
                <a:spcPct val="80000"/>
              </a:lnSpc>
              <a:tabLst>
                <a:tab pos="914400" algn="l"/>
              </a:tabLst>
            </a:pPr>
            <a:r>
              <a:rPr lang="en-US" sz="2800" dirty="0">
                <a:ea typeface="ＭＳ Ｐゴシック" charset="0"/>
                <a:cs typeface="ＭＳ Ｐゴシック" charset="0"/>
              </a:rPr>
              <a:t>Subtitles (A-K)</a:t>
            </a:r>
          </a:p>
          <a:p>
            <a:pPr marL="685800" lvl="1" indent="-279400">
              <a:lnSpc>
                <a:spcPct val="80000"/>
              </a:lnSpc>
              <a:tabLst>
                <a:tab pos="914400" algn="l"/>
              </a:tabLst>
            </a:pPr>
            <a:r>
              <a:rPr lang="en-US" sz="2400" dirty="0">
                <a:ea typeface="ＭＳ Ｐゴシック" charset="0"/>
              </a:rPr>
              <a:t>A (Income Taxes) and (B) Estate and Gift Taxes</a:t>
            </a:r>
          </a:p>
          <a:p>
            <a:pPr>
              <a:lnSpc>
                <a:spcPct val="80000"/>
              </a:lnSpc>
              <a:tabLst>
                <a:tab pos="914400" algn="l"/>
              </a:tabLst>
            </a:pPr>
            <a:r>
              <a:rPr lang="en-US" sz="2800" dirty="0">
                <a:ea typeface="ＭＳ Ｐゴシック" charset="0"/>
                <a:cs typeface="ＭＳ Ｐゴシック" charset="0"/>
              </a:rPr>
              <a:t>Chapters, Subchapters, and Parts</a:t>
            </a:r>
          </a:p>
          <a:p>
            <a:pPr marL="685800" lvl="1" indent="-279400">
              <a:lnSpc>
                <a:spcPct val="80000"/>
              </a:lnSpc>
              <a:tabLst>
                <a:tab pos="914400" algn="l"/>
              </a:tabLst>
            </a:pPr>
            <a:r>
              <a:rPr lang="en-US" sz="2400" dirty="0">
                <a:ea typeface="ＭＳ Ｐゴシック" charset="0"/>
              </a:rPr>
              <a:t>Chapter 1 (Normal Taxes) [</a:t>
            </a:r>
            <a:r>
              <a:rPr lang="en-US" sz="2400" dirty="0"/>
              <a:t>§§</a:t>
            </a:r>
            <a:r>
              <a:rPr lang="en-US" sz="2400" dirty="0">
                <a:ea typeface="ＭＳ Ｐゴシック" charset="0"/>
              </a:rPr>
              <a:t>1-1400L]</a:t>
            </a:r>
          </a:p>
          <a:p>
            <a:pPr marL="685800" lvl="1" indent="-279400">
              <a:lnSpc>
                <a:spcPct val="80000"/>
              </a:lnSpc>
              <a:tabLst>
                <a:tab pos="914400" algn="l"/>
              </a:tabLst>
            </a:pPr>
            <a:r>
              <a:rPr lang="en-US" sz="2400" dirty="0">
                <a:ea typeface="ＭＳ Ｐゴシック" charset="0"/>
              </a:rPr>
              <a:t>Subchapter A (Determination of Tax Liability)</a:t>
            </a:r>
          </a:p>
          <a:p>
            <a:pPr marL="1092200" lvl="2" indent="-292100">
              <a:lnSpc>
                <a:spcPct val="80000"/>
              </a:lnSpc>
              <a:tabLst>
                <a:tab pos="914400" algn="l"/>
              </a:tabLst>
            </a:pPr>
            <a:r>
              <a:rPr lang="en-US" sz="2000" dirty="0">
                <a:ea typeface="ＭＳ Ｐゴシック" charset="0"/>
              </a:rPr>
              <a:t>Subchapter C:  Corporate Distributions and Adjustments [</a:t>
            </a:r>
            <a:r>
              <a:rPr lang="en-US" sz="2000" dirty="0"/>
              <a:t>§§</a:t>
            </a:r>
            <a:r>
              <a:rPr lang="en-US" sz="2000" dirty="0">
                <a:ea typeface="ＭＳ Ｐゴシック" charset="0"/>
              </a:rPr>
              <a:t>301-385]</a:t>
            </a:r>
          </a:p>
          <a:p>
            <a:pPr marL="1092200" lvl="2" indent="-292100">
              <a:lnSpc>
                <a:spcPct val="80000"/>
              </a:lnSpc>
              <a:tabLst>
                <a:tab pos="914400" algn="l"/>
              </a:tabLst>
            </a:pPr>
            <a:r>
              <a:rPr lang="en-US" sz="2000" dirty="0">
                <a:ea typeface="ＭＳ Ｐゴシック" charset="0"/>
              </a:rPr>
              <a:t>Subchapter K:  Partners and Partnerships [</a:t>
            </a:r>
            <a:r>
              <a:rPr lang="en-US" sz="2000" dirty="0"/>
              <a:t>§§</a:t>
            </a:r>
            <a:r>
              <a:rPr lang="en-US" sz="2000" dirty="0">
                <a:ea typeface="ＭＳ Ｐゴシック" charset="0"/>
              </a:rPr>
              <a:t>701-777]</a:t>
            </a:r>
          </a:p>
          <a:p>
            <a:pPr marL="1092200" lvl="2" indent="-292100">
              <a:lnSpc>
                <a:spcPct val="80000"/>
              </a:lnSpc>
              <a:tabLst>
                <a:tab pos="914400" algn="l"/>
              </a:tabLst>
            </a:pPr>
            <a:r>
              <a:rPr lang="en-US" sz="2000" dirty="0">
                <a:ea typeface="ＭＳ Ｐゴシック" charset="0"/>
              </a:rPr>
              <a:t>Subchapter S:  S Corporations and Their Shareholders [</a:t>
            </a:r>
            <a:r>
              <a:rPr lang="en-US" sz="2000" dirty="0"/>
              <a:t>§§</a:t>
            </a:r>
            <a:r>
              <a:rPr lang="en-US" sz="2000" dirty="0">
                <a:ea typeface="ＭＳ Ｐゴシック" charset="0"/>
              </a:rPr>
              <a:t>1361-1379]</a:t>
            </a:r>
            <a:endParaRPr lang="en-US" sz="2400" dirty="0">
              <a:ea typeface="ＭＳ Ｐゴシック" charset="0"/>
            </a:endParaRPr>
          </a:p>
          <a:p>
            <a:pPr marL="685800" lvl="1" indent="-279400">
              <a:lnSpc>
                <a:spcPct val="80000"/>
              </a:lnSpc>
              <a:tabLst>
                <a:tab pos="914400" algn="l"/>
              </a:tabLst>
            </a:pPr>
            <a:r>
              <a:rPr lang="en-US" sz="2400" dirty="0">
                <a:ea typeface="ＭＳ Ｐゴシック" charset="0"/>
              </a:rPr>
              <a:t>Part I (Tax on individuals)</a:t>
            </a:r>
          </a:p>
          <a:p>
            <a:pPr>
              <a:lnSpc>
                <a:spcPct val="80000"/>
              </a:lnSpc>
              <a:tabLst>
                <a:tab pos="914400" algn="l"/>
              </a:tabLst>
            </a:pPr>
            <a:r>
              <a:rPr lang="en-US" sz="2800" dirty="0">
                <a:ea typeface="ＭＳ Ｐゴシック" charset="0"/>
                <a:cs typeface="ＭＳ Ｐゴシック" charset="0"/>
              </a:rPr>
              <a:t>Parts [I], Sections [61], Subsections [c], Paragraphs [1], Subparagraphs [A], Clauses [i], and Subclauses [II]</a:t>
            </a:r>
          </a:p>
          <a:p>
            <a:pPr algn="ctr">
              <a:lnSpc>
                <a:spcPct val="80000"/>
              </a:lnSpc>
              <a:buNone/>
              <a:tabLst>
                <a:tab pos="914400" algn="l"/>
              </a:tabLst>
            </a:pPr>
            <a:endParaRPr lang="en-US" sz="2800" b="1" u="sng" dirty="0">
              <a:ea typeface="ＭＳ Ｐゴシック" charset="0"/>
              <a:cs typeface="ＭＳ Ｐゴシック" charset="0"/>
            </a:endParaRPr>
          </a:p>
          <a:p>
            <a:pPr algn="ctr">
              <a:lnSpc>
                <a:spcPct val="80000"/>
              </a:lnSpc>
              <a:buNone/>
              <a:tabLst>
                <a:tab pos="914400" algn="l"/>
              </a:tabLst>
            </a:pPr>
            <a:r>
              <a:rPr lang="en-US" sz="2800" b="1" u="sng" dirty="0">
                <a:ea typeface="ＭＳ Ｐゴシック" charset="0"/>
                <a:cs typeface="ＭＳ Ｐゴシック" charset="0"/>
              </a:rPr>
              <a:t>Treasury Regulations</a:t>
            </a:r>
          </a:p>
          <a:p>
            <a:pPr>
              <a:lnSpc>
                <a:spcPct val="80000"/>
              </a:lnSpc>
              <a:tabLst>
                <a:tab pos="914400" algn="l"/>
              </a:tabLst>
            </a:pPr>
            <a:r>
              <a:rPr lang="en-US" sz="2800" dirty="0">
                <a:ea typeface="ＭＳ Ｐゴシック" charset="0"/>
                <a:cs typeface="ＭＳ Ｐゴシック" charset="0"/>
              </a:rPr>
              <a:t>Chapter, Parts, Sections [</a:t>
            </a:r>
            <a:r>
              <a:rPr lang="en-US" sz="2800" dirty="0"/>
              <a:t>§§</a:t>
            </a:r>
            <a:r>
              <a:rPr lang="en-US" sz="2800" b="1" dirty="0">
                <a:ea typeface="ＭＳ Ｐゴシック" charset="0"/>
                <a:cs typeface="ＭＳ Ｐゴシック" charset="0"/>
              </a:rPr>
              <a:t>1.</a:t>
            </a:r>
            <a:r>
              <a:rPr lang="en-US" sz="2800" dirty="0">
                <a:ea typeface="ＭＳ Ｐゴシック" charset="0"/>
                <a:cs typeface="ＭＳ Ｐゴシック" charset="0"/>
              </a:rPr>
              <a:t>1 and </a:t>
            </a:r>
            <a:r>
              <a:rPr lang="en-US" sz="2800" b="1" dirty="0">
                <a:ea typeface="ＭＳ Ｐゴシック" charset="0"/>
                <a:cs typeface="ＭＳ Ｐゴシック" charset="0"/>
              </a:rPr>
              <a:t>301</a:t>
            </a:r>
            <a:r>
              <a:rPr lang="en-US" sz="2800" dirty="0">
                <a:ea typeface="ＭＳ Ｐゴシック" charset="0"/>
                <a:cs typeface="ＭＳ Ｐゴシック" charset="0"/>
              </a:rPr>
              <a:t>.7701], Subsections [</a:t>
            </a:r>
            <a:r>
              <a:rPr lang="en-US" sz="2800" b="1" dirty="0">
                <a:ea typeface="ＭＳ Ｐゴシック" charset="0"/>
                <a:cs typeface="ＭＳ Ｐゴシック" charset="0"/>
              </a:rPr>
              <a:t>-1</a:t>
            </a:r>
            <a:r>
              <a:rPr lang="en-US" sz="2800" dirty="0">
                <a:ea typeface="ＭＳ Ｐゴシック" charset="0"/>
                <a:cs typeface="ＭＳ Ｐゴシック" charset="0"/>
              </a:rPr>
              <a:t>], Paragraphs[-1</a:t>
            </a:r>
            <a:r>
              <a:rPr lang="en-US" sz="2800" b="1" dirty="0">
                <a:ea typeface="ＭＳ Ｐゴシック" charset="0"/>
                <a:cs typeface="ＭＳ Ｐゴシック" charset="0"/>
              </a:rPr>
              <a:t>(d)</a:t>
            </a:r>
            <a:r>
              <a:rPr lang="en-US" sz="2800" dirty="0">
                <a:ea typeface="ＭＳ Ｐゴシック" charset="0"/>
                <a:cs typeface="ＭＳ Ｐゴシック" charset="0"/>
              </a:rPr>
              <a:t>]; Subparagraphs [-1(d)</a:t>
            </a:r>
            <a:r>
              <a:rPr lang="en-US" sz="2800" b="1" dirty="0">
                <a:ea typeface="ＭＳ Ｐゴシック" charset="0"/>
                <a:cs typeface="ＭＳ Ｐゴシック" charset="0"/>
              </a:rPr>
              <a:t>(1)</a:t>
            </a:r>
            <a:r>
              <a:rPr lang="en-US" sz="2800" dirty="0">
                <a:ea typeface="ＭＳ Ｐゴシック" charset="0"/>
                <a:cs typeface="ＭＳ Ｐゴシック" charset="0"/>
              </a:rPr>
              <a:t>]; and Subdivisions [-1(d)(1)</a:t>
            </a:r>
            <a:r>
              <a:rPr lang="en-US" sz="2800" b="1" dirty="0">
                <a:ea typeface="ＭＳ Ｐゴシック" charset="0"/>
                <a:cs typeface="ＭＳ Ｐゴシック" charset="0"/>
              </a:rPr>
              <a:t>(ii)</a:t>
            </a:r>
            <a:r>
              <a:rPr lang="en-US" sz="28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dirty="0">
                <a:ea typeface="ＭＳ Ｐゴシック" charset="0"/>
                <a:cs typeface="ＭＳ Ｐゴシック" charset="0"/>
              </a:rPr>
              <a:t>Internal Revenue Code (Title 26 of the U.S.C.) &amp; Regulations (Title 26 of the C.F.R.)</a:t>
            </a: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19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29FE8C-232B-8D27-FB93-7F3807637335}"/>
              </a:ext>
            </a:extLst>
          </p:cNvPr>
          <p:cNvSpPr>
            <a:spLocks noGrp="1"/>
          </p:cNvSpPr>
          <p:nvPr>
            <p:ph idx="1"/>
          </p:nvPr>
        </p:nvSpPr>
        <p:spPr/>
        <p:txBody>
          <a:bodyPr/>
          <a:lstStyle/>
          <a:p>
            <a:r>
              <a:rPr lang="en-US" sz="2000" b="1" dirty="0"/>
              <a:t>Question:  </a:t>
            </a:r>
            <a:r>
              <a:rPr lang="en-US" sz="2000" kern="100" dirty="0">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 partnership that is subject to a 20,000 liability.  What are the amounts in the partner's capital account and </a:t>
            </a:r>
            <a:r>
              <a:rPr lang="en-US" sz="2000" b="1" kern="100" dirty="0">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latin typeface="Calibri" panose="020F0502020204030204" pitchFamily="34" charset="0"/>
                <a:ea typeface="Calibri" panose="020F0502020204030204" pitchFamily="34" charset="0"/>
                <a:cs typeface="Times New Roman" panose="02020603050405020304" pitchFamily="18" charset="0"/>
              </a:rPr>
              <a:t>?</a:t>
            </a:r>
          </a:p>
          <a:p>
            <a:endParaRPr lang="en-US"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a:t>
            </a:r>
            <a:r>
              <a:rPr lang="en-US" sz="2000" b="1" kern="100" dirty="0">
                <a:latin typeface="Calibri" panose="020F0502020204030204" pitchFamily="34" charset="0"/>
                <a:ea typeface="Calibri" panose="020F0502020204030204" pitchFamily="34" charset="0"/>
                <a:cs typeface="Times New Roman" panose="02020603050405020304" pitchFamily="18" charset="0"/>
              </a:rPr>
              <a:t>$50,000.</a:t>
            </a:r>
          </a:p>
          <a:p>
            <a:pPr lvl="1"/>
            <a:endParaRPr lang="en-US" sz="1800" b="1" kern="100" dirty="0">
              <a:latin typeface="Calibri" panose="020F0502020204030204" pitchFamily="34" charset="0"/>
              <a:ea typeface="Calibri" panose="020F0502020204030204" pitchFamily="34" charset="0"/>
              <a:cs typeface="Times New Roman" panose="02020603050405020304" pitchFamily="18" charset="0"/>
            </a:endParaRPr>
          </a:p>
          <a:p>
            <a:r>
              <a:rPr lang="en-US" b="1" kern="100" dirty="0">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a:t>
            </a:r>
            <a:r>
              <a:rPr lang="en-US" sz="2000" b="1" kern="100" dirty="0">
                <a:latin typeface="Calibri" panose="020F0502020204030204" pitchFamily="34" charset="0"/>
                <a:ea typeface="Calibri" panose="020F0502020204030204" pitchFamily="34" charset="0"/>
                <a:cs typeface="Times New Roman" panose="02020603050405020304" pitchFamily="18" charset="0"/>
              </a:rPr>
              <a:t>$10,000</a:t>
            </a:r>
          </a:p>
          <a:p>
            <a:endParaRPr lang="en-US" dirty="0"/>
          </a:p>
        </p:txBody>
      </p:sp>
      <p:sp>
        <p:nvSpPr>
          <p:cNvPr id="3" name="Title 2">
            <a:extLst>
              <a:ext uri="{FF2B5EF4-FFF2-40B4-BE49-F238E27FC236}">
                <a16:creationId xmlns:a16="http://schemas.microsoft.com/office/drawing/2014/main" id="{2AF3827A-ACAC-4473-E999-0C79A69151A5}"/>
              </a:ext>
            </a:extLst>
          </p:cNvPr>
          <p:cNvSpPr>
            <a:spLocks noGrp="1"/>
          </p:cNvSpPr>
          <p:nvPr>
            <p:ph type="title"/>
          </p:nvPr>
        </p:nvSpPr>
        <p:spPr/>
        <p:txBody>
          <a:bodyPr/>
          <a:lstStyle/>
          <a:p>
            <a:r>
              <a:rPr lang="en-US" dirty="0"/>
              <a:t>Tax and AI:  Be Careful</a:t>
            </a:r>
          </a:p>
        </p:txBody>
      </p:sp>
      <p:sp>
        <p:nvSpPr>
          <p:cNvPr id="4" name="Slide Number Placeholder 3">
            <a:extLst>
              <a:ext uri="{FF2B5EF4-FFF2-40B4-BE49-F238E27FC236}">
                <a16:creationId xmlns:a16="http://schemas.microsoft.com/office/drawing/2014/main" id="{D52CB478-666B-EAC6-9A3B-73A4261BBFAF}"/>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398F0753-430A-DBFE-7D59-C8825DC27D1D}"/>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D3553BA4-66B1-82B5-A086-5A03B4E9EFEE}"/>
              </a:ext>
            </a:extLst>
          </p:cNvPr>
          <p:cNvCxnSpPr>
            <a:cxnSpLocks/>
            <a:stCxn id="8" idx="2"/>
          </p:cNvCxnSpPr>
          <p:nvPr/>
        </p:nvCxnSpPr>
        <p:spPr>
          <a:xfrm flipH="1" flipV="1">
            <a:off x="2092036" y="3439432"/>
            <a:ext cx="2864982" cy="42940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28ED1C8-9E4A-59A8-59F4-82947906305B}"/>
              </a:ext>
            </a:extLst>
          </p:cNvPr>
          <p:cNvCxnSpPr>
            <a:cxnSpLocks/>
          </p:cNvCxnSpPr>
          <p:nvPr/>
        </p:nvCxnSpPr>
        <p:spPr>
          <a:xfrm>
            <a:off x="4973089" y="3868841"/>
            <a:ext cx="1079477" cy="140974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9B5EB8A-7DCD-551F-ADA2-53C06268AA35}"/>
              </a:ext>
            </a:extLst>
          </p:cNvPr>
          <p:cNvSpPr/>
          <p:nvPr/>
        </p:nvSpPr>
        <p:spPr>
          <a:xfrm>
            <a:off x="4957018" y="3599439"/>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55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l"/>
            <a:r>
              <a:rPr lang="en-US" sz="2400" dirty="0"/>
              <a:t>Class web page: </a:t>
            </a:r>
            <a:r>
              <a:rPr lang="en-US" dirty="0">
                <a:hlinkClick r:id="rId3"/>
              </a:rPr>
              <a:t>https://jmc877.github.io/Fed-Income-Tax/</a:t>
            </a:r>
            <a:endParaRPr lang="en-US" dirty="0"/>
          </a:p>
          <a:p>
            <a:r>
              <a:rPr lang="en-US" sz="2400" dirty="0"/>
              <a:t>Textbook &amp; Code</a:t>
            </a:r>
          </a:p>
          <a:p>
            <a:pPr lvl="1"/>
            <a:r>
              <a:rPr lang="en-US" sz="1800" dirty="0"/>
              <a:t>Geier, </a:t>
            </a:r>
            <a:r>
              <a:rPr lang="en-US" sz="1800" i="1" dirty="0"/>
              <a:t>U.S. Federal Income Taxation of Individuals </a:t>
            </a:r>
            <a:r>
              <a:rPr lang="en-US" sz="1800" dirty="0"/>
              <a:t>(2023) [FIT]</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t>
            </a:r>
          </a:p>
          <a:p>
            <a:pPr lvl="2"/>
            <a:r>
              <a:rPr lang="en-US" sz="1800" dirty="0"/>
              <a:t>There’s no need to purchase the most recent Code &amp; Regs; any relatively recent version (2 years old) is fine</a:t>
            </a:r>
          </a:p>
          <a:p>
            <a:pPr lvl="2"/>
            <a:r>
              <a:rPr lang="en-US" sz="1800" dirty="0"/>
              <a:t>Fantastic free database of federal tax materials:  </a:t>
            </a:r>
            <a:r>
              <a:rPr lang="en-US" sz="1800" dirty="0">
                <a:hlinkClick r:id="rId4"/>
              </a:rPr>
              <a:t>Tax Analysts </a:t>
            </a:r>
            <a:endParaRPr lang="en-US" sz="1800" dirty="0"/>
          </a:p>
          <a:p>
            <a:pPr lvl="2"/>
            <a:r>
              <a:rPr lang="en-US" sz="1800" dirty="0"/>
              <a:t>Full Code, as of Nov. 2024, posted on web page.</a:t>
            </a:r>
          </a:p>
          <a:p>
            <a:pPr lvl="2" algn="l"/>
            <a:r>
              <a:rPr lang="en-US" sz="1800" dirty="0"/>
              <a:t>You can make your own nicely formatted Code &amp; Regs for free!: </a:t>
            </a:r>
            <a:r>
              <a:rPr lang="en-US" sz="1800" dirty="0">
                <a:hlinkClick r:id="rId5"/>
              </a:rPr>
              <a:t>Code &amp; Regs (Lawsky)</a:t>
            </a:r>
            <a:endParaRPr lang="en-US" sz="1800" dirty="0"/>
          </a:p>
          <a:p>
            <a:r>
              <a:rPr lang="en-US" sz="2400" dirty="0"/>
              <a:t>Exam: </a:t>
            </a:r>
          </a:p>
          <a:p>
            <a:pPr lvl="1"/>
            <a:r>
              <a:rPr lang="en-US" sz="2100" dirty="0"/>
              <a:t>Yes</a:t>
            </a:r>
          </a:p>
          <a:p>
            <a:pPr lvl="1"/>
            <a:r>
              <a:rPr lang="en-US" sz="2100" dirty="0"/>
              <a:t>Type = MC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endParaRPr lang="en-US" dirty="0">
              <a:latin typeface="+mn-lt"/>
            </a:endParaRPr>
          </a:p>
        </p:txBody>
      </p:sp>
      <p:sp>
        <p:nvSpPr>
          <p:cNvPr id="4" name="Title 3"/>
          <p:cNvSpPr>
            <a:spLocks noGrp="1"/>
          </p:cNvSpPr>
          <p:nvPr>
            <p:ph type="title"/>
          </p:nvPr>
        </p:nvSpPr>
        <p:spPr/>
        <p:txBody>
          <a:bodyPr/>
          <a:lstStyle/>
          <a:p>
            <a:r>
              <a:rPr lang="en-US" dirty="0"/>
              <a:t>Administrative Details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D4533D-3FBC-5BEF-6432-163CB51F243B}"/>
              </a:ext>
            </a:extLst>
          </p:cNvPr>
          <p:cNvSpPr>
            <a:spLocks noGrp="1"/>
          </p:cNvSpPr>
          <p:nvPr>
            <p:ph idx="1"/>
          </p:nvPr>
        </p:nvSpPr>
        <p:spPr/>
        <p:txBody>
          <a:bodyPr/>
          <a:lstStyle/>
          <a:p>
            <a:r>
              <a:rPr lang="en-US" sz="3200" dirty="0"/>
              <a:t>Understand and be able to apply to problems the fundamental provisions of the US tax rules applicable to US individuals:</a:t>
            </a:r>
          </a:p>
          <a:p>
            <a:pPr lvl="1"/>
            <a:r>
              <a:rPr lang="en-US" sz="2800" dirty="0"/>
              <a:t>Scope of the term “income”; gifts and income shifting; borrowing &amp; lending; debt &amp; property; disposition of property, including CGs &amp; CLs; tax shelters, and the treatment of human capital, among other topics.</a:t>
            </a:r>
          </a:p>
          <a:p>
            <a:pPr lvl="1"/>
            <a:r>
              <a:rPr lang="en-US" sz="2800" dirty="0"/>
              <a:t>IRS administrative guidance (revenue rulings, revenue procedures, notices, and PLRs)</a:t>
            </a:r>
          </a:p>
          <a:p>
            <a:pPr lvl="1"/>
            <a:r>
              <a:rPr lang="en-US" sz="2800" dirty="0"/>
              <a:t>Judicial decisions interpreting the Code &amp; Regs, especially the application of common law and statutory substance-over-form principles</a:t>
            </a:r>
          </a:p>
          <a:p>
            <a:endParaRPr lang="en-US" dirty="0"/>
          </a:p>
        </p:txBody>
      </p:sp>
      <p:sp>
        <p:nvSpPr>
          <p:cNvPr id="3" name="Title 2">
            <a:extLst>
              <a:ext uri="{FF2B5EF4-FFF2-40B4-BE49-F238E27FC236}">
                <a16:creationId xmlns:a16="http://schemas.microsoft.com/office/drawing/2014/main" id="{C744B4CC-B278-B784-81DB-A1C0AFC5D41D}"/>
              </a:ext>
            </a:extLst>
          </p:cNvPr>
          <p:cNvSpPr>
            <a:spLocks noGrp="1"/>
          </p:cNvSpPr>
          <p:nvPr>
            <p:ph type="title"/>
          </p:nvPr>
        </p:nvSpPr>
        <p:spPr/>
        <p:txBody>
          <a:bodyPr/>
          <a:lstStyle/>
          <a:p>
            <a:r>
              <a:rPr lang="en-US" dirty="0"/>
              <a:t>Course Goals	</a:t>
            </a:r>
          </a:p>
        </p:txBody>
      </p:sp>
      <p:sp>
        <p:nvSpPr>
          <p:cNvPr id="4" name="Slide Number Placeholder 3">
            <a:extLst>
              <a:ext uri="{FF2B5EF4-FFF2-40B4-BE49-F238E27FC236}">
                <a16:creationId xmlns:a16="http://schemas.microsoft.com/office/drawing/2014/main" id="{8D860933-51B3-C84B-D97E-879C96006B3F}"/>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4F13218-7548-CA34-B983-4A0F91E07F0A}"/>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57995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4DDB84-B3F8-6348-C623-C721716F7172}"/>
              </a:ext>
            </a:extLst>
          </p:cNvPr>
          <p:cNvSpPr>
            <a:spLocks noGrp="1"/>
          </p:cNvSpPr>
          <p:nvPr>
            <p:ph type="title"/>
          </p:nvPr>
        </p:nvSpPr>
        <p:spPr/>
        <p:txBody>
          <a:bodyPr/>
          <a:lstStyle/>
          <a:p>
            <a:r>
              <a:rPr lang="en-US" dirty="0"/>
              <a:t>Legislative Branch</a:t>
            </a:r>
          </a:p>
        </p:txBody>
      </p:sp>
      <p:sp>
        <p:nvSpPr>
          <p:cNvPr id="4" name="Slide Number Placeholder 3">
            <a:extLst>
              <a:ext uri="{FF2B5EF4-FFF2-40B4-BE49-F238E27FC236}">
                <a16:creationId xmlns:a16="http://schemas.microsoft.com/office/drawing/2014/main" id="{7715E5E7-B5C6-219B-41FF-5706EB821317}"/>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573DDAC-3AE7-FE8D-884E-762F50158C68}"/>
              </a:ext>
            </a:extLst>
          </p:cNvPr>
          <p:cNvSpPr>
            <a:spLocks noGrp="1"/>
          </p:cNvSpPr>
          <p:nvPr>
            <p:ph type="ftr" sz="quarter" idx="11"/>
          </p:nvPr>
        </p:nvSpPr>
        <p:spPr/>
        <p:txBody>
          <a:bodyPr/>
          <a:lstStyle/>
          <a:p>
            <a:pPr>
              <a:defRPr/>
            </a:pPr>
            <a:r>
              <a:rPr lang="en-US" dirty="0"/>
              <a:t>Introduction</a:t>
            </a:r>
          </a:p>
        </p:txBody>
      </p:sp>
      <p:sp>
        <p:nvSpPr>
          <p:cNvPr id="6" name="Rectangle 4">
            <a:extLst>
              <a:ext uri="{FF2B5EF4-FFF2-40B4-BE49-F238E27FC236}">
                <a16:creationId xmlns:a16="http://schemas.microsoft.com/office/drawing/2014/main" id="{11E96A6B-10AC-EB0B-F91E-CBC7F4C51A73}"/>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9881F5D0-AE32-DFE8-13D6-05BB755EFFE9}"/>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9D084291-8D8B-EDDA-BE54-28D936AEE51E}"/>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65F86D82-9968-3CBE-D359-28D5D58CBD03}"/>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8EE7D859-7BB0-2E77-FA97-33EAE6688515}"/>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6ADD2917-F518-589A-1D30-1D5F5FFDC71D}"/>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3E551BF3-F9B2-5E66-F7DD-FE906F0EB384}"/>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0079A783-8A8F-5400-14E9-2AD3AD38A32F}"/>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A3AA4765-70F0-C6AA-0261-E881D34F4B1F}"/>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939CE48C-DFD8-7BF6-D75D-FF942A5E1000}"/>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190491D5-5DBF-AF92-7189-83671CDBEF0E}"/>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FF9A0221-D6FE-99C8-C80F-350D9CF6ACF2}"/>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AB0C2EC4-5E10-415A-6D3B-AFF1A62156E7}"/>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ABE02DC4-D8B0-2C4C-C225-A72F7E38B411}"/>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177547C-2B1E-D3B9-CF03-C3F263C953DB}"/>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861E1A35-4ED1-8D28-FC7B-CB794E22E7DC}"/>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21471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800" b="1" dirty="0"/>
              <a:t>Conference Committee Report (H.R. CONF. REP. NO. 115-466)</a:t>
            </a:r>
            <a:endParaRPr lang="en-US" altLang="en-US" sz="18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372600" y="2974399"/>
            <a:ext cx="1445654" cy="605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095427" y="3995672"/>
            <a:ext cx="838736" cy="1812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3070952" y="2346575"/>
            <a:ext cx="6060169" cy="4610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383664" y="1524000"/>
            <a:ext cx="230747" cy="7426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3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0">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5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dirty="0">
                <a:solidFill>
                  <a:srgbClr val="000000"/>
                </a:solidFill>
              </a:rPr>
              <a:t>Executive Branch</a:t>
            </a:r>
            <a:endParaRPr lang="en-US" altLang="en-US" sz="2800" dirty="0">
              <a:solidFill>
                <a:srgbClr val="000000"/>
              </a:solidFill>
            </a:endParaRPr>
          </a:p>
        </p:txBody>
      </p:sp>
      <p:sp>
        <p:nvSpPr>
          <p:cNvPr id="6148" name="Rectangle 4"/>
          <p:cNvSpPr>
            <a:spLocks noChangeArrowheads="1"/>
          </p:cNvSpPr>
          <p:nvPr/>
        </p:nvSpPr>
        <p:spPr bwMode="auto">
          <a:xfrm>
            <a:off x="5524500" y="3819524"/>
            <a:ext cx="1657350" cy="1362091"/>
          </a:xfrm>
          <a:prstGeom prst="rect">
            <a:avLst/>
          </a:prstGeom>
          <a:noFill/>
          <a:ln w="9525">
            <a:solidFill>
              <a:schemeClr val="tx1"/>
            </a:solidFill>
            <a:miter lim="800000"/>
            <a:headEnd/>
            <a:tailEnd/>
          </a:ln>
        </p:spPr>
        <p:txBody>
          <a:bodyPr anchor="ctr"/>
          <a:lstStyle/>
          <a:p>
            <a:pPr defTabSz="685800">
              <a:buFont typeface="Arial" pitchFamily="34" charset="0"/>
              <a:buChar char="•"/>
              <a:defRPr/>
            </a:pPr>
            <a:r>
              <a:rPr lang="en-US" sz="1400" dirty="0">
                <a:solidFill>
                  <a:prstClr val="black"/>
                </a:solidFill>
              </a:rPr>
              <a:t>Revenue Rulings</a:t>
            </a:r>
          </a:p>
          <a:p>
            <a:pPr defTabSz="685800">
              <a:buFont typeface="Arial" pitchFamily="34" charset="0"/>
              <a:buChar char="•"/>
              <a:defRPr/>
            </a:pPr>
            <a:r>
              <a:rPr lang="en-US" sz="1400" dirty="0">
                <a:solidFill>
                  <a:prstClr val="black"/>
                </a:solidFill>
              </a:rPr>
              <a:t>Priv. Letter Rul.</a:t>
            </a:r>
          </a:p>
          <a:p>
            <a:pPr defTabSz="685800">
              <a:buFont typeface="Arial" pitchFamily="34" charset="0"/>
              <a:buChar char="•"/>
              <a:defRPr/>
            </a:pPr>
            <a:r>
              <a:rPr lang="en-US" sz="1400" dirty="0">
                <a:solidFill>
                  <a:prstClr val="black"/>
                </a:solidFill>
              </a:rPr>
              <a:t>Tech. Adv. Mem.</a:t>
            </a:r>
          </a:p>
          <a:p>
            <a:pPr marL="85725" indent="-85725" defTabSz="685800">
              <a:buFont typeface="Arial" pitchFamily="34" charset="0"/>
              <a:buChar char="•"/>
              <a:defRPr/>
            </a:pPr>
            <a:r>
              <a:rPr lang="en-US" sz="1400" dirty="0">
                <a:solidFill>
                  <a:prstClr val="black"/>
                </a:solidFill>
              </a:rPr>
              <a:t>Gen. Legal Advice           Mem. (GLAMs)</a:t>
            </a:r>
          </a:p>
        </p:txBody>
      </p:sp>
      <p:sp>
        <p:nvSpPr>
          <p:cNvPr id="6149" name="Rectangle 5"/>
          <p:cNvSpPr>
            <a:spLocks noChangeArrowheads="1"/>
          </p:cNvSpPr>
          <p:nvPr/>
        </p:nvSpPr>
        <p:spPr bwMode="auto">
          <a:xfrm>
            <a:off x="3467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Assistant  Secretary for Tax Policy</a:t>
            </a:r>
          </a:p>
        </p:txBody>
      </p:sp>
      <p:sp>
        <p:nvSpPr>
          <p:cNvPr id="6150" name="Rectangle 6"/>
          <p:cNvSpPr>
            <a:spLocks noChangeArrowheads="1"/>
          </p:cNvSpPr>
          <p:nvPr/>
        </p:nvSpPr>
        <p:spPr bwMode="auto">
          <a:xfrm>
            <a:off x="3638551" y="37052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Regulations</a:t>
            </a:r>
          </a:p>
        </p:txBody>
      </p:sp>
      <p:sp>
        <p:nvSpPr>
          <p:cNvPr id="6151" name="Rectangle 7"/>
          <p:cNvSpPr>
            <a:spLocks noChangeArrowheads="1"/>
          </p:cNvSpPr>
          <p:nvPr/>
        </p:nvSpPr>
        <p:spPr bwMode="auto">
          <a:xfrm>
            <a:off x="6267451" y="2836367"/>
            <a:ext cx="1645444" cy="3077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IRS</a:t>
            </a:r>
          </a:p>
        </p:txBody>
      </p:sp>
      <p:sp>
        <p:nvSpPr>
          <p:cNvPr id="23561" name="Rectangle 8"/>
          <p:cNvSpPr>
            <a:spLocks noChangeArrowheads="1"/>
          </p:cNvSpPr>
          <p:nvPr/>
        </p:nvSpPr>
        <p:spPr bwMode="auto">
          <a:xfrm>
            <a:off x="6553202" y="192643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23562" name="Rectangle 9"/>
          <p:cNvSpPr>
            <a:spLocks noChangeArrowheads="1"/>
          </p:cNvSpPr>
          <p:nvPr/>
        </p:nvSpPr>
        <p:spPr bwMode="auto">
          <a:xfrm>
            <a:off x="6496052" y="3012281"/>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2000">
              <a:solidFill>
                <a:prstClr val="black"/>
              </a:solidFill>
              <a:latin typeface="+mn-lt"/>
            </a:endParaRPr>
          </a:p>
        </p:txBody>
      </p:sp>
      <p:sp>
        <p:nvSpPr>
          <p:cNvPr id="6154" name="Rectangle 10"/>
          <p:cNvSpPr>
            <a:spLocks noChangeArrowheads="1"/>
          </p:cNvSpPr>
          <p:nvPr/>
        </p:nvSpPr>
        <p:spPr bwMode="auto">
          <a:xfrm>
            <a:off x="4873230" y="159067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President</a:t>
            </a:r>
          </a:p>
        </p:txBody>
      </p:sp>
      <p:sp>
        <p:nvSpPr>
          <p:cNvPr id="6155" name="Rectangle 11"/>
          <p:cNvSpPr>
            <a:spLocks noChangeArrowheads="1"/>
          </p:cNvSpPr>
          <p:nvPr/>
        </p:nvSpPr>
        <p:spPr bwMode="auto">
          <a:xfrm>
            <a:off x="4873230" y="2219326"/>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Treasury</a:t>
            </a:r>
          </a:p>
        </p:txBody>
      </p:sp>
      <p:cxnSp>
        <p:nvCxnSpPr>
          <p:cNvPr id="6156" name="AutoShape 12"/>
          <p:cNvCxnSpPr>
            <a:cxnSpLocks noChangeShapeType="1"/>
            <a:stCxn id="6154" idx="2"/>
            <a:endCxn id="6155" idx="0"/>
          </p:cNvCxnSpPr>
          <p:nvPr/>
        </p:nvCxnSpPr>
        <p:spPr bwMode="auto">
          <a:xfrm>
            <a:off x="5695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353300" y="416242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30-Day Letter</a:t>
            </a:r>
          </a:p>
        </p:txBody>
      </p:sp>
      <p:sp>
        <p:nvSpPr>
          <p:cNvPr id="6166" name="Rectangle 22"/>
          <p:cNvSpPr>
            <a:spLocks noChangeArrowheads="1"/>
          </p:cNvSpPr>
          <p:nvPr/>
        </p:nvSpPr>
        <p:spPr bwMode="auto">
          <a:xfrm>
            <a:off x="7353300" y="45624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90-Day Letter</a:t>
            </a:r>
          </a:p>
        </p:txBody>
      </p:sp>
      <p:cxnSp>
        <p:nvCxnSpPr>
          <p:cNvPr id="6167" name="AutoShape 23"/>
          <p:cNvCxnSpPr>
            <a:cxnSpLocks noChangeShapeType="1"/>
            <a:stCxn id="6155" idx="2"/>
            <a:endCxn id="6149" idx="0"/>
          </p:cNvCxnSpPr>
          <p:nvPr/>
        </p:nvCxnSpPr>
        <p:spPr bwMode="auto">
          <a:xfrm rot="5400000">
            <a:off x="4923832" y="2044900"/>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32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096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039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77" name="AutoShape 33"/>
          <p:cNvCxnSpPr>
            <a:cxnSpLocks noChangeShapeType="1"/>
            <a:stCxn id="6149" idx="2"/>
            <a:endCxn id="6150" idx="0"/>
          </p:cNvCxnSpPr>
          <p:nvPr/>
        </p:nvCxnSpPr>
        <p:spPr bwMode="auto">
          <a:xfrm flipH="1">
            <a:off x="4461274"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353300" y="3762376"/>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Audit</a:t>
            </a:r>
          </a:p>
        </p:txBody>
      </p:sp>
      <p:sp>
        <p:nvSpPr>
          <p:cNvPr id="6180" name="Line 36"/>
          <p:cNvSpPr>
            <a:spLocks noChangeShapeType="1"/>
          </p:cNvSpPr>
          <p:nvPr/>
        </p:nvSpPr>
        <p:spPr bwMode="auto">
          <a:xfrm>
            <a:off x="8039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a:endParaRPr lang="en-US" sz="1400">
              <a:solidFill>
                <a:prstClr val="black"/>
              </a:solidFill>
            </a:endParaRPr>
          </a:p>
        </p:txBody>
      </p:sp>
      <p:cxnSp>
        <p:nvCxnSpPr>
          <p:cNvPr id="6182" name="AutoShape 38"/>
          <p:cNvCxnSpPr>
            <a:cxnSpLocks noChangeShapeType="1"/>
            <a:stCxn id="6179" idx="2"/>
            <a:endCxn id="6165" idx="0"/>
          </p:cNvCxnSpPr>
          <p:nvPr/>
        </p:nvCxnSpPr>
        <p:spPr bwMode="auto">
          <a:xfrm>
            <a:off x="8096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2438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2181226"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dirty="0">
                <a:solidFill>
                  <a:prstClr val="black"/>
                </a:solidFill>
                <a:latin typeface="+mn-lt"/>
              </a:rPr>
              <a:t>Legislative</a:t>
            </a:r>
          </a:p>
          <a:p>
            <a:pPr defTabSz="685800"/>
            <a:r>
              <a:rPr lang="en-US" altLang="en-US" sz="1400" dirty="0">
                <a:solidFill>
                  <a:prstClr val="black"/>
                </a:solidFill>
                <a:latin typeface="+mn-lt"/>
              </a:rPr>
              <a:t>Proposals</a:t>
            </a:r>
          </a:p>
        </p:txBody>
      </p:sp>
      <p:sp>
        <p:nvSpPr>
          <p:cNvPr id="6185" name="Rectangle 41"/>
          <p:cNvSpPr>
            <a:spLocks noChangeArrowheads="1"/>
          </p:cNvSpPr>
          <p:nvPr/>
        </p:nvSpPr>
        <p:spPr bwMode="auto">
          <a:xfrm>
            <a:off x="7924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400">
                <a:solidFill>
                  <a:prstClr val="black"/>
                </a:solidFill>
                <a:latin typeface="+mn-lt"/>
              </a:rPr>
              <a:t>Tax Court</a:t>
            </a:r>
          </a:p>
        </p:txBody>
      </p:sp>
      <p:cxnSp>
        <p:nvCxnSpPr>
          <p:cNvPr id="6186" name="AutoShape 42"/>
          <p:cNvCxnSpPr>
            <a:cxnSpLocks noChangeShapeType="1"/>
            <a:stCxn id="6151" idx="2"/>
            <a:endCxn id="6148" idx="0"/>
          </p:cNvCxnSpPr>
          <p:nvPr/>
        </p:nvCxnSpPr>
        <p:spPr bwMode="auto">
          <a:xfrm rot="5400000">
            <a:off x="6383984" y="3113335"/>
            <a:ext cx="675380"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284095" y="2950221"/>
            <a:ext cx="618232"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p:cNvCxnSpPr>
          <p:nvPr/>
        </p:nvCxnSpPr>
        <p:spPr bwMode="auto">
          <a:xfrm rot="5400000">
            <a:off x="5503516" y="2110235"/>
            <a:ext cx="561082"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dirty="0"/>
              <a:t> </a:t>
            </a:r>
          </a:p>
        </p:txBody>
      </p:sp>
      <p:sp>
        <p:nvSpPr>
          <p:cNvPr id="7170" name="Rectangle 2"/>
          <p:cNvSpPr>
            <a:spLocks noGrp="1" noChangeArrowheads="1"/>
          </p:cNvSpPr>
          <p:nvPr>
            <p:ph type="title"/>
          </p:nvPr>
        </p:nvSpPr>
        <p:spPr/>
        <p:txBody>
          <a:bodyPr/>
          <a:lstStyle/>
          <a:p>
            <a:pPr eaLnBrk="1" hangingPunct="1"/>
            <a:r>
              <a:rPr lang="en-US" altLang="en-US" dirty="0">
                <a:solidFill>
                  <a:srgbClr val="000000"/>
                </a:solidFill>
              </a:rPr>
              <a:t>Judicial</a:t>
            </a:r>
            <a:r>
              <a:rPr lang="en-US" altLang="en-US" sz="2000" dirty="0">
                <a:solidFill>
                  <a:srgbClr val="000000"/>
                </a:solidFill>
              </a:rPr>
              <a:t> Branch</a:t>
            </a:r>
            <a:endParaRPr lang="en-US" altLang="en-US" sz="2400"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a:r>
              <a:rPr lang="en-US" altLang="en-US" sz="1000" dirty="0">
                <a:solidFill>
                  <a:prstClr val="black"/>
                </a:solidFill>
                <a:latin typeface="Calibri" panose="020F0502020204030204"/>
              </a:rPr>
              <a:t>Introduction</a:t>
            </a:r>
          </a:p>
        </p:txBody>
      </p:sp>
      <p:sp>
        <p:nvSpPr>
          <p:cNvPr id="7173" name="Rectangle 5"/>
          <p:cNvSpPr>
            <a:spLocks noChangeArrowheads="1"/>
          </p:cNvSpPr>
          <p:nvPr/>
        </p:nvSpPr>
        <p:spPr bwMode="auto">
          <a:xfrm>
            <a:off x="5273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Appellate Courts</a:t>
            </a:r>
          </a:p>
        </p:txBody>
      </p:sp>
      <p:sp>
        <p:nvSpPr>
          <p:cNvPr id="7174" name="Rectangle 6"/>
          <p:cNvSpPr>
            <a:spLocks noChangeArrowheads="1"/>
          </p:cNvSpPr>
          <p:nvPr/>
        </p:nvSpPr>
        <p:spPr bwMode="auto">
          <a:xfrm>
            <a:off x="5273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Supreme Court</a:t>
            </a:r>
          </a:p>
        </p:txBody>
      </p:sp>
      <p:sp>
        <p:nvSpPr>
          <p:cNvPr id="7175" name="Rectangle 7"/>
          <p:cNvSpPr>
            <a:spLocks noChangeArrowheads="1"/>
          </p:cNvSpPr>
          <p:nvPr/>
        </p:nvSpPr>
        <p:spPr bwMode="auto">
          <a:xfrm>
            <a:off x="7067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District Court</a:t>
            </a:r>
          </a:p>
        </p:txBody>
      </p:sp>
      <p:sp>
        <p:nvSpPr>
          <p:cNvPr id="7177" name="Rectangle 9"/>
          <p:cNvSpPr>
            <a:spLocks noChangeArrowheads="1"/>
          </p:cNvSpPr>
          <p:nvPr/>
        </p:nvSpPr>
        <p:spPr bwMode="auto">
          <a:xfrm>
            <a:off x="6896102"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endParaRPr lang="en-US" altLang="en-US" sz="1800">
              <a:solidFill>
                <a:prstClr val="black"/>
              </a:solidFill>
            </a:endParaRPr>
          </a:p>
        </p:txBody>
      </p:sp>
      <p:sp>
        <p:nvSpPr>
          <p:cNvPr id="7178" name="Rectangle 10"/>
          <p:cNvSpPr>
            <a:spLocks noChangeArrowheads="1"/>
          </p:cNvSpPr>
          <p:nvPr/>
        </p:nvSpPr>
        <p:spPr bwMode="auto">
          <a:xfrm>
            <a:off x="3467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Tax Court</a:t>
            </a:r>
          </a:p>
        </p:txBody>
      </p:sp>
      <p:sp>
        <p:nvSpPr>
          <p:cNvPr id="7179" name="Rectangle 11"/>
          <p:cNvSpPr>
            <a:spLocks noChangeArrowheads="1"/>
          </p:cNvSpPr>
          <p:nvPr/>
        </p:nvSpPr>
        <p:spPr bwMode="auto">
          <a:xfrm>
            <a:off x="5273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defTabSz="685800"/>
            <a:r>
              <a:rPr lang="en-US" altLang="en-US" sz="1350" dirty="0">
                <a:solidFill>
                  <a:prstClr val="black"/>
                </a:solidFill>
              </a:rPr>
              <a:t>Court of Federal Claims</a:t>
            </a:r>
          </a:p>
        </p:txBody>
      </p:sp>
      <p:cxnSp>
        <p:nvCxnSpPr>
          <p:cNvPr id="7188" name="AutoShape 20"/>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438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350">
                <a:solidFill>
                  <a:prstClr val="black"/>
                </a:solidFill>
              </a:rPr>
              <a:t>Refund Suits</a:t>
            </a:r>
          </a:p>
        </p:txBody>
      </p:sp>
      <p:cxnSp>
        <p:nvCxnSpPr>
          <p:cNvPr id="7199" name="AutoShape 31"/>
          <p:cNvCxnSpPr>
            <a:cxnSpLocks noChangeShapeType="1"/>
            <a:stCxn id="7198" idx="2"/>
            <a:endCxn id="7179" idx="0"/>
          </p:cNvCxnSpPr>
          <p:nvPr/>
        </p:nvCxnSpPr>
        <p:spPr bwMode="auto">
          <a:xfrm rot="5400000">
            <a:off x="6410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307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836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636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2667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a:endParaRPr lang="en-US" sz="1350">
              <a:solidFill>
                <a:prstClr val="black"/>
              </a:solidFill>
              <a:latin typeface="Calibri" panose="020F0502020204030204"/>
            </a:endParaRPr>
          </a:p>
        </p:txBody>
      </p:sp>
      <p:sp>
        <p:nvSpPr>
          <p:cNvPr id="7206" name="Rectangle 38"/>
          <p:cNvSpPr>
            <a:spLocks noChangeArrowheads="1"/>
          </p:cNvSpPr>
          <p:nvPr/>
        </p:nvSpPr>
        <p:spPr bwMode="auto">
          <a:xfrm>
            <a:off x="2724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a:r>
              <a:rPr lang="en-US" altLang="en-US" sz="1200">
                <a:solidFill>
                  <a:prstClr val="black"/>
                </a:solidFill>
              </a:rPr>
              <a:t>90 day </a:t>
            </a:r>
          </a:p>
          <a:p>
            <a:pPr defTabSz="685800"/>
            <a:r>
              <a:rPr lang="en-US" altLang="en-US" sz="1200">
                <a:solidFill>
                  <a:prstClr val="black"/>
                </a:solidFill>
              </a:rPr>
              <a:t>Letter</a:t>
            </a:r>
            <a:endParaRPr lang="en-US" altLang="en-US" sz="1350">
              <a:solidFill>
                <a:prstClr val="black"/>
              </a:solidFill>
            </a:endParaRPr>
          </a:p>
        </p:txBody>
      </p:sp>
      <p:sp>
        <p:nvSpPr>
          <p:cNvPr id="2" name="Slide Number Placeholder 1"/>
          <p:cNvSpPr>
            <a:spLocks noGrp="1"/>
          </p:cNvSpPr>
          <p:nvPr>
            <p:ph type="sldNum" sz="quarter" idx="10"/>
          </p:nvPr>
        </p:nvSpPr>
        <p:spPr/>
        <p:txBody>
          <a:bodyPr/>
          <a:lstStyle/>
          <a:p>
            <a:pPr defTabSz="685800"/>
            <a:fld id="{7B3E355C-57B9-BC4B-95D8-406A1F834537}" type="slidenum">
              <a:rPr lang="en-US" altLang="en-US">
                <a:solidFill>
                  <a:prstClr val="black">
                    <a:lumMod val="50000"/>
                    <a:lumOff val="50000"/>
                  </a:prstClr>
                </a:solidFill>
                <a:latin typeface="Calibri" panose="020F0502020204030204"/>
                <a:ea typeface="+mn-ea"/>
                <a:cs typeface="+mn-cs"/>
              </a:rPr>
              <a:pPr defTabSz="685800"/>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lstStyle/>
          <a:p>
            <a:r>
              <a:rPr lang="en-US" i="1" dirty="0"/>
              <a:t>Chevron</a:t>
            </a:r>
          </a:p>
          <a:p>
            <a:pPr lvl="1"/>
            <a:r>
              <a:rPr lang="en-US" i="1" dirty="0"/>
              <a:t>Did Congress directly speak to the precise question at issue…[</a:t>
            </a:r>
            <a:r>
              <a:rPr lang="en-US" i="1" dirty="0" err="1"/>
              <a:t>i</a:t>
            </a:r>
            <a:r>
              <a:rPr lang="en-US" i="1" dirty="0"/>
              <a:t>]f the intent of Congress is clear, that is the end of the matter.”</a:t>
            </a:r>
          </a:p>
          <a:p>
            <a:pPr lvl="2"/>
            <a:r>
              <a:rPr lang="en-US" dirty="0"/>
              <a:t>How to determine intent?  “[E]</a:t>
            </a:r>
            <a:r>
              <a:rPr lang="en-US" dirty="0" err="1"/>
              <a:t>mploy</a:t>
            </a:r>
            <a:r>
              <a:rPr lang="en-US" dirty="0"/>
              <a:t> traditional tools of statutory construction.”</a:t>
            </a:r>
          </a:p>
          <a:p>
            <a:pPr lvl="1"/>
            <a:r>
              <a:rPr lang="en-US" dirty="0"/>
              <a:t>If statute silent or ambiguous, a Court had to </a:t>
            </a:r>
            <a:r>
              <a:rPr lang="en-US" i="1" dirty="0"/>
              <a:t>defer</a:t>
            </a:r>
            <a:r>
              <a:rPr lang="en-US" dirty="0"/>
              <a:t> to agency if agency offered “a permissible construction of the statute,” even if it wasn’t a construction that the court would have reached if the question had arisen in a judicial proceeding.”</a:t>
            </a:r>
          </a:p>
          <a:p>
            <a:r>
              <a:rPr lang="en-US" i="1" dirty="0"/>
              <a:t>Loper Bright</a:t>
            </a:r>
          </a:p>
          <a:p>
            <a:pPr lvl="1"/>
            <a:r>
              <a:rPr lang="en-US" dirty="0"/>
              <a:t>Under APA, reviewing court must “decide all relevant questions of law” and ”interpret statutory provisions.”  Chevron is inconsistent with mandate of APA and is overruled.</a:t>
            </a:r>
          </a:p>
          <a:p>
            <a:pPr lvl="1"/>
            <a:r>
              <a:rPr lang="en-US" dirty="0"/>
              <a:t>Prior cases relying on </a:t>
            </a:r>
            <a:r>
              <a:rPr lang="en-US" i="1" dirty="0"/>
              <a:t>Chevron</a:t>
            </a:r>
            <a:r>
              <a:rPr lang="en-US" dirty="0"/>
              <a:t> subject to statutory </a:t>
            </a:r>
            <a:r>
              <a:rPr lang="en-US" i="1" dirty="0"/>
              <a:t>stare decisis</a:t>
            </a:r>
            <a:endParaRPr lang="en-US" dirty="0"/>
          </a:p>
          <a:p>
            <a:pPr lvl="1"/>
            <a:r>
              <a:rPr lang="en-US" dirty="0"/>
              <a:t>Under </a:t>
            </a:r>
            <a:r>
              <a:rPr lang="en-US" i="1" dirty="0"/>
              <a:t>Skidmore</a:t>
            </a:r>
            <a:r>
              <a:rPr lang="en-US" dirty="0"/>
              <a:t>, a court may rely an agency’s “body of experience and informed judgment”.  The weight will depend on the agency’s “thoroughness evident in its consideration, the validity of its reasoning, its consistency with earlier and later pronouncements, and all those factors which give it power to persuade, if lacking power to control.” </a:t>
            </a:r>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Bright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328107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933D8D-2A1A-3B9B-3564-66223A212C12}"/>
              </a:ext>
            </a:extLst>
          </p:cNvPr>
          <p:cNvSpPr>
            <a:spLocks noGrp="1"/>
          </p:cNvSpPr>
          <p:nvPr>
            <p:ph idx="1"/>
          </p:nvPr>
        </p:nvSpPr>
        <p:spPr/>
        <p:txBody>
          <a:bodyPr/>
          <a:lstStyle/>
          <a:p>
            <a:r>
              <a:rPr lang="en-US" b="1" i="0" u="none" strike="noStrike" dirty="0">
                <a:solidFill>
                  <a:srgbClr val="222222"/>
                </a:solidFill>
                <a:effectLst/>
                <a:latin typeface="__Open_Sans_22d393"/>
              </a:rPr>
              <a:t>Section 7805(a)</a:t>
            </a:r>
            <a:r>
              <a:rPr lang="en-US" b="1" i="0" dirty="0">
                <a:solidFill>
                  <a:srgbClr val="222222"/>
                </a:solidFill>
                <a:effectLst/>
                <a:latin typeface="__Open_Sans_22d393"/>
              </a:rPr>
              <a:t> </a:t>
            </a:r>
          </a:p>
          <a:p>
            <a:pPr lvl="1"/>
            <a:r>
              <a:rPr lang="en-US" b="0" i="0" dirty="0">
                <a:solidFill>
                  <a:srgbClr val="222222"/>
                </a:solidFill>
                <a:effectLst/>
                <a:latin typeface="__Open_Sans_22d393"/>
              </a:rPr>
              <a:t>Authorization. …the Secretary shall prescribe all needful rules and regulations for the enforcement of this title, including all rules and regulations as may be necessary by reason of any alteration of law in relation to internal revenue.</a:t>
            </a:r>
          </a:p>
          <a:p>
            <a:pPr lvl="1"/>
            <a:endParaRPr lang="en-US" dirty="0">
              <a:solidFill>
                <a:srgbClr val="222222"/>
              </a:solidFill>
              <a:latin typeface="__Open_Sans_22d393"/>
            </a:endParaRPr>
          </a:p>
          <a:p>
            <a:pPr lvl="1"/>
            <a:endParaRPr lang="en-US" b="0" i="0" dirty="0">
              <a:solidFill>
                <a:srgbClr val="222222"/>
              </a:solidFill>
              <a:effectLst/>
              <a:latin typeface="__Open_Sans_22d393"/>
            </a:endParaRPr>
          </a:p>
          <a:p>
            <a:r>
              <a:rPr lang="en-US" b="1" i="0" u="none" strike="noStrike" dirty="0">
                <a:solidFill>
                  <a:srgbClr val="222222"/>
                </a:solidFill>
                <a:effectLst/>
                <a:latin typeface="__Open_Sans_22d393"/>
              </a:rPr>
              <a:t>Section 1502</a:t>
            </a:r>
          </a:p>
          <a:p>
            <a:pPr lvl="1"/>
            <a:r>
              <a:rPr lang="en-US" b="0" i="0" dirty="0">
                <a:solidFill>
                  <a:srgbClr val="222222"/>
                </a:solidFill>
                <a:effectLst/>
                <a:latin typeface="__Open_Sans_22d393"/>
              </a:rPr>
              <a:t>The Secretary shall prescribe such regulations as he may deem necessary in order that the tax liability of any affiliated group of corporations making a consolidated return and of each corporation in the group, both during and after the period of affiliation, may be returned, determined, computed, assessed, collected, and adjusted, in such manner as clearly to reflect the income-tax liability and the various factors necessary for the determination of such liability, and in order to prevent avoidance of such tax liability. </a:t>
            </a:r>
            <a:endParaRPr lang="en-US" b="1" i="0" dirty="0">
              <a:solidFill>
                <a:srgbClr val="222222"/>
              </a:solidFill>
              <a:effectLst/>
              <a:latin typeface="__Open_Sans_22d393"/>
            </a:endParaRPr>
          </a:p>
          <a:p>
            <a:endParaRPr lang="en-US" dirty="0"/>
          </a:p>
        </p:txBody>
      </p:sp>
      <p:sp>
        <p:nvSpPr>
          <p:cNvPr id="3" name="Title 2">
            <a:extLst>
              <a:ext uri="{FF2B5EF4-FFF2-40B4-BE49-F238E27FC236}">
                <a16:creationId xmlns:a16="http://schemas.microsoft.com/office/drawing/2014/main" id="{C005E377-D349-8186-BCA3-886C0B3F043B}"/>
              </a:ext>
            </a:extLst>
          </p:cNvPr>
          <p:cNvSpPr>
            <a:spLocks noGrp="1"/>
          </p:cNvSpPr>
          <p:nvPr>
            <p:ph type="title"/>
          </p:nvPr>
        </p:nvSpPr>
        <p:spPr/>
        <p:txBody>
          <a:bodyPr/>
          <a:lstStyle/>
          <a:p>
            <a:r>
              <a:rPr lang="en-US" dirty="0"/>
              <a:t>Delegations</a:t>
            </a:r>
          </a:p>
        </p:txBody>
      </p:sp>
      <p:sp>
        <p:nvSpPr>
          <p:cNvPr id="4" name="Slide Number Placeholder 3">
            <a:extLst>
              <a:ext uri="{FF2B5EF4-FFF2-40B4-BE49-F238E27FC236}">
                <a16:creationId xmlns:a16="http://schemas.microsoft.com/office/drawing/2014/main" id="{43EA22FC-D7E5-4EDC-B91F-30705665A583}"/>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34C4D8D4-8BDC-2C85-4EBE-D44817579BE4}"/>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1484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17633</TotalTime>
  <Words>1464</Words>
  <Application>Microsoft Macintosh PowerPoint</Application>
  <PresentationFormat>Widescreen</PresentationFormat>
  <Paragraphs>134</Paragraphs>
  <Slides>11</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ＭＳ Ｐゴシック</vt:lpstr>
      <vt:lpstr>NSimSun</vt:lpstr>
      <vt:lpstr>__Open_Sans_22d393</vt:lpstr>
      <vt:lpstr>Arial</vt:lpstr>
      <vt:lpstr>Calibri</vt:lpstr>
      <vt:lpstr>Courier New</vt:lpstr>
      <vt:lpstr>Times</vt:lpstr>
      <vt:lpstr>Times New Roman</vt:lpstr>
      <vt:lpstr>Wingdings</vt:lpstr>
      <vt:lpstr>Wingdings 2</vt:lpstr>
      <vt:lpstr>CG Body - Standard</vt:lpstr>
      <vt:lpstr>Federal Income Taxation Introduction</vt:lpstr>
      <vt:lpstr>Administrative Details</vt:lpstr>
      <vt:lpstr>Course Goals </vt:lpstr>
      <vt:lpstr>Legislative Branch</vt:lpstr>
      <vt:lpstr>Legislative History Example: New Section 163(j)</vt:lpstr>
      <vt:lpstr>Executive Branch</vt:lpstr>
      <vt:lpstr>Judicial Branch</vt:lpstr>
      <vt:lpstr>Loper Bright v. Raimondo, 144 S. Ct. 2244 (2024): The New Kid in Town</vt:lpstr>
      <vt:lpstr>Delegations</vt:lpstr>
      <vt:lpstr>Internal Revenue Code (Title 26 of the U.S.C.) &amp; Regulations (Title 26 of the C.F.R.)</vt:lpstr>
      <vt:lpstr>Tax and AI:  Be Careful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197</cp:revision>
  <cp:lastPrinted>2020-11-30T15:41:57Z</cp:lastPrinted>
  <dcterms:created xsi:type="dcterms:W3CDTF">2016-08-01T04:04:31Z</dcterms:created>
  <dcterms:modified xsi:type="dcterms:W3CDTF">2025-01-15T00:15:16Z</dcterms:modified>
  <cp:category/>
</cp:coreProperties>
</file>