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CB7D8F-1B95-2A4C-A627-BBAF6F524761}" v="980" dt="2025-04-02T22:39:42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62"/>
    <p:restoredTop sz="94106"/>
  </p:normalViewPr>
  <p:slideViewPr>
    <p:cSldViewPr snapToGrid="0">
      <p:cViewPr>
        <p:scale>
          <a:sx n="105" d="100"/>
          <a:sy n="105" d="100"/>
        </p:scale>
        <p:origin x="984" y="624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9AA4C-C235-FD42-93F1-02620A24D9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9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Home, Health, and Charity 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FIT_HomeHealthCharity_2025S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Home, Health, and Charity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688B5D4-B420-6E95-FA9C-3CEAE82D7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602742"/>
            <a:ext cx="6171124" cy="561507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Personal Consumption Tax Expenditures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BAFA0-D234-E69A-B3E1-8A098A74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1" y="539109"/>
            <a:ext cx="4931664" cy="5615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328E16-FC09-FA89-0BA0-7CCE9E25CE35}"/>
              </a:ext>
            </a:extLst>
          </p:cNvPr>
          <p:cNvSpPr txBox="1"/>
          <p:nvPr/>
        </p:nvSpPr>
        <p:spPr>
          <a:xfrm>
            <a:off x="8737600" y="6126480"/>
            <a:ext cx="975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JCT 2024</a:t>
            </a:r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124B30-E13F-E278-D2B2-4C7DC677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Exclusion of imputed income </a:t>
            </a:r>
          </a:p>
          <a:p>
            <a:r>
              <a:rPr lang="en-US" sz="2800" dirty="0"/>
              <a:t>§163(h)(3) itemized deduction for qualified residence interest </a:t>
            </a:r>
          </a:p>
          <a:p>
            <a:r>
              <a:rPr lang="en-US" sz="2800" dirty="0"/>
              <a:t>§121 exclusion of gain on principal residence sale </a:t>
            </a:r>
          </a:p>
          <a:p>
            <a:r>
              <a:rPr lang="en-US" sz="2800" dirty="0"/>
              <a:t>§164(a)(1) itemized deduction for property taxes </a:t>
            </a:r>
          </a:p>
          <a:p>
            <a:r>
              <a:rPr lang="en-US" sz="2800" dirty="0"/>
              <a:t>§108(a)(1)(E) and (h) exclusion of certain debt-discharge income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7B8830-ABBE-CB19-7DF2-002F3666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Occupied Housing Tax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00A35-6B4A-96C6-84F2-BBDE1B3CA0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E5D82-8BE8-8BF9-EB09-FAE1BF03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9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03AD3-2021-9BA7-2E5A-69993CC7D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imputed rental income?</a:t>
            </a:r>
          </a:p>
          <a:p>
            <a:r>
              <a:rPr lang="en-US" dirty="0"/>
              <a:t>Value of housing services owner receives from residing in their own home </a:t>
            </a:r>
          </a:p>
          <a:p>
            <a:r>
              <a:rPr lang="en-US" dirty="0"/>
              <a:t>Effectively receiving same rental income as if renting to a tenant, but don’t have to pay tax on imputed income.</a:t>
            </a:r>
          </a:p>
          <a:p>
            <a:r>
              <a:rPr lang="en-US" dirty="0"/>
              <a:t>We derive imputed income from many personal assets, e.g., cars, washing machines</a:t>
            </a:r>
          </a:p>
          <a:p>
            <a:r>
              <a:rPr lang="en-US" dirty="0"/>
              <a:t>Net imputed income = gross rental value less expenses, interest, taxes, and depreciation</a:t>
            </a:r>
          </a:p>
          <a:p>
            <a:r>
              <a:rPr lang="en-US" dirty="0"/>
              <a:t>Most countries do not tax imputed income (though some European countries historically did)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5DC114-B8DF-4601-B258-828D2285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of Imputed Income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CC2D3-CF46-EA6B-D22E-151852653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1D2B5-76BD-A754-EAF0-C32F16BF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6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94F7C2-A971-FD1E-8AC2-B9A778AC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Housing is one of the most tax-preferred investments in U.S. economy</a:t>
            </a:r>
          </a:p>
          <a:p>
            <a:r>
              <a:rPr lang="en-US" sz="2800" dirty="0"/>
              <a:t>Creates major economic inefficiency and distortion by channeling capital into housing instead of business investment </a:t>
            </a:r>
          </a:p>
          <a:p>
            <a:r>
              <a:rPr lang="en-US" sz="2800" dirty="0"/>
              <a:t>Results in "bigger houses" rather than improved economic productivity</a:t>
            </a:r>
          </a:p>
          <a:p>
            <a:r>
              <a:rPr lang="en-US" sz="2800" dirty="0"/>
              <a:t>2005 CBO study: Average tax rate on owner-occupied housing is &lt;5.1%&gt; vs. 13.8% for all capital returns</a:t>
            </a:r>
          </a:p>
          <a:p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A3633-5078-3698-455A-A0D936EC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Critiques of Home Ownership Tax Expenditures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FBBF8-A029-ADFE-4D2F-CF294ABFA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FDB6F-620D-0C3E-D430-059F0D49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D659E5-A1BC-A70D-88C8-5B079F2335DD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Who benefits from the housing tax subsidies?</a:t>
            </a:r>
          </a:p>
          <a:p>
            <a:r>
              <a:rPr lang="en-US" dirty="0"/>
              <a:t>Benefits of mortgage interest and property tax deductions disproportionately go to higher-income taxpayers</a:t>
            </a:r>
          </a:p>
          <a:p>
            <a:pPr lvl="1"/>
            <a:r>
              <a:rPr lang="en-US" dirty="0"/>
              <a:t>80% of the benefits from </a:t>
            </a:r>
            <a:r>
              <a:rPr lang="en-US" b="1" dirty="0"/>
              <a:t>mortgage interest </a:t>
            </a:r>
            <a:r>
              <a:rPr lang="en-US" dirty="0"/>
              <a:t>and </a:t>
            </a:r>
            <a:r>
              <a:rPr lang="en-US" b="1" dirty="0"/>
              <a:t>property tax deductions</a:t>
            </a:r>
            <a:r>
              <a:rPr lang="en-US" dirty="0"/>
              <a:t> go to the </a:t>
            </a:r>
            <a:r>
              <a:rPr lang="en-US" b="1" dirty="0"/>
              <a:t>top 20% of taxpayers</a:t>
            </a:r>
            <a:r>
              <a:rPr lang="en-US" dirty="0"/>
              <a:t>; only 5% go to bottom 60% of income scale</a:t>
            </a:r>
          </a:p>
          <a:p>
            <a:r>
              <a:rPr lang="en-US" dirty="0"/>
              <a:t>TCJA:  higher standard deduction means fewer itemizers, so top 5% captures even more benefit than before the TCJA, but this may change after 2025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Homeownership rates similar in countries without these subsidies (Canada, Australia) </a:t>
            </a:r>
          </a:p>
          <a:p>
            <a:pPr marL="0" indent="0">
              <a:buNone/>
            </a:pPr>
            <a:br>
              <a:rPr lang="en-US" sz="2800" dirty="0"/>
            </a:b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5BFC0A-309D-2599-3B1D-8388BE18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9ABEE-9345-6968-C472-450108972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80A79-B42B-933B-2DFC-219165143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7" name="Picture 6" descr="A graph of a bar graph&#10;&#10;AI-generated content may be incorrect.">
            <a:extLst>
              <a:ext uri="{FF2B5EF4-FFF2-40B4-BE49-F238E27FC236}">
                <a16:creationId xmlns:a16="http://schemas.microsoft.com/office/drawing/2014/main" id="{BC70A873-3E23-C18A-FDBA-6C0A4B5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5" r="4713" b="10407"/>
          <a:stretch/>
        </p:blipFill>
        <p:spPr>
          <a:xfrm>
            <a:off x="2197290" y="4167669"/>
            <a:ext cx="8134066" cy="2226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0325F-6F43-DFFF-02E8-F813A9DE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25" r="24307" b="15320"/>
          <a:stretch/>
        </p:blipFill>
        <p:spPr>
          <a:xfrm>
            <a:off x="872509" y="3221067"/>
            <a:ext cx="3672195" cy="436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48B66E-BC28-1ADF-D451-4496AD5D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48" y="3245983"/>
            <a:ext cx="3898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A0075CA4-3329-F63B-978B-AF8B754C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9013" y="1187674"/>
            <a:ext cx="3733800" cy="89740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DC3CE9-65EB-59D6-6BA9-AB74552B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Effects of Repeal of TCJA (reduction of standard deduction)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7DE8C-687E-1134-92AC-FFCEF99D4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5FABC-912D-4DB1-95D8-AE79EA5F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AE9CA0-ACB9-4870-9CBE-1735F7910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13" y="2256086"/>
            <a:ext cx="3898900" cy="1172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DF08B6-7F41-3CF5-A924-45C319BCB8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454"/>
          <a:stretch/>
        </p:blipFill>
        <p:spPr>
          <a:xfrm>
            <a:off x="635584" y="2256086"/>
            <a:ext cx="4851400" cy="1084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E28D8F-C63E-0032-DC17-17F928E4E568}"/>
              </a:ext>
            </a:extLst>
          </p:cNvPr>
          <p:cNvSpPr txBox="1"/>
          <p:nvPr/>
        </p:nvSpPr>
        <p:spPr>
          <a:xfrm>
            <a:off x="4352544" y="5888736"/>
            <a:ext cx="2755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JCT: Tax Expenditures, 2024</a:t>
            </a:r>
          </a:p>
        </p:txBody>
      </p:sp>
    </p:spTree>
    <p:extLst>
      <p:ext uri="{BB962C8B-B14F-4D97-AF65-F5344CB8AC3E}">
        <p14:creationId xmlns:p14="http://schemas.microsoft.com/office/powerpoint/2010/main" val="192535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4618E1-3B09-F07D-D45A-807E44FE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Originally all interest deductible, but not too important before WWII because only high income earners paid income tax.  </a:t>
            </a:r>
          </a:p>
          <a:p>
            <a:r>
              <a:rPr lang="en-US" dirty="0"/>
              <a:t>As income tax expanded to include middle class after WWII, the deduction for home mortgage interest became a much more valuable subsidy for middle and upper-middle-income taxpayers.</a:t>
            </a:r>
          </a:p>
          <a:p>
            <a:r>
              <a:rPr lang="en-US" dirty="0"/>
              <a:t>Before 1986, </a:t>
            </a:r>
            <a:r>
              <a:rPr lang="en-US" b="1" dirty="0"/>
              <a:t>all </a:t>
            </a:r>
            <a:r>
              <a:rPr lang="en-US" dirty="0"/>
              <a:t>interest, including personal interest, was deductible.  After 1986, only business, investment, and home mortgage interest remain deductible.  Note, the interest deduction for student loan interest. </a:t>
            </a:r>
          </a:p>
          <a:p>
            <a:r>
              <a:rPr lang="en-US" dirty="0"/>
              <a:t>§163</a:t>
            </a:r>
          </a:p>
          <a:p>
            <a:pPr lvl="1"/>
            <a:r>
              <a:rPr lang="en-US" dirty="0"/>
              <a:t>§ 163(a): all interest paid or accrued is deductible</a:t>
            </a:r>
          </a:p>
          <a:p>
            <a:pPr lvl="1"/>
            <a:r>
              <a:rPr lang="en-US" dirty="0"/>
              <a:t>§163(h)(1): no deduction for personal interest</a:t>
            </a:r>
          </a:p>
          <a:p>
            <a:pPr lvl="1"/>
            <a:r>
              <a:rPr lang="en-US" dirty="0"/>
              <a:t>§163(h)(2)(D): Personal interest includes any interest </a:t>
            </a:r>
            <a:r>
              <a:rPr lang="en-US" b="1" dirty="0"/>
              <a:t>except</a:t>
            </a:r>
            <a:r>
              <a:rPr lang="en-US" dirty="0"/>
              <a:t>…</a:t>
            </a:r>
            <a:r>
              <a:rPr lang="en-US" i="1" dirty="0"/>
              <a:t>qualified residence interest </a:t>
            </a:r>
            <a:r>
              <a:rPr lang="en-US" u="sng" dirty="0"/>
              <a:t>defined in </a:t>
            </a:r>
            <a:r>
              <a:rPr lang="en-US" dirty="0"/>
              <a:t>§163(h)(3)</a:t>
            </a:r>
          </a:p>
          <a:p>
            <a:pPr lvl="1"/>
            <a:r>
              <a:rPr lang="en-US" i="1" dirty="0"/>
              <a:t>Qualified residence interest</a:t>
            </a:r>
            <a:r>
              <a:rPr lang="en-US" dirty="0"/>
              <a:t> is an itemized deduction (not listed in §62) but NOT a miscellaneous itemized deduction (listed in §67(b)(1)).</a:t>
            </a: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25E1E-D6D7-B2EE-6ADD-BEB99D8F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Qualified Residence Interest: </a:t>
            </a:r>
            <a:r>
              <a:rPr lang="en-US" sz="2000" dirty="0"/>
              <a:t>§163(h)(3)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BAA46-8B59-1AB9-8C4C-D1DA75A72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924BB-BAA7-0695-1EFE-614F6933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Home, Health, and Charity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8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purl.org/dc/terms/"/>
    <ds:schemaRef ds:uri="http://purl.org/dc/elements/1.1/"/>
    <ds:schemaRef ds:uri="http://schemas.openxmlformats.org/package/2006/metadata/core-properties"/>
    <ds:schemaRef ds:uri="f450584a-cb59-46a6-8009-931c1e5e40a6"/>
    <ds:schemaRef ds:uri="dee7606c-638d-4687-a004-8de278f93ba2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13495</TotalTime>
  <Words>600</Words>
  <Application>Microsoft Macintosh PowerPoint</Application>
  <PresentationFormat>Widescreen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Home, Health, and Charity </vt:lpstr>
      <vt:lpstr>Personal Consumption Tax Expenditures</vt:lpstr>
      <vt:lpstr>Owner Occupied Housing Tax Benefits</vt:lpstr>
      <vt:lpstr>Exclusion of Imputed Income</vt:lpstr>
      <vt:lpstr>Tax Policy Critiques of Home Ownership Tax Expenditures</vt:lpstr>
      <vt:lpstr>PowerPoint Presentation</vt:lpstr>
      <vt:lpstr>Possible Effects of Repeal of TCJA (reduction of standard deduction)</vt:lpstr>
      <vt:lpstr>Qualified Residence Interest: §163(h)(3)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17</cp:revision>
  <cp:lastPrinted>2025-03-04T21:47:58Z</cp:lastPrinted>
  <dcterms:created xsi:type="dcterms:W3CDTF">2025-02-20T00:58:49Z</dcterms:created>
  <dcterms:modified xsi:type="dcterms:W3CDTF">2025-04-02T22:50:15Z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