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A5082-593E-B641-B283-3BF780C56BE6}" v="41" dt="2025-02-20T02:10:47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Debt and Property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Debt and Property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FIT_DebtandProperty_2025S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Debt and Property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Debt repayment with property in kind</a:t>
            </a:r>
          </a:p>
          <a:p>
            <a:r>
              <a:rPr lang="en-US" sz="2800" dirty="0"/>
              <a:t>Purchasing property with debt</a:t>
            </a:r>
          </a:p>
          <a:p>
            <a:r>
              <a:rPr lang="en-US" sz="2800" dirty="0"/>
              <a:t>Transferring property subject to debt</a:t>
            </a:r>
          </a:p>
          <a:p>
            <a:r>
              <a:rPr lang="en-US" sz="2800" dirty="0"/>
              <a:t>Reduction of debt securing property without transferring the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Property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BE0BC-E916-BA51-E3A4-D26571ED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employer pays your salary with appreciated shares of Microsoft (FMV = 10K; AB = 7k)</a:t>
            </a:r>
          </a:p>
          <a:p>
            <a:pPr lvl="1"/>
            <a:r>
              <a:rPr lang="en-US" sz="2400" dirty="0"/>
              <a:t>Consequences to employer?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endParaRPr lang="en-US" sz="2400" dirty="0"/>
          </a:p>
          <a:p>
            <a:r>
              <a:rPr lang="en-US" dirty="0"/>
              <a:t>Amy loans you 10K for 3 years (assume market rate of interest, bona fide debt, etc.).  At the end of 3 years, you repay the loan to Amy with property (FMV = 10K; AB = 7K)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r>
              <a:rPr lang="en-US" sz="2400" dirty="0"/>
              <a:t>Consequence to Amy?</a:t>
            </a:r>
          </a:p>
          <a:p>
            <a:pPr lvl="1"/>
            <a:r>
              <a:rPr lang="en-US" sz="2400" dirty="0"/>
              <a:t>How is the transaction—transfer of property in satisfaction of debt—treated in substance?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E36FD-30BB-C942-2036-292941A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B3E4-92A7-8A6A-5777-C354C582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0B07-97A2-58D4-EBDA-814D41B5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6FE2E-54A0-E38D-2A24-55D8EACA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loans you 10K for 3 years. At the end of 3 years, you repay the loan to Amy with property (FMV = 8K; AB = 7K) plus 2K of cash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  <a:endParaRPr lang="en-US" sz="2400" dirty="0"/>
          </a:p>
          <a:p>
            <a:r>
              <a:rPr lang="en-US" sz="2800" dirty="0"/>
              <a:t>Amy loans you 10K for 3 years. At the end of 3 years, you repay the loan to Amy with property (FMV = 10K; </a:t>
            </a:r>
            <a:r>
              <a:rPr lang="en-US" sz="2800" b="1" dirty="0"/>
              <a:t>AB = 14K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r>
              <a:rPr lang="en-US" sz="2800" dirty="0"/>
              <a:t>Amy loans you 10K for 3 years. At the end of 3 years, you repay the loan to Amy with property (</a:t>
            </a:r>
            <a:r>
              <a:rPr lang="en-US" sz="2800" b="1" dirty="0"/>
              <a:t>FMV = 8K</a:t>
            </a:r>
            <a:r>
              <a:rPr lang="en-US" sz="2800" dirty="0"/>
              <a:t>; AB = 7K).  Amy cancels the remaining 2K.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8B9DB-98AD-BD11-6B3D-4EB4D2B2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F736D-C2C9-F4AB-C831-505A1DC7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CC274-CE86-5937-0891-DDED331C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borrows 50K from bank and uses 30K of her own money to buy </a:t>
            </a:r>
            <a:r>
              <a:rPr lang="en-US" sz="2800" dirty="0" err="1"/>
              <a:t>Blackacre</a:t>
            </a:r>
            <a:r>
              <a:rPr lang="en-US" sz="2800" dirty="0"/>
              <a:t> from you.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 and a personal note for 50K.  The note requires interest, etc.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money.  </a:t>
            </a:r>
            <a:r>
              <a:rPr lang="en-US" sz="2800" dirty="0" err="1"/>
              <a:t>Blackacre</a:t>
            </a:r>
            <a:r>
              <a:rPr lang="en-US" sz="2800" dirty="0"/>
              <a:t> is subject to an existing mortgage of 50K, which Amy assumes. 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97204-BBBB-8F9E-0942-CDA56564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D0949-EE70-8894-221E-11AB787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3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3A34A-0929-4AB3-0FB4-AD3B44C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how basis in an income tax system generally represents </a:t>
            </a:r>
            <a:r>
              <a:rPr lang="en-US" i="1" dirty="0"/>
              <a:t>after-tax dollars.</a:t>
            </a:r>
            <a:endParaRPr lang="en-US" dirty="0"/>
          </a:p>
          <a:p>
            <a:pPr lvl="1"/>
            <a:r>
              <a:rPr lang="en-US" dirty="0"/>
              <a:t>In the various scenarios above, what’s Amy’s basis in </a:t>
            </a:r>
            <a:r>
              <a:rPr lang="en-US" dirty="0" err="1"/>
              <a:t>Blackacre</a:t>
            </a:r>
            <a:r>
              <a:rPr lang="en-US" dirty="0"/>
              <a:t> and how much of that basis is </a:t>
            </a:r>
            <a:r>
              <a:rPr lang="en-US" i="1" dirty="0"/>
              <a:t>after-tax </a:t>
            </a:r>
            <a:r>
              <a:rPr lang="en-US" dirty="0"/>
              <a:t>dollars?</a:t>
            </a:r>
          </a:p>
          <a:p>
            <a:pPr lvl="1"/>
            <a:r>
              <a:rPr lang="en-US" dirty="0"/>
              <a:t>How should we view the interest that is deductible on the loan that is included in basis?</a:t>
            </a:r>
          </a:p>
          <a:p>
            <a:pPr lvl="1"/>
            <a:endParaRPr lang="en-US" dirty="0"/>
          </a:p>
          <a:p>
            <a:r>
              <a:rPr lang="en-US" i="1" dirty="0"/>
              <a:t>Crane</a:t>
            </a:r>
            <a:r>
              <a:rPr lang="en-US" dirty="0"/>
              <a:t> applies to debt whether it is secured by the property, and whether it is </a:t>
            </a:r>
            <a:r>
              <a:rPr lang="en-US" i="1" dirty="0"/>
              <a:t>recourse</a:t>
            </a:r>
            <a:r>
              <a:rPr lang="en-US" dirty="0"/>
              <a:t> or </a:t>
            </a:r>
            <a:r>
              <a:rPr lang="en-US" i="1" dirty="0"/>
              <a:t>non-recourse</a:t>
            </a:r>
          </a:p>
          <a:p>
            <a:pPr lvl="1"/>
            <a:r>
              <a:rPr lang="en-US" dirty="0"/>
              <a:t>Recourse:  borrower personally liable beyond value of property</a:t>
            </a:r>
          </a:p>
          <a:p>
            <a:pPr lvl="1"/>
            <a:r>
              <a:rPr lang="en-US" dirty="0"/>
              <a:t>Non-recourse: borrower is not personally liable beyond value of property.</a:t>
            </a:r>
          </a:p>
          <a:p>
            <a:pPr lvl="1"/>
            <a:endParaRPr lang="en-US" dirty="0"/>
          </a:p>
          <a:p>
            <a:r>
              <a:rPr lang="en-US" dirty="0"/>
              <a:t>Borrowed money not used to purchase property can’t be included as basis, even if the property secures the loan.  For example, borrowing </a:t>
            </a:r>
            <a:r>
              <a:rPr lang="en-US"/>
              <a:t>against appreciated property.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4BA41-AF2D-62D3-CD3F-CE4B790A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F2A1-B65D-10BA-15CA-CE7B2812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255955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Words>528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Debt and Property</vt:lpstr>
      <vt:lpstr>Debt and Property</vt:lpstr>
      <vt:lpstr>Debt repayment with property in kind</vt:lpstr>
      <vt:lpstr>Debt repayment with property in kind</vt:lpstr>
      <vt:lpstr>Purchase of Property with Borrowed Money (front-end rule of Crane)</vt:lpstr>
      <vt:lpstr>Purchase of Property with Borrowed Money (front-end rule of Crane)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Colon, Jeffrey M.</dc:creator>
  <cp:lastModifiedBy>Colon, Jeffrey M.</cp:lastModifiedBy>
  <cp:revision>1</cp:revision>
  <dcterms:created xsi:type="dcterms:W3CDTF">2025-02-20T00:58:49Z</dcterms:created>
  <dcterms:modified xsi:type="dcterms:W3CDTF">2025-02-20T13:50:36Z</dcterms:modified>
</cp:coreProperties>
</file>