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95" r:id="rId2"/>
    <p:sldId id="256" r:id="rId3"/>
    <p:sldId id="296" r:id="rId4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1F27C0-72EB-0D42-A247-D22BC9FAEB51}" v="492" dt="2025-01-02T13:05:36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68"/>
    <p:restoredTop sz="96207"/>
  </p:normalViewPr>
  <p:slideViewPr>
    <p:cSldViewPr snapToGrid="0" snapToObjects="1">
      <p:cViewPr varScale="1">
        <p:scale>
          <a:sx n="145" d="100"/>
          <a:sy n="145" d="100"/>
        </p:scale>
        <p:origin x="1128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BB1F27C0-72EB-0D42-A247-D22BC9FAEB51}"/>
    <pc:docChg chg="custSel addSld delSld modSld modMainMaster">
      <pc:chgData name="Colon, Jeffrey M." userId="615143b1-cdee-493d-9a9d-1565ce8666d9" providerId="ADAL" clId="{BB1F27C0-72EB-0D42-A247-D22BC9FAEB51}" dt="2025-01-02T13:38:12.787" v="1648" actId="20577"/>
      <pc:docMkLst>
        <pc:docMk/>
      </pc:docMkLst>
      <pc:sldChg chg="modSp mod modAnim">
        <pc:chgData name="Colon, Jeffrey M." userId="615143b1-cdee-493d-9a9d-1565ce8666d9" providerId="ADAL" clId="{BB1F27C0-72EB-0D42-A247-D22BC9FAEB51}" dt="2025-01-02T13:05:36.463" v="986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BB1F27C0-72EB-0D42-A247-D22BC9FAEB51}" dt="2025-01-01T16:45:46.167" v="112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2T13:05:36.463" v="986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47" v="81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BB1F27C0-72EB-0D42-A247-D22BC9FAEB51}" dt="2025-01-01T16:43:59.550" v="83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BB1F27C0-72EB-0D42-A247-D22BC9FAEB51}" dt="2025-01-01T16:42:21.647" v="16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BB1F27C0-72EB-0D42-A247-D22BC9FAEB51}" dt="2025-01-01T16:42:21.647" v="16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BB1F27C0-72EB-0D42-A247-D22BC9FAEB51}" dt="2025-01-01T16:43:59.530" v="79" actId="2696"/>
        <pc:sldMkLst>
          <pc:docMk/>
          <pc:sldMk cId="579957777" sldId="296"/>
        </pc:sldMkLst>
      </pc:sldChg>
      <pc:sldChg chg="modSp new mod">
        <pc:chgData name="Colon, Jeffrey M." userId="615143b1-cdee-493d-9a9d-1565ce8666d9" providerId="ADAL" clId="{BB1F27C0-72EB-0D42-A247-D22BC9FAEB51}" dt="2025-01-02T13:38:12.787" v="1648" actId="20577"/>
        <pc:sldMkLst>
          <pc:docMk/>
          <pc:sldMk cId="2657288182" sldId="296"/>
        </pc:sldMkLst>
        <pc:spChg chg="mod">
          <ac:chgData name="Colon, Jeffrey M." userId="615143b1-cdee-493d-9a9d-1565ce8666d9" providerId="ADAL" clId="{BB1F27C0-72EB-0D42-A247-D22BC9FAEB51}" dt="2025-01-02T13:38:12.787" v="1648" actId="20577"/>
          <ac:spMkLst>
            <pc:docMk/>
            <pc:sldMk cId="2657288182" sldId="296"/>
            <ac:spMk id="2" creationId="{C8CF7F4E-94E2-DC36-EF6E-8855DDDB7F32}"/>
          </ac:spMkLst>
        </pc:spChg>
        <pc:spChg chg="mod">
          <ac:chgData name="Colon, Jeffrey M." userId="615143b1-cdee-493d-9a9d-1565ce8666d9" providerId="ADAL" clId="{BB1F27C0-72EB-0D42-A247-D22BC9FAEB51}" dt="2025-01-02T12:59:52.866" v="523" actId="20577"/>
          <ac:spMkLst>
            <pc:docMk/>
            <pc:sldMk cId="2657288182" sldId="296"/>
            <ac:spMk id="3" creationId="{BCCB5B6B-D369-D1D0-10FC-2BA32635922F}"/>
          </ac:spMkLst>
        </pc:spChg>
      </pc:sldChg>
      <pc:sldChg chg="del">
        <pc:chgData name="Colon, Jeffrey M." userId="615143b1-cdee-493d-9a9d-1565ce8666d9" providerId="ADAL" clId="{BB1F27C0-72EB-0D42-A247-D22BC9FAEB51}" dt="2025-01-01T16:43:59.560" v="87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BB1F27C0-72EB-0D42-A247-D22BC9FAEB51}" dt="2025-01-01T16:43:59.558" v="86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BB1F27C0-72EB-0D42-A247-D22BC9FAEB51}" dt="2025-01-01T16:43:59.553" v="84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BB1F27C0-72EB-0D42-A247-D22BC9FAEB51}" dt="2025-01-01T16:43:59.545" v="80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BB1F27C0-72EB-0D42-A247-D22BC9FAEB51}" dt="2025-01-01T16:43:59.554" v="85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BB1F27C0-72EB-0D42-A247-D22BC9FAEB51}" dt="2025-01-01T16:43:59.548" v="82" actId="2696"/>
        <pc:sldMkLst>
          <pc:docMk/>
          <pc:sldMk cId="398556174" sldId="306"/>
        </pc:sldMkLst>
      </pc:sldChg>
      <pc:sldMasterChg chg="modSp mod modSldLayout">
        <pc:chgData name="Colon, Jeffrey M." userId="615143b1-cdee-493d-9a9d-1565ce8666d9" providerId="ADAL" clId="{BB1F27C0-72EB-0D42-A247-D22BC9FAEB51}" dt="2025-01-01T16:43:33.340" v="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BB1F27C0-72EB-0D42-A247-D22BC9FAEB51}" dt="2025-01-01T16:43:05.844" v="56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BB1F27C0-72EB-0D42-A247-D22BC9FAEB51}" dt="2025-01-01T16:43:32.093" v="75" actId="20577"/>
          <ac:spMkLst>
            <pc:docMk/>
            <pc:sldMasterMk cId="371776349" sldId="2147483660"/>
            <ac:spMk id="13" creationId="{00000000-0000-0000-0000-000000000000}"/>
          </ac:spMkLst>
        </pc:spChg>
        <pc:sldLayoutChg chg="addSp delSp modSp mod">
          <pc:chgData name="Colon, Jeffrey M." userId="615143b1-cdee-493d-9a9d-1565ce8666d9" providerId="ADAL" clId="{BB1F27C0-72EB-0D42-A247-D22BC9FAEB51}" dt="2025-01-01T16:43:33.340" v="77"/>
          <pc:sldLayoutMkLst>
            <pc:docMk/>
            <pc:sldMasterMk cId="371776349" sldId="2147483660"/>
            <pc:sldLayoutMk cId="1355925115" sldId="2147483661"/>
          </pc:sldLayoutMkLst>
          <pc:spChg chg="add del mod">
            <ac:chgData name="Colon, Jeffrey M." userId="615143b1-cdee-493d-9a9d-1565ce8666d9" providerId="ADAL" clId="{BB1F27C0-72EB-0D42-A247-D22BC9FAEB51}" dt="2025-01-01T16:43:33.340" v="77"/>
            <ac:spMkLst>
              <pc:docMk/>
              <pc:sldMasterMk cId="371776349" sldId="2147483660"/>
              <pc:sldLayoutMk cId="1355925115" sldId="2147483661"/>
              <ac:spMk id="5" creationId="{13A4948F-8C5B-9E49-C2B7-B1282C48D450}"/>
            </ac:spMkLst>
          </pc:spChg>
        </pc:sldLayoutChg>
      </pc:sldMasterChg>
    </pc:docChg>
  </pc:docChgLst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Consumption Taxes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FIT_ConsumptionTaxes_2025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Consumption Taxes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SHS:</a:t>
            </a:r>
          </a:p>
          <a:p>
            <a:pPr lvl="1"/>
            <a:r>
              <a:rPr lang="en-US" dirty="0"/>
              <a:t>Increase in wealth minus decreases in wealth, but not if decreases represent personal consumption.</a:t>
            </a:r>
          </a:p>
          <a:p>
            <a:pPr lvl="1" algn="l"/>
            <a:r>
              <a:rPr lang="en-US" dirty="0"/>
              <a:t>Since neither personal consumption nor savings are deductible, they are included in the tax base. 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Consumption taxes:</a:t>
            </a:r>
          </a:p>
          <a:p>
            <a:pPr lvl="1"/>
            <a:r>
              <a:rPr lang="en-US" dirty="0"/>
              <a:t>Tax base consist of personal consumption (perhaps with an exclusion for subsistence consumption); savings are excluded</a:t>
            </a:r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 Taxes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CF7F4E-94E2-DC36-EF6E-8855DDDB7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U.S. largely relied on consumption taxes to fund the government before the enactment of the 16</a:t>
            </a:r>
            <a:r>
              <a:rPr lang="en-US" baseline="30000" dirty="0"/>
              <a:t>th</a:t>
            </a:r>
            <a:r>
              <a:rPr lang="en-US" dirty="0"/>
              <a:t> Amendment in 1913 and many political candidates have argued for replacing (or adding onto) the current income tax with a consumption tax.</a:t>
            </a:r>
          </a:p>
          <a:p>
            <a:r>
              <a:rPr lang="en-US" dirty="0"/>
              <a:t>The current U.S. tax system is best viewed as a </a:t>
            </a:r>
            <a:r>
              <a:rPr lang="en-US" i="1" dirty="0"/>
              <a:t>hybrid</a:t>
            </a:r>
            <a:r>
              <a:rPr lang="en-US" dirty="0"/>
              <a:t> of an income tax system and a consumption tax system.</a:t>
            </a:r>
          </a:p>
          <a:p>
            <a:r>
              <a:rPr lang="en-US" dirty="0"/>
              <a:t>Help to better understand the serious challenge of </a:t>
            </a:r>
            <a:r>
              <a:rPr lang="en-US" b="1" i="1" dirty="0"/>
              <a:t>tax arbitrage</a:t>
            </a:r>
          </a:p>
          <a:p>
            <a:pPr lvl="1"/>
            <a:r>
              <a:rPr lang="en-US" dirty="0"/>
              <a:t>Applying the rules of one system (income tax) against the rules of another system (consumption tax)</a:t>
            </a:r>
          </a:p>
          <a:p>
            <a:pPr lvl="1"/>
            <a:r>
              <a:rPr lang="en-US" dirty="0"/>
              <a:t>Taxpayer can potentially obtain a better result than if either system applied separately</a:t>
            </a:r>
          </a:p>
          <a:p>
            <a:pPr lvl="1"/>
            <a:r>
              <a:rPr lang="en-US" dirty="0"/>
              <a:t>Example:  purchasing an investment under consumption tax rules (investment made with pre-tax dollars or return is excludable) with borrowed money and deducting the interest on the debt.</a:t>
            </a:r>
          </a:p>
          <a:p>
            <a:pPr lvl="2"/>
            <a:r>
              <a:rPr lang="en-US" dirty="0"/>
              <a:t>Result:  Double tax benefit for the same dollars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CB5B6B-D369-D1D0-10FC-2BA326359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Study Consumption Taxes?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BF6CA-6F8E-AD6B-5969-F8BE49942B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579CA-1C5E-9E95-D98A-3088320F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88182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18354</TotalTime>
  <Words>236</Words>
  <Application>Microsoft Macintosh PowerPoint</Application>
  <PresentationFormat>Widescreen</PresentationFormat>
  <Paragraphs>25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Consumption Taxes</vt:lpstr>
      <vt:lpstr>Consumption Taxes</vt:lpstr>
      <vt:lpstr>Why Study Consumption Taxes?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2025-01-02T13:38:15Z</dcterms:modified>
  <cp:category/>
</cp:coreProperties>
</file>