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95" r:id="rId2"/>
    <p:sldId id="315" r:id="rId3"/>
    <p:sldId id="332" r:id="rId4"/>
    <p:sldId id="356" r:id="rId5"/>
    <p:sldId id="333" r:id="rId6"/>
    <p:sldId id="357" r:id="rId7"/>
    <p:sldId id="360" r:id="rId8"/>
    <p:sldId id="359" r:id="rId9"/>
    <p:sldId id="362" r:id="rId10"/>
    <p:sldId id="361" r:id="rId11"/>
    <p:sldId id="363" r:id="rId12"/>
    <p:sldId id="364" r:id="rId13"/>
    <p:sldId id="365" r:id="rId1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9"/>
    <p:restoredTop sz="94899"/>
  </p:normalViewPr>
  <p:slideViewPr>
    <p:cSldViewPr snapToGrid="0" snapToObjects="1">
      <p:cViewPr varScale="1">
        <p:scale>
          <a:sx n="91" d="100"/>
          <a:sy n="91" d="100"/>
        </p:scale>
        <p:origin x="102" y="144"/>
      </p:cViewPr>
      <p:guideLst/>
    </p:cSldViewPr>
  </p:slideViewPr>
  <p:outlineViewPr>
    <p:cViewPr>
      <p:scale>
        <a:sx n="33" d="100"/>
        <a:sy n="33" d="100"/>
      </p:scale>
      <p:origin x="0" y="-1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4F9EA194-E19A-43D5-BD2D-423DD2AA5EAC}"/>
    <pc:docChg chg="modSld">
      <pc:chgData name="Colon, Jeffrey M." userId="615143b1-cdee-493d-9a9d-1565ce8666d9" providerId="ADAL" clId="{4F9EA194-E19A-43D5-BD2D-423DD2AA5EAC}" dt="2025-02-19T19:16:59.565" v="4" actId="20577"/>
      <pc:docMkLst>
        <pc:docMk/>
      </pc:docMkLst>
      <pc:sldChg chg="modSp">
        <pc:chgData name="Colon, Jeffrey M." userId="615143b1-cdee-493d-9a9d-1565ce8666d9" providerId="ADAL" clId="{4F9EA194-E19A-43D5-BD2D-423DD2AA5EAC}" dt="2025-02-19T19:16:59.565" v="4" actId="20577"/>
        <pc:sldMkLst>
          <pc:docMk/>
          <pc:sldMk cId="891750921" sldId="333"/>
        </pc:sldMkLst>
        <pc:spChg chg="mod">
          <ac:chgData name="Colon, Jeffrey M." userId="615143b1-cdee-493d-9a9d-1565ce8666d9" providerId="ADAL" clId="{4F9EA194-E19A-43D5-BD2D-423DD2AA5EAC}" dt="2025-02-19T19:16:59.565" v="4" actId="20577"/>
          <ac:spMkLst>
            <pc:docMk/>
            <pc:sldMk cId="891750921" sldId="333"/>
            <ac:spMk id="2" creationId="{D81AEEC9-ED6A-0238-E317-3CD496564594}"/>
          </ac:spMkLst>
        </pc:spChg>
      </pc:sldChg>
    </pc:docChg>
  </pc:docChgLst>
  <pc:docChgLst>
    <pc:chgData name="Colon, Jeffrey M." userId="615143b1-cdee-493d-9a9d-1565ce8666d9" providerId="ADAL" clId="{08EE1AD3-8B0D-714D-98F3-75CC13B66933}"/>
    <pc:docChg chg="custSel addSld modSld">
      <pc:chgData name="Colon, Jeffrey M." userId="615143b1-cdee-493d-9a9d-1565ce8666d9" providerId="ADAL" clId="{08EE1AD3-8B0D-714D-98F3-75CC13B66933}" dt="2025-02-18T14:49:32.874" v="502" actId="20577"/>
      <pc:docMkLst>
        <pc:docMk/>
      </pc:docMkLst>
      <pc:sldChg chg="modSp mod">
        <pc:chgData name="Colon, Jeffrey M." userId="615143b1-cdee-493d-9a9d-1565ce8666d9" providerId="ADAL" clId="{08EE1AD3-8B0D-714D-98F3-75CC13B66933}" dt="2025-02-18T13:50:01.304" v="2" actId="1076"/>
        <pc:sldMkLst>
          <pc:docMk/>
          <pc:sldMk cId="767957369" sldId="361"/>
        </pc:sldMkLst>
        <pc:picChg chg="mod">
          <ac:chgData name="Colon, Jeffrey M." userId="615143b1-cdee-493d-9a9d-1565ce8666d9" providerId="ADAL" clId="{08EE1AD3-8B0D-714D-98F3-75CC13B66933}" dt="2025-02-18T13:50:01.304" v="2" actId="1076"/>
          <ac:picMkLst>
            <pc:docMk/>
            <pc:sldMk cId="767957369" sldId="361"/>
            <ac:picMk id="7" creationId="{B9EA6D87-919E-AAE6-6F9C-E11A11D5BED6}"/>
          </ac:picMkLst>
        </pc:pic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9" creationId="{FEC52D69-7998-2973-FD36-9E348E91E64A}"/>
          </ac:cxnSpMkLst>
        </pc:cxn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10" creationId="{E47EC4E8-8C7F-0878-8D05-DFFA92078E8B}"/>
          </ac:cxnSpMkLst>
        </pc:cxn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12" creationId="{4374F538-6367-298D-0747-6B6AF17AD104}"/>
          </ac:cxnSpMkLst>
        </pc:cxnChg>
      </pc:sldChg>
      <pc:sldChg chg="addSp delSp modSp new mod">
        <pc:chgData name="Colon, Jeffrey M." userId="615143b1-cdee-493d-9a9d-1565ce8666d9" providerId="ADAL" clId="{08EE1AD3-8B0D-714D-98F3-75CC13B66933}" dt="2025-02-18T14:21:50.402" v="5"/>
        <pc:sldMkLst>
          <pc:docMk/>
          <pc:sldMk cId="4099889256" sldId="364"/>
        </pc:sldMkLst>
        <pc:spChg chg="del">
          <ac:chgData name="Colon, Jeffrey M." userId="615143b1-cdee-493d-9a9d-1565ce8666d9" providerId="ADAL" clId="{08EE1AD3-8B0D-714D-98F3-75CC13B66933}" dt="2025-02-18T14:21:42.380" v="3"/>
          <ac:spMkLst>
            <pc:docMk/>
            <pc:sldMk cId="4099889256" sldId="364"/>
            <ac:spMk id="2" creationId="{1175A3DA-7A2C-2DC5-E733-9017616EADE1}"/>
          </ac:spMkLst>
        </pc:spChg>
        <pc:spChg chg="mod">
          <ac:chgData name="Colon, Jeffrey M." userId="615143b1-cdee-493d-9a9d-1565ce8666d9" providerId="ADAL" clId="{08EE1AD3-8B0D-714D-98F3-75CC13B66933}" dt="2025-02-18T14:21:50.402" v="5"/>
          <ac:spMkLst>
            <pc:docMk/>
            <pc:sldMk cId="4099889256" sldId="364"/>
            <ac:spMk id="3" creationId="{91A1FF73-4144-D099-1225-71E2020852E8}"/>
          </ac:spMkLst>
        </pc:spChg>
        <pc:picChg chg="add mod">
          <ac:chgData name="Colon, Jeffrey M." userId="615143b1-cdee-493d-9a9d-1565ce8666d9" providerId="ADAL" clId="{08EE1AD3-8B0D-714D-98F3-75CC13B66933}" dt="2025-02-18T14:21:45.498" v="4" actId="27614"/>
          <ac:picMkLst>
            <pc:docMk/>
            <pc:sldMk cId="4099889256" sldId="364"/>
            <ac:picMk id="7" creationId="{AE84DF26-AF2D-E3FF-DB27-0D0D4C0E979F}"/>
          </ac:picMkLst>
        </pc:picChg>
      </pc:sldChg>
      <pc:sldChg chg="addSp modSp new mod modAnim">
        <pc:chgData name="Colon, Jeffrey M." userId="615143b1-cdee-493d-9a9d-1565ce8666d9" providerId="ADAL" clId="{08EE1AD3-8B0D-714D-98F3-75CC13B66933}" dt="2025-02-18T14:49:32.874" v="502" actId="20577"/>
        <pc:sldMkLst>
          <pc:docMk/>
          <pc:sldMk cId="522126478" sldId="365"/>
        </pc:sldMkLst>
        <pc:spChg chg="mod">
          <ac:chgData name="Colon, Jeffrey M." userId="615143b1-cdee-493d-9a9d-1565ce8666d9" providerId="ADAL" clId="{08EE1AD3-8B0D-714D-98F3-75CC13B66933}" dt="2025-02-18T14:49:32.874" v="502" actId="20577"/>
          <ac:spMkLst>
            <pc:docMk/>
            <pc:sldMk cId="522126478" sldId="365"/>
            <ac:spMk id="2" creationId="{F3CD2D24-C19E-0A4B-F4B1-E3EF0493DB73}"/>
          </ac:spMkLst>
        </pc:spChg>
        <pc:spChg chg="mod">
          <ac:chgData name="Colon, Jeffrey M." userId="615143b1-cdee-493d-9a9d-1565ce8666d9" providerId="ADAL" clId="{08EE1AD3-8B0D-714D-98F3-75CC13B66933}" dt="2025-02-18T14:40:06.938" v="64" actId="20577"/>
          <ac:spMkLst>
            <pc:docMk/>
            <pc:sldMk cId="522126478" sldId="365"/>
            <ac:spMk id="3" creationId="{62A1F640-24AC-0D55-7C24-5B521C435303}"/>
          </ac:spMkLst>
        </pc:spChg>
        <pc:picChg chg="add mod">
          <ac:chgData name="Colon, Jeffrey M." userId="615143b1-cdee-493d-9a9d-1565ce8666d9" providerId="ADAL" clId="{08EE1AD3-8B0D-714D-98F3-75CC13B66933}" dt="2025-02-18T14:45:10.358" v="453" actId="1076"/>
          <ac:picMkLst>
            <pc:docMk/>
            <pc:sldMk cId="522126478" sldId="365"/>
            <ac:picMk id="1026" creationId="{39A7D3B4-E2FF-D0FE-1CBC-40A130FB37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Bad Debt COD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FIT_BadDebt_COD_2025S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Bad Debt Deduction and COD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EA6D87-919E-AAE6-6F9C-E11A11D5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193" y="660247"/>
            <a:ext cx="7930343" cy="41799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416E7B-2814-5949-1810-F6C30F27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921E-0E35-B54E-75C8-0F894EF82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2B40-8826-82DB-7D04-403B9911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52D69-7998-2973-FD36-9E348E91E64A}"/>
              </a:ext>
            </a:extLst>
          </p:cNvPr>
          <p:cNvCxnSpPr/>
          <p:nvPr/>
        </p:nvCxnSpPr>
        <p:spPr>
          <a:xfrm>
            <a:off x="2765471" y="2277620"/>
            <a:ext cx="30609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7EC4E8-8C7F-0878-8D05-DFFA92078E8B}"/>
              </a:ext>
            </a:extLst>
          </p:cNvPr>
          <p:cNvCxnSpPr>
            <a:cxnSpLocks/>
          </p:cNvCxnSpPr>
          <p:nvPr/>
        </p:nvCxnSpPr>
        <p:spPr>
          <a:xfrm>
            <a:off x="2894623" y="2600502"/>
            <a:ext cx="39546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4F538-6367-298D-0747-6B6AF17AD104}"/>
              </a:ext>
            </a:extLst>
          </p:cNvPr>
          <p:cNvCxnSpPr>
            <a:cxnSpLocks/>
          </p:cNvCxnSpPr>
          <p:nvPr/>
        </p:nvCxnSpPr>
        <p:spPr>
          <a:xfrm>
            <a:off x="2894623" y="2918217"/>
            <a:ext cx="44970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5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aper with text on it&#10;&#10;AI-generated content may be incorrect.">
            <a:extLst>
              <a:ext uri="{FF2B5EF4-FFF2-40B4-BE49-F238E27FC236}">
                <a16:creationId xmlns:a16="http://schemas.microsoft.com/office/drawing/2014/main" id="{AFEA5A3E-958E-2538-CFF6-CC48B6018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542" y="588936"/>
            <a:ext cx="6734014" cy="42077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C6580A-EADB-3F83-CB98-FAFEC5B8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B019E-3A4D-6E4A-50DA-B8BF93B52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8B13-53CF-B6D0-2EA1-0D238415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FD626F-B71D-2A4F-B876-C154A43FAAEF}"/>
              </a:ext>
            </a:extLst>
          </p:cNvPr>
          <p:cNvCxnSpPr/>
          <p:nvPr/>
        </p:nvCxnSpPr>
        <p:spPr>
          <a:xfrm>
            <a:off x="5339166" y="1069383"/>
            <a:ext cx="29291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14599-5F76-C1A3-5D62-0C744C74B5F9}"/>
              </a:ext>
            </a:extLst>
          </p:cNvPr>
          <p:cNvCxnSpPr>
            <a:cxnSpLocks/>
          </p:cNvCxnSpPr>
          <p:nvPr/>
        </p:nvCxnSpPr>
        <p:spPr>
          <a:xfrm>
            <a:off x="2453038" y="1446508"/>
            <a:ext cx="2386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DE43D-8BFA-ED19-D83D-4C3F6350DAB4}"/>
              </a:ext>
            </a:extLst>
          </p:cNvPr>
          <p:cNvCxnSpPr>
            <a:cxnSpLocks/>
          </p:cNvCxnSpPr>
          <p:nvPr/>
        </p:nvCxnSpPr>
        <p:spPr>
          <a:xfrm>
            <a:off x="2582191" y="4373104"/>
            <a:ext cx="2640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35C17-A3D7-B508-F56A-C552BFB221D3}"/>
              </a:ext>
            </a:extLst>
          </p:cNvPr>
          <p:cNvCxnSpPr>
            <a:cxnSpLocks/>
          </p:cNvCxnSpPr>
          <p:nvPr/>
        </p:nvCxnSpPr>
        <p:spPr>
          <a:xfrm>
            <a:off x="1828800" y="4796725"/>
            <a:ext cx="795838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-up of a document&#10;&#10;AI-generated content may be incorrect.">
            <a:extLst>
              <a:ext uri="{FF2B5EF4-FFF2-40B4-BE49-F238E27FC236}">
                <a16:creationId xmlns:a16="http://schemas.microsoft.com/office/drawing/2014/main" id="{0A2B0C41-FAD0-669D-7CAE-01923401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58" y="4853552"/>
            <a:ext cx="6734014" cy="15346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D7F2DF-73DA-B578-928E-BCD0E7A7A405}"/>
              </a:ext>
            </a:extLst>
          </p:cNvPr>
          <p:cNvCxnSpPr>
            <a:cxnSpLocks/>
          </p:cNvCxnSpPr>
          <p:nvPr/>
        </p:nvCxnSpPr>
        <p:spPr>
          <a:xfrm>
            <a:off x="6765010" y="4742480"/>
            <a:ext cx="945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6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AE84DF26-AF2D-E3FF-DB27-0D0D4C0E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385" y="533400"/>
            <a:ext cx="8954355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A1FF73-4144-D099-1225-71E2020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56EA0-931B-7107-699E-D500038B7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0996-0EA3-9286-0211-4CAF240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8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D2D24-C19E-0A4B-F4B1-E3EF0493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6362869" cy="581206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Payne charges 21K on MBNA credit card to pay hospital bills and receive cash advances during unemployment.</a:t>
            </a:r>
          </a:p>
          <a:p>
            <a:r>
              <a:rPr lang="en-US" dirty="0"/>
              <a:t>In 2004, pursuant to settlement between MBNA and Payne, Payne agreed to pay 4.5K in full settlement of the 21K balance.  MBNA sent Payne a Form 1099-C (Cancellation of Debt) reporting 16.6 COD.</a:t>
            </a:r>
          </a:p>
          <a:p>
            <a:r>
              <a:rPr lang="en-US" dirty="0"/>
              <a:t>Payne wasn’t insolvent and didn’t file for bankruptcy.</a:t>
            </a:r>
          </a:p>
          <a:p>
            <a:r>
              <a:rPr lang="en-US" dirty="0"/>
              <a:t>What were </a:t>
            </a:r>
            <a:r>
              <a:rPr lang="en-US"/>
              <a:t>Payne’s arguments?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1F640-24AC-0D55-7C24-5B521C4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Payne v. CIR</a:t>
            </a:r>
            <a:r>
              <a:rPr lang="en-US" dirty="0"/>
              <a:t>, TC Mem 2008-66 (2008), </a:t>
            </a:r>
            <a:r>
              <a:rPr lang="en-US" i="1" dirty="0"/>
              <a:t>aff’d </a:t>
            </a: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Cir.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B923C-59AD-F8B8-2AB1-282173689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2B19-3908-96BF-7BC1-F8BD4E21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pic>
        <p:nvPicPr>
          <p:cNvPr id="1026" name="Picture 2" descr="MBNA Rewards World Elite® Mastercard ...">
            <a:extLst>
              <a:ext uri="{FF2B5EF4-FFF2-40B4-BE49-F238E27FC236}">
                <a16:creationId xmlns:a16="http://schemas.microsoft.com/office/drawing/2014/main" id="{39A7D3B4-E2FF-D0FE-1CBC-40A130FB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05" y="1429456"/>
            <a:ext cx="35941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E31E-24E9-008F-BFC1-BDEDC46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Chapter 10</a:t>
            </a:r>
            <a:r>
              <a:rPr lang="en-US" sz="3200" dirty="0"/>
              <a:t>: Consequences of not repaying principal or interest</a:t>
            </a:r>
          </a:p>
          <a:p>
            <a:endParaRPr lang="en-US" sz="3200" dirty="0"/>
          </a:p>
          <a:p>
            <a:r>
              <a:rPr lang="en-US" sz="3200" b="1" dirty="0"/>
              <a:t>Chapter 11</a:t>
            </a:r>
            <a:r>
              <a:rPr lang="en-US" sz="3200" dirty="0"/>
              <a:t>: Applying debt rules in the context of purchase, ownership, and disposition of property.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4EFFC-7FD5-9DFC-37E4-7FC70DF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and Lending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8663-5E2A-7C39-D26B-DC94A23C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7617-B0E6-DF2A-0756-0306393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834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C4C9-8AAF-9CC6-4882-48A0C776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Bank make a loan to Amy of 100K.  What’s the bank basis in the loan?</a:t>
            </a:r>
          </a:p>
          <a:p>
            <a:r>
              <a:rPr lang="en-US" sz="2800" dirty="0"/>
              <a:t>When Amy repays principal, what happens to the loan’s basis?</a:t>
            </a:r>
          </a:p>
          <a:p>
            <a:r>
              <a:rPr lang="en-US" sz="2800" dirty="0"/>
              <a:t>Lending is generally either a trade or business (e.g., bank or a store selling on credit) or an investment activity (Amy buys a bond of Apple)</a:t>
            </a:r>
          </a:p>
          <a:p>
            <a:r>
              <a:rPr lang="en-US" sz="2800" dirty="0"/>
              <a:t>What should happen to Bank when Amy doesn’t pay back some or all of the loan principal?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409D3-F896-CB70-79FF-C9E040C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Lender’s Deduction for Bad Debt (or Worthless Security)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4CAC-AD4B-7B6D-69A6-D60902DA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350-3BD0-57A9-5F50-91C157A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018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4E08FA-E5F0-7BE0-712E-82FDFF85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a security that is a capital asset becomes worthless during the taxable year, loss </a:t>
            </a:r>
            <a:r>
              <a:rPr lang="en-US" sz="2800" i="1" dirty="0"/>
              <a:t>treated as </a:t>
            </a:r>
            <a:r>
              <a:rPr lang="en-US" sz="2800" dirty="0"/>
              <a:t>loss from S/X on last day of year.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§165(g)(1).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Security: Corporate stock or bond.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§165(g)(2).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Character of loss?</a:t>
            </a:r>
          </a:p>
          <a:p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A0ABAE-3A57-A061-3AB2-20F6CAE1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165(g): Deduction for Worthless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A135-F62E-7C9B-1FE7-B043C52A5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8F96-6D9A-A3A9-FBF3-CA6659DE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AEEC9-ED6A-0238-E317-3CD49656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2023, </a:t>
            </a:r>
            <a:r>
              <a:rPr lang="en-US" sz="2800"/>
              <a:t>Amy loans </a:t>
            </a:r>
            <a:r>
              <a:rPr lang="en-US" sz="2800" dirty="0"/>
              <a:t>Biff 100K (at market rates, with appropriate documentation) to help him start a business.  In 2025, Biff tells Amy that he can only pay 70K.  </a:t>
            </a:r>
          </a:p>
          <a:p>
            <a:pPr lvl="1"/>
            <a:r>
              <a:rPr lang="en-US" sz="2600" dirty="0"/>
              <a:t>After Biff pays Amy 70K, what’s Amy’s basis in the loan?</a:t>
            </a:r>
          </a:p>
          <a:p>
            <a:pPr lvl="1"/>
            <a:r>
              <a:rPr lang="en-US" sz="2600" dirty="0"/>
              <a:t>Can Amy deduct her remaining basis in the loan?</a:t>
            </a:r>
          </a:p>
          <a:p>
            <a:pPr lvl="1"/>
            <a:endParaRPr lang="en-US" sz="2600" dirty="0"/>
          </a:p>
          <a:p>
            <a:r>
              <a:rPr lang="en-US" sz="2800" dirty="0"/>
              <a:t>Business bad debt</a:t>
            </a:r>
          </a:p>
          <a:p>
            <a:pPr lvl="1"/>
            <a:r>
              <a:rPr lang="en-US" sz="2600" dirty="0"/>
              <a:t>Deduction for wholly or partially worthless debt.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§166(a)(1) and (2).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Character?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Non-business debt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Non-business: debt not created or acquired in connection with a trade/business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be worthless, and loss is short-term capital loss.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§166(d)(1) and (2).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Debt must be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bona fide debt.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5123-6767-CE28-5F5A-0CA2BAD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166: Bad debt deduction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DE05-9A9A-828A-35DF-671BDC00E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95E-D25B-E515-A291-E33A420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837C0-2488-A414-A569-006B6AC3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parent deduct funds spent for child support for arrearage in child support payments from a former spouse under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What’s the paying parent’s basis in the former spouse’s obligation to pay child support?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F89A8-D04A-82C8-AACE-B3B40AD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93-27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BA78-4215-F663-DE19-324C4524B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2B97-E7B9-728E-02E5-81D0B543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7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F7C776-A5AF-4036-81BB-D59229D6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rationale for the borrowing inclusion (no GI upon the receipt of borrowed funds)?</a:t>
            </a:r>
          </a:p>
          <a:p>
            <a:r>
              <a:rPr lang="en-US" dirty="0"/>
              <a:t>Explain how under our current system, borrower isn’t taxed upon receipt but upon repayment.     </a:t>
            </a:r>
          </a:p>
          <a:p>
            <a:r>
              <a:rPr lang="en-US" dirty="0"/>
              <a:t>What should be the result if the borrower doesn’t satisfy its repayment obligation?</a:t>
            </a:r>
          </a:p>
          <a:p>
            <a:r>
              <a:rPr lang="en-US" dirty="0"/>
              <a:t>What happens if borrower isn’t taxed when it fails to satisfy its repayment obligation?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A044C-3895-3542-ED65-F95952CC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from the Discharge of Indebtedness (COD):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§61(a)(12)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3FA8-D6D4-2DD2-3013-9D858D565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BD61-93F1-EBFD-3E83-700C92A6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4BEA28-9DDC-06E7-0230-A4776E9A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7276665" cy="5812064"/>
          </a:xfrm>
          <a:ln w="25400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Kirby Lumber issued bonds for 12.1MM (at par/face value).  Later that year, when the price of the bonds had dropped, Kirby repurchased some of them at 137K less than par.</a:t>
            </a:r>
          </a:p>
          <a:p>
            <a:r>
              <a:rPr lang="en-US" dirty="0"/>
              <a:t>Issue: Is the difference between the purchase price and the issue price income to Kirby?</a:t>
            </a:r>
          </a:p>
          <a:p>
            <a:r>
              <a:rPr lang="en-US" dirty="0"/>
              <a:t>What are some of the reasons that Kirby may have been able to repurchase its bonds for less than they were sold for?</a:t>
            </a:r>
          </a:p>
          <a:p>
            <a:r>
              <a:rPr lang="en-US" dirty="0"/>
              <a:t>Discuss Holmes’ rationale for taxing Kirby:</a:t>
            </a:r>
          </a:p>
          <a:p>
            <a:pPr lvl="1"/>
            <a:r>
              <a:rPr lang="en-US" i="1" dirty="0"/>
              <a:t>Here there was no shrinkage of assets and the taxpayer made a clear gain. As a result of its dealings it made available $137,521.30 assets previously offset by the obligation of bonds now extinct</a:t>
            </a:r>
            <a:r>
              <a:rPr lang="en-US" dirty="0"/>
              <a:t>. 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D96E84-68DA-65B6-5C42-03FB5DF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US v. Kirby Lumber</a:t>
            </a:r>
            <a:r>
              <a:rPr lang="en-US" dirty="0"/>
              <a:t>, 284 U.S. 1 (1931)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FF69-0A78-7EC8-5C0D-2DD9F906C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79E2-9C9A-EA76-3C85-3C1E3F3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pic>
        <p:nvPicPr>
          <p:cNvPr id="1026" name="Picture 2" descr="A Visit to the Kirby Mills (Gulf Coast Lumberman, 1937)">
            <a:extLst>
              <a:ext uri="{FF2B5EF4-FFF2-40B4-BE49-F238E27FC236}">
                <a16:creationId xmlns:a16="http://schemas.microsoft.com/office/drawing/2014/main" id="{694E8306-AA94-249B-3DB4-D2B5C202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13" y="631371"/>
            <a:ext cx="3651251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C6E430-B7B7-A802-6D90-A70A857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economic value received in Year 1 is not an “accession to wealth” under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Glenshaw Glass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principles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solely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because of the obligation to repay with </a:t>
            </a: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after-tax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dollars.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obligation to repay disappears.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Because the exclusion justification is gone, the value received in Year 1 is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accession to wealth (in the year the repayment obligation disappears) under §61(a)(12).</a:t>
            </a: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627C9-B3D2-0ECF-D76D-0717104F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View of Debt-Discharge Income: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§61(a)(12)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1FC02-DB0D-CEEA-C3B0-FA36F122C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8AB7-012E-7E51-D014-9E9B166A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28125</TotalTime>
  <Words>836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Bad Debt Deduction and COD</vt:lpstr>
      <vt:lpstr>Borrowing and Lending</vt:lpstr>
      <vt:lpstr>Lender’s Deduction for Bad Debt (or Worthless Security)</vt:lpstr>
      <vt:lpstr>Section 165(g): Deduction for Worthless Security</vt:lpstr>
      <vt:lpstr>Section 166: Bad debt deduction</vt:lpstr>
      <vt:lpstr>Rev. Rul. 93-27</vt:lpstr>
      <vt:lpstr>Income from the Discharge of Indebtedness (COD): §61(a)(12) </vt:lpstr>
      <vt:lpstr>US v. Kirby Lumber, 284 U.S. 1 (1931)</vt:lpstr>
      <vt:lpstr>Modern View of Debt-Discharge Income: §61(a)(12)</vt:lpstr>
      <vt:lpstr>Deferral of COD: §108</vt:lpstr>
      <vt:lpstr>Deferral of COD: §108</vt:lpstr>
      <vt:lpstr>Deferral of COD: §108</vt:lpstr>
      <vt:lpstr>Payne v. CIR, TC Mem 2008-66 (2008), aff’d 8th Cir.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209</cp:revision>
  <cp:lastPrinted>2020-11-30T15:41:57Z</cp:lastPrinted>
  <dcterms:created xsi:type="dcterms:W3CDTF">2016-08-01T04:04:31Z</dcterms:created>
  <dcterms:modified xsi:type="dcterms:W3CDTF">2025-02-19T19:17:22Z</dcterms:modified>
  <cp:category/>
</cp:coreProperties>
</file>