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95" r:id="rId2"/>
    <p:sldId id="315" r:id="rId3"/>
    <p:sldId id="332" r:id="rId4"/>
    <p:sldId id="333" r:id="rId5"/>
    <p:sldId id="334" r:id="rId6"/>
    <p:sldId id="335" r:id="rId7"/>
    <p:sldId id="336" r:id="rId8"/>
    <p:sldId id="339" r:id="rId9"/>
    <p:sldId id="338" r:id="rId10"/>
    <p:sldId id="340" r:id="rId11"/>
    <p:sldId id="341" r:id="rId12"/>
    <p:sldId id="342" r:id="rId13"/>
    <p:sldId id="343" r:id="rId14"/>
    <p:sldId id="347" r:id="rId15"/>
    <p:sldId id="344" r:id="rId16"/>
    <p:sldId id="345" r:id="rId17"/>
    <p:sldId id="348" r:id="rId18"/>
    <p:sldId id="346" r:id="rId19"/>
    <p:sldId id="349" r:id="rId20"/>
    <p:sldId id="350" r:id="rId21"/>
    <p:sldId id="351" r:id="rId22"/>
    <p:sldId id="353" r:id="rId23"/>
    <p:sldId id="352" r:id="rId24"/>
    <p:sldId id="354" r:id="rId25"/>
    <p:sldId id="355" r:id="rId2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05950-45F2-184B-8ADE-E8CCE03B6BF2}" v="1029" dt="2025-02-19T13:32:41.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883"/>
  </p:normalViewPr>
  <p:slideViewPr>
    <p:cSldViewPr snapToGrid="0" snapToObjects="1">
      <p:cViewPr varScale="1">
        <p:scale>
          <a:sx n="88" d="100"/>
          <a:sy n="88" d="100"/>
        </p:scale>
        <p:origin x="114" y="216"/>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A12FD620-6CC2-43C9-AB1C-501806E8F532}"/>
    <pc:docChg chg="modSld">
      <pc:chgData name="Colon, Jeffrey M." userId="615143b1-cdee-493d-9a9d-1565ce8666d9" providerId="ADAL" clId="{A12FD620-6CC2-43C9-AB1C-501806E8F532}" dt="2025-02-19T19:20:37.408" v="20" actId="20577"/>
      <pc:docMkLst>
        <pc:docMk/>
      </pc:docMkLst>
      <pc:sldChg chg="modSp">
        <pc:chgData name="Colon, Jeffrey M." userId="615143b1-cdee-493d-9a9d-1565ce8666d9" providerId="ADAL" clId="{A12FD620-6CC2-43C9-AB1C-501806E8F532}" dt="2025-02-19T19:18:31.342" v="0" actId="20577"/>
        <pc:sldMkLst>
          <pc:docMk/>
          <pc:sldMk cId="321619779" sldId="338"/>
        </pc:sldMkLst>
        <pc:spChg chg="mod">
          <ac:chgData name="Colon, Jeffrey M." userId="615143b1-cdee-493d-9a9d-1565ce8666d9" providerId="ADAL" clId="{A12FD620-6CC2-43C9-AB1C-501806E8F532}" dt="2025-02-19T19:18:31.342" v="0" actId="20577"/>
          <ac:spMkLst>
            <pc:docMk/>
            <pc:sldMk cId="321619779" sldId="338"/>
            <ac:spMk id="3" creationId="{A9B99645-9949-4705-06B8-B21523992553}"/>
          </ac:spMkLst>
        </pc:spChg>
      </pc:sldChg>
      <pc:sldChg chg="modSp">
        <pc:chgData name="Colon, Jeffrey M." userId="615143b1-cdee-493d-9a9d-1565ce8666d9" providerId="ADAL" clId="{A12FD620-6CC2-43C9-AB1C-501806E8F532}" dt="2025-02-19T19:18:36.438" v="1" actId="20577"/>
        <pc:sldMkLst>
          <pc:docMk/>
          <pc:sldMk cId="399775288" sldId="339"/>
        </pc:sldMkLst>
        <pc:spChg chg="mod">
          <ac:chgData name="Colon, Jeffrey M." userId="615143b1-cdee-493d-9a9d-1565ce8666d9" providerId="ADAL" clId="{A12FD620-6CC2-43C9-AB1C-501806E8F532}" dt="2025-02-19T19:18:36.438" v="1" actId="20577"/>
          <ac:spMkLst>
            <pc:docMk/>
            <pc:sldMk cId="399775288" sldId="339"/>
            <ac:spMk id="3" creationId="{7C7CD1F9-005A-AF66-89F5-417C52CCC58E}"/>
          </ac:spMkLst>
        </pc:spChg>
      </pc:sldChg>
      <pc:sldChg chg="modSp modAnim">
        <pc:chgData name="Colon, Jeffrey M." userId="615143b1-cdee-493d-9a9d-1565ce8666d9" providerId="ADAL" clId="{A12FD620-6CC2-43C9-AB1C-501806E8F532}" dt="2025-02-19T19:19:36.266" v="4" actId="14100"/>
        <pc:sldMkLst>
          <pc:docMk/>
          <pc:sldMk cId="2752755024" sldId="350"/>
        </pc:sldMkLst>
        <pc:spChg chg="mod">
          <ac:chgData name="Colon, Jeffrey M." userId="615143b1-cdee-493d-9a9d-1565ce8666d9" providerId="ADAL" clId="{A12FD620-6CC2-43C9-AB1C-501806E8F532}" dt="2025-02-19T19:19:32.059" v="3" actId="20577"/>
          <ac:spMkLst>
            <pc:docMk/>
            <pc:sldMk cId="2752755024" sldId="350"/>
            <ac:spMk id="2" creationId="{BDD5BAEE-0716-CB86-68EB-22EA2951D60B}"/>
          </ac:spMkLst>
        </pc:spChg>
        <pc:graphicFrameChg chg="mod">
          <ac:chgData name="Colon, Jeffrey M." userId="615143b1-cdee-493d-9a9d-1565ce8666d9" providerId="ADAL" clId="{A12FD620-6CC2-43C9-AB1C-501806E8F532}" dt="2025-02-19T19:19:36.266" v="4" actId="14100"/>
          <ac:graphicFrameMkLst>
            <pc:docMk/>
            <pc:sldMk cId="2752755024" sldId="350"/>
            <ac:graphicFrameMk id="8" creationId="{FFF630B2-3585-05C3-9DE0-E500275F778E}"/>
          </ac:graphicFrameMkLst>
        </pc:graphicFrameChg>
      </pc:sldChg>
      <pc:sldChg chg="modSp">
        <pc:chgData name="Colon, Jeffrey M." userId="615143b1-cdee-493d-9a9d-1565ce8666d9" providerId="ADAL" clId="{A12FD620-6CC2-43C9-AB1C-501806E8F532}" dt="2025-02-19T19:20:37.408" v="20" actId="20577"/>
        <pc:sldMkLst>
          <pc:docMk/>
          <pc:sldMk cId="920003568" sldId="353"/>
        </pc:sldMkLst>
        <pc:spChg chg="mod">
          <ac:chgData name="Colon, Jeffrey M." userId="615143b1-cdee-493d-9a9d-1565ce8666d9" providerId="ADAL" clId="{A12FD620-6CC2-43C9-AB1C-501806E8F532}" dt="2025-02-19T19:20:37.408" v="20" actId="20577"/>
          <ac:spMkLst>
            <pc:docMk/>
            <pc:sldMk cId="920003568" sldId="353"/>
            <ac:spMk id="2" creationId="{C3071F64-AF71-EA1B-3E6F-0C65C4D81ADB}"/>
          </ac:spMkLst>
        </pc:spChg>
      </pc:sldChg>
    </pc:docChg>
  </pc:docChgLst>
  <pc:docChgLst>
    <pc:chgData name="Colon, Jeffrey M." userId="615143b1-cdee-493d-9a9d-1565ce8666d9" providerId="ADAL" clId="{15205950-45F2-184B-8ADE-E8CCE03B6BF2}"/>
    <pc:docChg chg="undo custSel addSld modSld">
      <pc:chgData name="Colon, Jeffrey M." userId="615143b1-cdee-493d-9a9d-1565ce8666d9" providerId="ADAL" clId="{15205950-45F2-184B-8ADE-E8CCE03B6BF2}" dt="2025-02-19T13:32:41.183" v="5714" actId="20577"/>
      <pc:docMkLst>
        <pc:docMk/>
      </pc:docMkLst>
      <pc:sldChg chg="modSp">
        <pc:chgData name="Colon, Jeffrey M." userId="615143b1-cdee-493d-9a9d-1565ce8666d9" providerId="ADAL" clId="{15205950-45F2-184B-8ADE-E8CCE03B6BF2}" dt="2025-02-15T16:19:32.807" v="5" actId="20577"/>
        <pc:sldMkLst>
          <pc:docMk/>
          <pc:sldMk cId="4148262722" sldId="334"/>
        </pc:sldMkLst>
        <pc:spChg chg="mod">
          <ac:chgData name="Colon, Jeffrey M." userId="615143b1-cdee-493d-9a9d-1565ce8666d9" providerId="ADAL" clId="{15205950-45F2-184B-8ADE-E8CCE03B6BF2}" dt="2025-02-15T16:19:32.807" v="5" actId="20577"/>
          <ac:spMkLst>
            <pc:docMk/>
            <pc:sldMk cId="4148262722" sldId="334"/>
            <ac:spMk id="2" creationId="{B935418B-1EF2-02D9-B96D-185D2E13E138}"/>
          </ac:spMkLst>
        </pc:spChg>
      </pc:sldChg>
      <pc:sldChg chg="modSp">
        <pc:chgData name="Colon, Jeffrey M." userId="615143b1-cdee-493d-9a9d-1565ce8666d9" providerId="ADAL" clId="{15205950-45F2-184B-8ADE-E8CCE03B6BF2}" dt="2025-02-19T13:32:41.183" v="5714" actId="20577"/>
        <pc:sldMkLst>
          <pc:docMk/>
          <pc:sldMk cId="321619779" sldId="338"/>
        </pc:sldMkLst>
        <pc:spChg chg="mod">
          <ac:chgData name="Colon, Jeffrey M." userId="615143b1-cdee-493d-9a9d-1565ce8666d9" providerId="ADAL" clId="{15205950-45F2-184B-8ADE-E8CCE03B6BF2}" dt="2025-02-19T13:32:41.183" v="5714" actId="20577"/>
          <ac:spMkLst>
            <pc:docMk/>
            <pc:sldMk cId="321619779" sldId="338"/>
            <ac:spMk id="2" creationId="{366343AE-C48D-06E4-7BD4-B3B03AB3B9ED}"/>
          </ac:spMkLst>
        </pc:spChg>
      </pc:sldChg>
      <pc:sldChg chg="modSp">
        <pc:chgData name="Colon, Jeffrey M." userId="615143b1-cdee-493d-9a9d-1565ce8666d9" providerId="ADAL" clId="{15205950-45F2-184B-8ADE-E8CCE03B6BF2}" dt="2025-02-15T16:19:03.402" v="3" actId="20577"/>
        <pc:sldMkLst>
          <pc:docMk/>
          <pc:sldMk cId="696649059" sldId="344"/>
        </pc:sldMkLst>
        <pc:spChg chg="mod">
          <ac:chgData name="Colon, Jeffrey M." userId="615143b1-cdee-493d-9a9d-1565ce8666d9" providerId="ADAL" clId="{15205950-45F2-184B-8ADE-E8CCE03B6BF2}" dt="2025-02-15T16:19:03.402" v="3" actId="20577"/>
          <ac:spMkLst>
            <pc:docMk/>
            <pc:sldMk cId="696649059" sldId="344"/>
            <ac:spMk id="2" creationId="{A96450EC-4AB7-D486-D116-0B58D7BE19FC}"/>
          </ac:spMkLst>
        </pc:spChg>
      </pc:sldChg>
      <pc:sldChg chg="addSp delSp modSp new mod">
        <pc:chgData name="Colon, Jeffrey M." userId="615143b1-cdee-493d-9a9d-1565ce8666d9" providerId="ADAL" clId="{15205950-45F2-184B-8ADE-E8CCE03B6BF2}" dt="2025-02-15T16:28:57.824" v="13"/>
        <pc:sldMkLst>
          <pc:docMk/>
          <pc:sldMk cId="2788017038" sldId="348"/>
        </pc:sldMkLst>
        <pc:spChg chg="mod">
          <ac:chgData name="Colon, Jeffrey M." userId="615143b1-cdee-493d-9a9d-1565ce8666d9" providerId="ADAL" clId="{15205950-45F2-184B-8ADE-E8CCE03B6BF2}" dt="2025-02-15T16:28:57.824" v="13"/>
          <ac:spMkLst>
            <pc:docMk/>
            <pc:sldMk cId="2788017038" sldId="348"/>
            <ac:spMk id="3" creationId="{9CD69BEC-3748-60D3-EC2D-1B656E5A5E89}"/>
          </ac:spMkLst>
        </pc:spChg>
        <pc:graphicFrameChg chg="add mod">
          <ac:chgData name="Colon, Jeffrey M." userId="615143b1-cdee-493d-9a9d-1565ce8666d9" providerId="ADAL" clId="{15205950-45F2-184B-8ADE-E8CCE03B6BF2}" dt="2025-02-15T16:26:03.721" v="12" actId="14100"/>
          <ac:graphicFrameMkLst>
            <pc:docMk/>
            <pc:sldMk cId="2788017038" sldId="348"/>
            <ac:graphicFrameMk id="6" creationId="{66C133F1-6ABC-015A-8128-E1843059B736}"/>
          </ac:graphicFrameMkLst>
        </pc:graphicFrameChg>
      </pc:sldChg>
      <pc:sldChg chg="modSp new mod modAnim">
        <pc:chgData name="Colon, Jeffrey M." userId="615143b1-cdee-493d-9a9d-1565ce8666d9" providerId="ADAL" clId="{15205950-45F2-184B-8ADE-E8CCE03B6BF2}" dt="2025-02-15T17:11:37.176" v="1004" actId="403"/>
        <pc:sldMkLst>
          <pc:docMk/>
          <pc:sldMk cId="3993890669" sldId="349"/>
        </pc:sldMkLst>
        <pc:spChg chg="mod">
          <ac:chgData name="Colon, Jeffrey M." userId="615143b1-cdee-493d-9a9d-1565ce8666d9" providerId="ADAL" clId="{15205950-45F2-184B-8ADE-E8CCE03B6BF2}" dt="2025-02-15T17:11:37.176" v="1004" actId="403"/>
          <ac:spMkLst>
            <pc:docMk/>
            <pc:sldMk cId="3993890669" sldId="349"/>
            <ac:spMk id="2" creationId="{4F2A9CE0-F14C-DB23-BA91-0092681A46B5}"/>
          </ac:spMkLst>
        </pc:spChg>
        <pc:spChg chg="mod">
          <ac:chgData name="Colon, Jeffrey M." userId="615143b1-cdee-493d-9a9d-1565ce8666d9" providerId="ADAL" clId="{15205950-45F2-184B-8ADE-E8CCE03B6BF2}" dt="2025-02-15T16:29:31.144" v="46" actId="20577"/>
          <ac:spMkLst>
            <pc:docMk/>
            <pc:sldMk cId="3993890669" sldId="349"/>
            <ac:spMk id="3" creationId="{3AD01DBA-2273-776A-6835-C395DE581BF7}"/>
          </ac:spMkLst>
        </pc:spChg>
      </pc:sldChg>
      <pc:sldChg chg="addSp delSp modSp new mod delAnim modAnim">
        <pc:chgData name="Colon, Jeffrey M." userId="615143b1-cdee-493d-9a9d-1565ce8666d9" providerId="ADAL" clId="{15205950-45F2-184B-8ADE-E8CCE03B6BF2}" dt="2025-02-15T17:15:16.747" v="1086" actId="20577"/>
        <pc:sldMkLst>
          <pc:docMk/>
          <pc:sldMk cId="2752755024" sldId="350"/>
        </pc:sldMkLst>
        <pc:spChg chg="mod">
          <ac:chgData name="Colon, Jeffrey M." userId="615143b1-cdee-493d-9a9d-1565ce8666d9" providerId="ADAL" clId="{15205950-45F2-184B-8ADE-E8CCE03B6BF2}" dt="2025-02-15T17:15:16.747" v="1086" actId="20577"/>
          <ac:spMkLst>
            <pc:docMk/>
            <pc:sldMk cId="2752755024" sldId="350"/>
            <ac:spMk id="2" creationId="{BDD5BAEE-0716-CB86-68EB-22EA2951D60B}"/>
          </ac:spMkLst>
        </pc:spChg>
        <pc:spChg chg="mod">
          <ac:chgData name="Colon, Jeffrey M." userId="615143b1-cdee-493d-9a9d-1565ce8666d9" providerId="ADAL" clId="{15205950-45F2-184B-8ADE-E8CCE03B6BF2}" dt="2025-02-15T16:59:49.058" v="601"/>
          <ac:spMkLst>
            <pc:docMk/>
            <pc:sldMk cId="2752755024" sldId="350"/>
            <ac:spMk id="3" creationId="{4A009934-CABF-C339-131C-3D413DCF8B42}"/>
          </ac:spMkLst>
        </pc:spChg>
        <pc:graphicFrameChg chg="add mod">
          <ac:chgData name="Colon, Jeffrey M." userId="615143b1-cdee-493d-9a9d-1565ce8666d9" providerId="ADAL" clId="{15205950-45F2-184B-8ADE-E8CCE03B6BF2}" dt="2025-02-15T17:14:27.247" v="1030"/>
          <ac:graphicFrameMkLst>
            <pc:docMk/>
            <pc:sldMk cId="2752755024" sldId="350"/>
            <ac:graphicFrameMk id="8" creationId="{FFF630B2-3585-05C3-9DE0-E500275F778E}"/>
          </ac:graphicFrameMkLst>
        </pc:graphicFrameChg>
      </pc:sldChg>
      <pc:sldChg chg="modSp new mod modAnim">
        <pc:chgData name="Colon, Jeffrey M." userId="615143b1-cdee-493d-9a9d-1565ce8666d9" providerId="ADAL" clId="{15205950-45F2-184B-8ADE-E8CCE03B6BF2}" dt="2025-02-15T23:39:25.862" v="2321" actId="27636"/>
        <pc:sldMkLst>
          <pc:docMk/>
          <pc:sldMk cId="4293651829" sldId="351"/>
        </pc:sldMkLst>
        <pc:spChg chg="mod">
          <ac:chgData name="Colon, Jeffrey M." userId="615143b1-cdee-493d-9a9d-1565ce8666d9" providerId="ADAL" clId="{15205950-45F2-184B-8ADE-E8CCE03B6BF2}" dt="2025-02-15T23:39:25.862" v="2321" actId="27636"/>
          <ac:spMkLst>
            <pc:docMk/>
            <pc:sldMk cId="4293651829" sldId="351"/>
            <ac:spMk id="2" creationId="{6A03778F-9CA3-F165-FBB5-71C5CC4AE52C}"/>
          </ac:spMkLst>
        </pc:spChg>
        <pc:spChg chg="mod">
          <ac:chgData name="Colon, Jeffrey M." userId="615143b1-cdee-493d-9a9d-1565ce8666d9" providerId="ADAL" clId="{15205950-45F2-184B-8ADE-E8CCE03B6BF2}" dt="2025-02-15T17:17:32.260" v="1126" actId="20577"/>
          <ac:spMkLst>
            <pc:docMk/>
            <pc:sldMk cId="4293651829" sldId="351"/>
            <ac:spMk id="3" creationId="{270089C3-7792-4DEE-E616-313E55F2A9AA}"/>
          </ac:spMkLst>
        </pc:spChg>
      </pc:sldChg>
      <pc:sldChg chg="addSp delSp modSp new mod modAnim chgLayout">
        <pc:chgData name="Colon, Jeffrey M." userId="615143b1-cdee-493d-9a9d-1565ce8666d9" providerId="ADAL" clId="{15205950-45F2-184B-8ADE-E8CCE03B6BF2}" dt="2025-02-16T15:08:39.105" v="4822"/>
        <pc:sldMkLst>
          <pc:docMk/>
          <pc:sldMk cId="211671628" sldId="352"/>
        </pc:sldMkLst>
        <pc:spChg chg="mod ord">
          <ac:chgData name="Colon, Jeffrey M." userId="615143b1-cdee-493d-9a9d-1565ce8666d9" providerId="ADAL" clId="{15205950-45F2-184B-8ADE-E8CCE03B6BF2}" dt="2025-02-16T00:42:55.531" v="3062" actId="20577"/>
          <ac:spMkLst>
            <pc:docMk/>
            <pc:sldMk cId="211671628" sldId="352"/>
            <ac:spMk id="3" creationId="{5AC2504F-6524-29CA-5506-D5F86ED52C84}"/>
          </ac:spMkLst>
        </pc:spChg>
        <pc:spChg chg="mod ord">
          <ac:chgData name="Colon, Jeffrey M." userId="615143b1-cdee-493d-9a9d-1565ce8666d9" providerId="ADAL" clId="{15205950-45F2-184B-8ADE-E8CCE03B6BF2}" dt="2025-02-16T00:09:51.452" v="2412" actId="700"/>
          <ac:spMkLst>
            <pc:docMk/>
            <pc:sldMk cId="211671628" sldId="352"/>
            <ac:spMk id="4" creationId="{7343FF9E-D76C-81EF-CA3A-E4D7E68E61CC}"/>
          </ac:spMkLst>
        </pc:spChg>
        <pc:spChg chg="mod ord">
          <ac:chgData name="Colon, Jeffrey M." userId="615143b1-cdee-493d-9a9d-1565ce8666d9" providerId="ADAL" clId="{15205950-45F2-184B-8ADE-E8CCE03B6BF2}" dt="2025-02-16T00:09:51.452" v="2412" actId="700"/>
          <ac:spMkLst>
            <pc:docMk/>
            <pc:sldMk cId="211671628" sldId="352"/>
            <ac:spMk id="5" creationId="{54C25759-6050-F286-7837-F99CD8BDA9FB}"/>
          </ac:spMkLst>
        </pc:spChg>
        <pc:spChg chg="add mod">
          <ac:chgData name="Colon, Jeffrey M." userId="615143b1-cdee-493d-9a9d-1565ce8666d9" providerId="ADAL" clId="{15205950-45F2-184B-8ADE-E8CCE03B6BF2}" dt="2025-02-16T15:07:47.195" v="4816" actId="14100"/>
          <ac:spMkLst>
            <pc:docMk/>
            <pc:sldMk cId="211671628" sldId="352"/>
            <ac:spMk id="7" creationId="{D5849F9E-26C9-5232-B073-7AEDBDBEC71C}"/>
          </ac:spMkLst>
        </pc:spChg>
        <pc:picChg chg="add mod">
          <ac:chgData name="Colon, Jeffrey M." userId="615143b1-cdee-493d-9a9d-1565ce8666d9" providerId="ADAL" clId="{15205950-45F2-184B-8ADE-E8CCE03B6BF2}" dt="2025-02-16T15:08:16.934" v="4819" actId="1076"/>
          <ac:picMkLst>
            <pc:docMk/>
            <pc:sldMk cId="211671628" sldId="352"/>
            <ac:picMk id="2052" creationId="{871E7EDA-54CB-B778-D524-97A938857263}"/>
          </ac:picMkLst>
        </pc:picChg>
      </pc:sldChg>
      <pc:sldChg chg="addSp modSp new mod">
        <pc:chgData name="Colon, Jeffrey M." userId="615143b1-cdee-493d-9a9d-1565ce8666d9" providerId="ADAL" clId="{15205950-45F2-184B-8ADE-E8CCE03B6BF2}" dt="2025-02-16T00:42:01.244" v="2990" actId="1076"/>
        <pc:sldMkLst>
          <pc:docMk/>
          <pc:sldMk cId="920003568" sldId="353"/>
        </pc:sldMkLst>
        <pc:spChg chg="mod">
          <ac:chgData name="Colon, Jeffrey M." userId="615143b1-cdee-493d-9a9d-1565ce8666d9" providerId="ADAL" clId="{15205950-45F2-184B-8ADE-E8CCE03B6BF2}" dt="2025-02-16T00:41:25.221" v="2987" actId="313"/>
          <ac:spMkLst>
            <pc:docMk/>
            <pc:sldMk cId="920003568" sldId="353"/>
            <ac:spMk id="2" creationId="{C3071F64-AF71-EA1B-3E6F-0C65C4D81ADB}"/>
          </ac:spMkLst>
        </pc:spChg>
        <pc:spChg chg="mod">
          <ac:chgData name="Colon, Jeffrey M." userId="615143b1-cdee-493d-9a9d-1565ce8666d9" providerId="ADAL" clId="{15205950-45F2-184B-8ADE-E8CCE03B6BF2}" dt="2025-02-16T00:11:15.142" v="2563"/>
          <ac:spMkLst>
            <pc:docMk/>
            <pc:sldMk cId="920003568" sldId="353"/>
            <ac:spMk id="3" creationId="{DDA9FD5C-8E42-259D-3BE5-25FFDA564B79}"/>
          </ac:spMkLst>
        </pc:spChg>
        <pc:picChg chg="add mod">
          <ac:chgData name="Colon, Jeffrey M." userId="615143b1-cdee-493d-9a9d-1565ce8666d9" providerId="ADAL" clId="{15205950-45F2-184B-8ADE-E8CCE03B6BF2}" dt="2025-02-16T00:42:01.244" v="2990" actId="1076"/>
          <ac:picMkLst>
            <pc:docMk/>
            <pc:sldMk cId="920003568" sldId="353"/>
            <ac:picMk id="3074" creationId="{10EDE868-0992-9022-BC43-B488607880AD}"/>
          </ac:picMkLst>
        </pc:picChg>
      </pc:sldChg>
      <pc:sldChg chg="modSp new mod modAnim">
        <pc:chgData name="Colon, Jeffrey M." userId="615143b1-cdee-493d-9a9d-1565ce8666d9" providerId="ADAL" clId="{15205950-45F2-184B-8ADE-E8CCE03B6BF2}" dt="2025-02-16T14:41:12.983" v="4760" actId="20577"/>
        <pc:sldMkLst>
          <pc:docMk/>
          <pc:sldMk cId="2055085685" sldId="354"/>
        </pc:sldMkLst>
        <pc:spChg chg="mod">
          <ac:chgData name="Colon, Jeffrey M." userId="615143b1-cdee-493d-9a9d-1565ce8666d9" providerId="ADAL" clId="{15205950-45F2-184B-8ADE-E8CCE03B6BF2}" dt="2025-02-16T14:41:12.983" v="4760" actId="20577"/>
          <ac:spMkLst>
            <pc:docMk/>
            <pc:sldMk cId="2055085685" sldId="354"/>
            <ac:spMk id="2" creationId="{D8B70521-9AF7-8024-2814-64561FB3AFE2}"/>
          </ac:spMkLst>
        </pc:spChg>
        <pc:spChg chg="mod">
          <ac:chgData name="Colon, Jeffrey M." userId="615143b1-cdee-493d-9a9d-1565ce8666d9" providerId="ADAL" clId="{15205950-45F2-184B-8ADE-E8CCE03B6BF2}" dt="2025-02-16T01:41:42.645" v="3716" actId="20577"/>
          <ac:spMkLst>
            <pc:docMk/>
            <pc:sldMk cId="2055085685" sldId="354"/>
            <ac:spMk id="3" creationId="{38979CBD-5414-2374-0000-8632F8F1D0D5}"/>
          </ac:spMkLst>
        </pc:spChg>
      </pc:sldChg>
      <pc:sldChg chg="modSp new mod modAnim">
        <pc:chgData name="Colon, Jeffrey M." userId="615143b1-cdee-493d-9a9d-1565ce8666d9" providerId="ADAL" clId="{15205950-45F2-184B-8ADE-E8CCE03B6BF2}" dt="2025-02-16T15:39:33.865" v="5712" actId="113"/>
        <pc:sldMkLst>
          <pc:docMk/>
          <pc:sldMk cId="3053075882" sldId="355"/>
        </pc:sldMkLst>
        <pc:spChg chg="mod">
          <ac:chgData name="Colon, Jeffrey M." userId="615143b1-cdee-493d-9a9d-1565ce8666d9" providerId="ADAL" clId="{15205950-45F2-184B-8ADE-E8CCE03B6BF2}" dt="2025-02-16T15:39:33.865" v="5712" actId="113"/>
          <ac:spMkLst>
            <pc:docMk/>
            <pc:sldMk cId="3053075882" sldId="355"/>
            <ac:spMk id="2" creationId="{F4E78D9F-DBCA-DA95-8FA1-5E1A2402A2EB}"/>
          </ac:spMkLst>
        </pc:spChg>
        <pc:spChg chg="mod">
          <ac:chgData name="Colon, Jeffrey M." userId="615143b1-cdee-493d-9a9d-1565ce8666d9" providerId="ADAL" clId="{15205950-45F2-184B-8ADE-E8CCE03B6BF2}" dt="2025-02-16T15:07:15.905" v="4815" actId="20577"/>
          <ac:spMkLst>
            <pc:docMk/>
            <pc:sldMk cId="3053075882" sldId="355"/>
            <ac:spMk id="3" creationId="{04E1F411-5CEA-5033-3EFA-2E09B8CFA604}"/>
          </ac:spMkLst>
        </pc:spChg>
      </pc:sldChg>
    </pc:docChg>
  </pc:docChgLst>
  <pc:docChgLst>
    <pc:chgData name="Jeffrey M. Colon" userId="615143b1-cdee-493d-9a9d-1565ce8666d9" providerId="ADAL" clId="{15205950-45F2-184B-8ADE-E8CCE03B6BF2}"/>
    <pc:docChg chg="modSld">
      <pc:chgData name="Jeffrey M. Colon" userId="615143b1-cdee-493d-9a9d-1565ce8666d9" providerId="ADAL" clId="{15205950-45F2-184B-8ADE-E8CCE03B6BF2}" dt="2025-02-19T11:28:48.251" v="6" actId="6549"/>
      <pc:docMkLst>
        <pc:docMk/>
      </pc:docMkLst>
      <pc:sldChg chg="modSp">
        <pc:chgData name="Jeffrey M. Colon" userId="615143b1-cdee-493d-9a9d-1565ce8666d9" providerId="ADAL" clId="{15205950-45F2-184B-8ADE-E8CCE03B6BF2}" dt="2025-02-19T11:17:49.403" v="0" actId="20577"/>
        <pc:sldMkLst>
          <pc:docMk/>
          <pc:sldMk cId="3993890669" sldId="349"/>
        </pc:sldMkLst>
        <pc:spChg chg="mod">
          <ac:chgData name="Jeffrey M. Colon" userId="615143b1-cdee-493d-9a9d-1565ce8666d9" providerId="ADAL" clId="{15205950-45F2-184B-8ADE-E8CCE03B6BF2}" dt="2025-02-19T11:17:49.403" v="0" actId="20577"/>
          <ac:spMkLst>
            <pc:docMk/>
            <pc:sldMk cId="3993890669" sldId="349"/>
            <ac:spMk id="2" creationId="{4F2A9CE0-F14C-DB23-BA91-0092681A46B5}"/>
          </ac:spMkLst>
        </pc:spChg>
      </pc:sldChg>
      <pc:sldChg chg="modSp mod">
        <pc:chgData name="Jeffrey M. Colon" userId="615143b1-cdee-493d-9a9d-1565ce8666d9" providerId="ADAL" clId="{15205950-45F2-184B-8ADE-E8CCE03B6BF2}" dt="2025-02-19T11:28:48.251" v="6" actId="6549"/>
        <pc:sldMkLst>
          <pc:docMk/>
          <pc:sldMk cId="920003568" sldId="353"/>
        </pc:sldMkLst>
        <pc:spChg chg="mod">
          <ac:chgData name="Jeffrey M. Colon" userId="615143b1-cdee-493d-9a9d-1565ce8666d9" providerId="ADAL" clId="{15205950-45F2-184B-8ADE-E8CCE03B6BF2}" dt="2025-02-19T11:28:48.251" v="6" actId="6549"/>
          <ac:spMkLst>
            <pc:docMk/>
            <pc:sldMk cId="920003568" sldId="353"/>
            <ac:spMk id="2" creationId="{C3071F64-AF71-EA1B-3E6F-0C65C4D81AD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2/19/2025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Borrorwing and Lending</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Borrorwing and Lending</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Borrorwing and Lending</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Borrorwing and Lending</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Borrorwing and Lending</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Borrorwing and Lending</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FIT_BorrowLend_2025S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Borrowing and Lending</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Borrorwing and Lending</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40144-BEAF-10F6-DC1F-F20774F2A48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A31265E3-DF16-4250-F569-4EB3E5B5CFB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9CC02296-7134-7D43-044C-8A3BF5EEC6C7}"/>
              </a:ext>
            </a:extLst>
          </p:cNvPr>
          <p:cNvSpPr>
            <a:spLocks noGrp="1"/>
          </p:cNvSpPr>
          <p:nvPr>
            <p:ph type="ftr" sz="quarter" idx="11"/>
          </p:nvPr>
        </p:nvSpPr>
        <p:spPr/>
        <p:txBody>
          <a:bodyPr/>
          <a:lstStyle/>
          <a:p>
            <a:pPr>
              <a:defRPr/>
            </a:pPr>
            <a:r>
              <a:rPr lang="en-US"/>
              <a:t>Borrorwing and Lending</a:t>
            </a:r>
            <a:endParaRPr lang="en-US" dirty="0"/>
          </a:p>
        </p:txBody>
      </p:sp>
      <p:pic>
        <p:nvPicPr>
          <p:cNvPr id="7" name="Picture 6" descr="A close-up of a document&#10;&#10;AI-generated content may be incorrect.">
            <a:extLst>
              <a:ext uri="{FF2B5EF4-FFF2-40B4-BE49-F238E27FC236}">
                <a16:creationId xmlns:a16="http://schemas.microsoft.com/office/drawing/2014/main" id="{6B57E2B8-4763-C771-7B0C-A98B6C037B60}"/>
              </a:ext>
            </a:extLst>
          </p:cNvPr>
          <p:cNvPicPr>
            <a:picLocks noChangeAspect="1"/>
          </p:cNvPicPr>
          <p:nvPr/>
        </p:nvPicPr>
        <p:blipFill>
          <a:blip r:embed="rId2"/>
          <a:stretch>
            <a:fillRect/>
          </a:stretch>
        </p:blipFill>
        <p:spPr>
          <a:xfrm>
            <a:off x="1928273" y="792499"/>
            <a:ext cx="8677072" cy="2032000"/>
          </a:xfrm>
          <a:prstGeom prst="rect">
            <a:avLst/>
          </a:prstGeom>
        </p:spPr>
      </p:pic>
      <p:cxnSp>
        <p:nvCxnSpPr>
          <p:cNvPr id="11" name="Straight Connector 10">
            <a:extLst>
              <a:ext uri="{FF2B5EF4-FFF2-40B4-BE49-F238E27FC236}">
                <a16:creationId xmlns:a16="http://schemas.microsoft.com/office/drawing/2014/main" id="{E50D6F86-1ADE-1FCB-0E6E-77AD9D82FB4E}"/>
              </a:ext>
            </a:extLst>
          </p:cNvPr>
          <p:cNvCxnSpPr/>
          <p:nvPr/>
        </p:nvCxnSpPr>
        <p:spPr>
          <a:xfrm>
            <a:off x="8185555" y="1960899"/>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7E6D3-2587-4548-40B0-9CF751B982A5}"/>
              </a:ext>
            </a:extLst>
          </p:cNvPr>
          <p:cNvCxnSpPr>
            <a:cxnSpLocks/>
          </p:cNvCxnSpPr>
          <p:nvPr/>
        </p:nvCxnSpPr>
        <p:spPr>
          <a:xfrm>
            <a:off x="5696155" y="2174907"/>
            <a:ext cx="233024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15" descr="A document with text on it&#10;&#10;AI-generated content may be incorrect.">
            <a:extLst>
              <a:ext uri="{FF2B5EF4-FFF2-40B4-BE49-F238E27FC236}">
                <a16:creationId xmlns:a16="http://schemas.microsoft.com/office/drawing/2014/main" id="{7974F9A5-BA4D-01E3-9F53-FC77297154CE}"/>
              </a:ext>
            </a:extLst>
          </p:cNvPr>
          <p:cNvPicPr>
            <a:picLocks noChangeAspect="1"/>
          </p:cNvPicPr>
          <p:nvPr/>
        </p:nvPicPr>
        <p:blipFill>
          <a:blip r:embed="rId3"/>
          <a:stretch>
            <a:fillRect/>
          </a:stretch>
        </p:blipFill>
        <p:spPr>
          <a:xfrm>
            <a:off x="1928273" y="2996591"/>
            <a:ext cx="8001675" cy="3162300"/>
          </a:xfrm>
          <a:prstGeom prst="rect">
            <a:avLst/>
          </a:prstGeom>
        </p:spPr>
      </p:pic>
      <p:cxnSp>
        <p:nvCxnSpPr>
          <p:cNvPr id="19" name="Straight Connector 18">
            <a:extLst>
              <a:ext uri="{FF2B5EF4-FFF2-40B4-BE49-F238E27FC236}">
                <a16:creationId xmlns:a16="http://schemas.microsoft.com/office/drawing/2014/main" id="{2E9496D6-CA4F-36CB-9FD9-7ACB011F2DF3}"/>
              </a:ext>
            </a:extLst>
          </p:cNvPr>
          <p:cNvCxnSpPr/>
          <p:nvPr/>
        </p:nvCxnSpPr>
        <p:spPr>
          <a:xfrm>
            <a:off x="8428107" y="2174907"/>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3573F1-3043-040C-39DA-BBA8E7D188C0}"/>
              </a:ext>
            </a:extLst>
          </p:cNvPr>
          <p:cNvCxnSpPr>
            <a:cxnSpLocks/>
          </p:cNvCxnSpPr>
          <p:nvPr/>
        </p:nvCxnSpPr>
        <p:spPr>
          <a:xfrm>
            <a:off x="2653048" y="2174907"/>
            <a:ext cx="16227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C8433-147B-2F25-5FFF-BD163B28CB9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0ADDEE6E-2EBC-6B91-9DBE-330DCB24770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585EEED-6D90-3448-D08A-3D0A2A919A13}"/>
              </a:ext>
            </a:extLst>
          </p:cNvPr>
          <p:cNvSpPr>
            <a:spLocks noGrp="1"/>
          </p:cNvSpPr>
          <p:nvPr>
            <p:ph type="ftr" sz="quarter" idx="11"/>
          </p:nvPr>
        </p:nvSpPr>
        <p:spPr/>
        <p:txBody>
          <a:bodyPr/>
          <a:lstStyle/>
          <a:p>
            <a:pPr>
              <a:defRPr/>
            </a:pPr>
            <a:r>
              <a:rPr lang="en-US"/>
              <a:t>Borrorwing and Lending</a:t>
            </a:r>
            <a:endParaRPr lang="en-US" dirty="0"/>
          </a:p>
        </p:txBody>
      </p:sp>
      <p:pic>
        <p:nvPicPr>
          <p:cNvPr id="6" name="Picture 5" descr="A text on a white background&#10;&#10;AI-generated content may be incorrect.">
            <a:extLst>
              <a:ext uri="{FF2B5EF4-FFF2-40B4-BE49-F238E27FC236}">
                <a16:creationId xmlns:a16="http://schemas.microsoft.com/office/drawing/2014/main" id="{83BFE490-1049-0FB8-F6D5-2F704E93CAD6}"/>
              </a:ext>
            </a:extLst>
          </p:cNvPr>
          <p:cNvPicPr>
            <a:picLocks noChangeAspect="1"/>
          </p:cNvPicPr>
          <p:nvPr/>
        </p:nvPicPr>
        <p:blipFill>
          <a:blip r:embed="rId2"/>
          <a:stretch>
            <a:fillRect/>
          </a:stretch>
        </p:blipFill>
        <p:spPr>
          <a:xfrm>
            <a:off x="731005" y="1739167"/>
            <a:ext cx="4729621" cy="2897228"/>
          </a:xfrm>
          <a:prstGeom prst="rect">
            <a:avLst/>
          </a:prstGeom>
        </p:spPr>
      </p:pic>
      <p:pic>
        <p:nvPicPr>
          <p:cNvPr id="8" name="Picture 7" descr="A document with text and images&#10;&#10;AI-generated content may be incorrect.">
            <a:extLst>
              <a:ext uri="{FF2B5EF4-FFF2-40B4-BE49-F238E27FC236}">
                <a16:creationId xmlns:a16="http://schemas.microsoft.com/office/drawing/2014/main" id="{166E103F-503A-DC2B-E68B-1BD9A3A0A680}"/>
              </a:ext>
            </a:extLst>
          </p:cNvPr>
          <p:cNvPicPr>
            <a:picLocks noChangeAspect="1"/>
          </p:cNvPicPr>
          <p:nvPr/>
        </p:nvPicPr>
        <p:blipFill>
          <a:blip r:embed="rId3"/>
          <a:stretch>
            <a:fillRect/>
          </a:stretch>
        </p:blipFill>
        <p:spPr>
          <a:xfrm>
            <a:off x="6136105" y="689380"/>
            <a:ext cx="5543831" cy="5470787"/>
          </a:xfrm>
          <a:prstGeom prst="rect">
            <a:avLst/>
          </a:prstGeom>
        </p:spPr>
      </p:pic>
      <p:cxnSp>
        <p:nvCxnSpPr>
          <p:cNvPr id="10" name="Straight Connector 9">
            <a:extLst>
              <a:ext uri="{FF2B5EF4-FFF2-40B4-BE49-F238E27FC236}">
                <a16:creationId xmlns:a16="http://schemas.microsoft.com/office/drawing/2014/main" id="{0B9F16D3-68A9-14F0-12F8-2BE5C6AF2B3B}"/>
              </a:ext>
            </a:extLst>
          </p:cNvPr>
          <p:cNvCxnSpPr/>
          <p:nvPr/>
        </p:nvCxnSpPr>
        <p:spPr>
          <a:xfrm>
            <a:off x="5887453" y="689380"/>
            <a:ext cx="0" cy="547078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DDCA0-15B4-FD6C-885F-D51B4D69C5E4}"/>
              </a:ext>
            </a:extLst>
          </p:cNvPr>
          <p:cNvSpPr>
            <a:spLocks noGrp="1"/>
          </p:cNvSpPr>
          <p:nvPr>
            <p:ph idx="1"/>
          </p:nvPr>
        </p:nvSpPr>
        <p:spPr/>
        <p:txBody>
          <a:bodyPr>
            <a:normAutofit lnSpcReduction="10000"/>
          </a:bodyPr>
          <a:lstStyle/>
          <a:p>
            <a:r>
              <a:rPr lang="en-US" sz="3200" dirty="0"/>
              <a:t>Mom makes a no-interest loan to daughter of 200K.  Mom’s MTR is 37% and daughter’s is 10%.  Mom can request repayment at any time.</a:t>
            </a:r>
          </a:p>
          <a:p>
            <a:r>
              <a:rPr lang="en-US" sz="3200" dirty="0"/>
              <a:t>Is the loan subject to </a:t>
            </a:r>
            <a:r>
              <a:rPr lang="en-US" sz="3200" dirty="0">
                <a:effectLst/>
                <a:latin typeface="Calibri" panose="020F0502020204030204" pitchFamily="34" charset="0"/>
                <a:cs typeface="Calibri" panose="020F0502020204030204" pitchFamily="34" charset="0"/>
              </a:rPr>
              <a:t>§7872?</a:t>
            </a:r>
          </a:p>
          <a:p>
            <a:pPr lvl="1"/>
            <a:r>
              <a:rPr lang="en-US" sz="3200" dirty="0">
                <a:latin typeface="Calibri" panose="020F0502020204030204" pitchFamily="34" charset="0"/>
                <a:cs typeface="Calibri" panose="020F0502020204030204" pitchFamily="34" charset="0"/>
              </a:rPr>
              <a:t>Yes: It is a below market loan (</a:t>
            </a:r>
            <a:r>
              <a:rPr lang="en-US" sz="3200" dirty="0">
                <a:effectLst/>
                <a:latin typeface="Calibri" panose="020F0502020204030204" pitchFamily="34" charset="0"/>
                <a:cs typeface="Calibri" panose="020F0502020204030204" pitchFamily="34" charset="0"/>
              </a:rPr>
              <a:t>§7872(e)(1)—no interest is payable) that is a </a:t>
            </a:r>
            <a:r>
              <a:rPr lang="en-US" sz="3200" dirty="0">
                <a:latin typeface="Calibri" panose="020F0502020204030204" pitchFamily="34" charset="0"/>
                <a:cs typeface="Calibri" panose="020F0502020204030204" pitchFamily="34" charset="0"/>
              </a:rPr>
              <a:t>gift loan.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7872(f)(3) and (c)(1)(A).</a:t>
            </a:r>
          </a:p>
          <a:p>
            <a:r>
              <a:rPr lang="en-US" sz="3200" dirty="0">
                <a:effectLst/>
                <a:latin typeface="Calibri" panose="020F0502020204030204" pitchFamily="34" charset="0"/>
                <a:cs typeface="Calibri" panose="020F0502020204030204" pitchFamily="34" charset="0"/>
              </a:rPr>
              <a:t>What are the consequences?</a:t>
            </a:r>
          </a:p>
          <a:p>
            <a:pPr lvl="1"/>
            <a:r>
              <a:rPr lang="en-US" sz="3200" i="1" dirty="0">
                <a:latin typeface="Calibri" panose="020F0502020204030204" pitchFamily="34" charset="0"/>
                <a:cs typeface="Calibri" panose="020F0502020204030204" pitchFamily="34" charset="0"/>
              </a:rPr>
              <a:t>Foregone interest </a:t>
            </a:r>
            <a:r>
              <a:rPr lang="en-US" sz="3200" dirty="0">
                <a:latin typeface="Calibri" panose="020F0502020204030204" pitchFamily="34" charset="0"/>
                <a:cs typeface="Calibri" panose="020F0502020204030204" pitchFamily="34" charset="0"/>
              </a:rPr>
              <a:t>is treated as transferred from mom to daughter and daughter retransfers it as interest to mom on the last day of each year. </a:t>
            </a:r>
            <a:r>
              <a:rPr lang="en-US" sz="3200" dirty="0">
                <a:effectLst/>
                <a:latin typeface="Calibri" panose="020F0502020204030204" pitchFamily="34" charset="0"/>
                <a:cs typeface="Calibri" panose="020F0502020204030204" pitchFamily="34" charset="0"/>
              </a:rPr>
              <a:t>§7872(a)(1) and (2)</a:t>
            </a:r>
          </a:p>
          <a:p>
            <a:pPr lvl="1"/>
            <a:r>
              <a:rPr lang="en-US" sz="3200" i="1" dirty="0">
                <a:latin typeface="Calibri" panose="020F0502020204030204" pitchFamily="34" charset="0"/>
                <a:cs typeface="Calibri" panose="020F0502020204030204" pitchFamily="34" charset="0"/>
              </a:rPr>
              <a:t>Foregone interest</a:t>
            </a:r>
            <a:r>
              <a:rPr lang="en-US" sz="3200" dirty="0">
                <a:latin typeface="Calibri" panose="020F0502020204030204" pitchFamily="34" charset="0"/>
                <a:cs typeface="Calibri" panose="020F0502020204030204" pitchFamily="34" charset="0"/>
              </a:rPr>
              <a:t> = Short-term AFR</a:t>
            </a:r>
            <a:endParaRPr lang="en-US" sz="3200" i="1" dirty="0">
              <a:effectLst/>
              <a:latin typeface="Calibri" panose="020F0502020204030204" pitchFamily="34" charset="0"/>
              <a:cs typeface="Calibri" panose="020F0502020204030204" pitchFamily="34" charset="0"/>
            </a:endParaRPr>
          </a:p>
          <a:p>
            <a:pPr lvl="1"/>
            <a:endParaRPr lang="en-US" sz="2400" dirty="0"/>
          </a:p>
          <a:p>
            <a:endParaRPr lang="en-US" dirty="0"/>
          </a:p>
        </p:txBody>
      </p:sp>
      <p:sp>
        <p:nvSpPr>
          <p:cNvPr id="3" name="Title 2">
            <a:extLst>
              <a:ext uri="{FF2B5EF4-FFF2-40B4-BE49-F238E27FC236}">
                <a16:creationId xmlns:a16="http://schemas.microsoft.com/office/drawing/2014/main" id="{7EFF734C-7E23-85B8-A393-7F9D28019B47}"/>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1591E7C0-8A79-4FCF-1D58-C5839EF20121}"/>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6B4A864-5229-E008-ACDE-40179617781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572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EDCC-C407-9845-A2CB-176F181A4700}"/>
              </a:ext>
            </a:extLst>
          </p:cNvPr>
          <p:cNvSpPr>
            <a:spLocks noGrp="1"/>
          </p:cNvSpPr>
          <p:nvPr>
            <p:ph idx="1"/>
          </p:nvPr>
        </p:nvSpPr>
        <p:spPr/>
        <p:txBody>
          <a:bodyPr/>
          <a:lstStyle/>
          <a:p>
            <a:r>
              <a:rPr lang="en-US" sz="2800" dirty="0"/>
              <a:t>Corporation makes a 1MM, 3-year, no-interest loan to its CEO.  If the AFR is 5%, what are the consequences to Corp and CEO?</a:t>
            </a:r>
          </a:p>
          <a:p>
            <a:r>
              <a:rPr lang="en-US" sz="2800" dirty="0"/>
              <a:t>Possible analysis</a:t>
            </a:r>
          </a:p>
          <a:p>
            <a:pPr lvl="1"/>
            <a:r>
              <a:rPr lang="en-US" sz="2600" dirty="0"/>
              <a:t>Is this loan subject to </a:t>
            </a:r>
            <a:r>
              <a:rPr lang="en-US" sz="2800" dirty="0">
                <a:effectLst/>
                <a:latin typeface="Calibri" panose="020F0502020204030204" pitchFamily="34" charset="0"/>
                <a:cs typeface="Calibri" panose="020F0502020204030204" pitchFamily="34" charset="0"/>
              </a:rPr>
              <a:t>§7872?  Is it a gift, demand, or other below-market loan? §7872(b)(1), (c)(1)(C).</a:t>
            </a:r>
          </a:p>
          <a:p>
            <a:pPr lvl="1"/>
            <a:r>
              <a:rPr lang="en-US" sz="2800" dirty="0">
                <a:latin typeface="Calibri" panose="020F0502020204030204" pitchFamily="34" charset="0"/>
                <a:cs typeface="Calibri" panose="020F0502020204030204" pitchFamily="34" charset="0"/>
              </a:rPr>
              <a:t>How is it taxed to Corporation and CEO?</a:t>
            </a:r>
            <a:endParaRPr lang="en-US" sz="2800" dirty="0">
              <a:effectLst/>
              <a:latin typeface="Calibri" panose="020F0502020204030204" pitchFamily="34" charset="0"/>
              <a:cs typeface="Calibri" panose="020F0502020204030204" pitchFamily="34" charset="0"/>
            </a:endParaRPr>
          </a:p>
          <a:p>
            <a:pPr lvl="1"/>
            <a:endParaRPr lang="en-US" sz="2800" dirty="0">
              <a:effectLst/>
              <a:latin typeface="Calibri" panose="020F0502020204030204" pitchFamily="34" charset="0"/>
              <a:cs typeface="Calibri" panose="020F0502020204030204" pitchFamily="34" charset="0"/>
            </a:endParaRPr>
          </a:p>
          <a:p>
            <a:pPr lvl="1"/>
            <a:endParaRPr lang="en-US" sz="2600" dirty="0"/>
          </a:p>
        </p:txBody>
      </p:sp>
      <p:sp>
        <p:nvSpPr>
          <p:cNvPr id="3" name="Title 2">
            <a:extLst>
              <a:ext uri="{FF2B5EF4-FFF2-40B4-BE49-F238E27FC236}">
                <a16:creationId xmlns:a16="http://schemas.microsoft.com/office/drawing/2014/main" id="{DC54EBA3-C71E-D6FE-13AA-8CD5C6052B2B}"/>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6AD92EE2-A7DD-07D8-D245-99775F1A162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1FB0479A-9F9C-2D50-7130-2CDE862D761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0453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9AF55A-E67D-4741-C196-9847B5972E1E}"/>
              </a:ext>
            </a:extLst>
          </p:cNvPr>
          <p:cNvSpPr>
            <a:spLocks noGrp="1"/>
          </p:cNvSpPr>
          <p:nvPr>
            <p:ph idx="1"/>
          </p:nvPr>
        </p:nvSpPr>
        <p:spPr/>
        <p:txBody>
          <a:bodyPr/>
          <a:lstStyle/>
          <a:p>
            <a:r>
              <a:rPr lang="en-US" dirty="0"/>
              <a:t>Role of section </a:t>
            </a:r>
            <a:r>
              <a:rPr lang="en-US" sz="2400" dirty="0">
                <a:effectLst/>
                <a:latin typeface="Calibri" panose="020F0502020204030204" pitchFamily="34" charset="0"/>
                <a:cs typeface="Calibri" panose="020F0502020204030204" pitchFamily="34" charset="0"/>
              </a:rPr>
              <a:t>§</a:t>
            </a:r>
            <a:r>
              <a:rPr lang="en-US" dirty="0"/>
              <a:t>7872 is simply to identify the principal and interest for certain loans with below-market interest rates.</a:t>
            </a:r>
          </a:p>
          <a:p>
            <a:endParaRPr lang="en-US" dirty="0"/>
          </a:p>
          <a:p>
            <a:r>
              <a:rPr lang="en-US" b="1" dirty="0"/>
              <a:t>Below-market rate </a:t>
            </a:r>
            <a:r>
              <a:rPr lang="en-US" dirty="0"/>
              <a:t>is determined by reference to the applicable federal rate (AFR)</a:t>
            </a:r>
          </a:p>
          <a:p>
            <a:endParaRPr lang="en-US" dirty="0"/>
          </a:p>
          <a:p>
            <a:r>
              <a:rPr lang="en-US" dirty="0"/>
              <a:t>The treatment of the portions of the payments in a loan covered by </a:t>
            </a:r>
            <a:r>
              <a:rPr lang="en-US" sz="2400" dirty="0">
                <a:effectLst/>
                <a:latin typeface="Calibri" panose="020F0502020204030204" pitchFamily="34" charset="0"/>
                <a:cs typeface="Calibri" panose="020F0502020204030204" pitchFamily="34" charset="0"/>
              </a:rPr>
              <a:t>§</a:t>
            </a:r>
            <a:r>
              <a:rPr lang="en-US" dirty="0"/>
              <a:t>7872 that do not constitute interest or principal is covered by other code sections, e.g., gift, compensation, dividend.</a:t>
            </a:r>
          </a:p>
          <a:p>
            <a:endParaRPr lang="en-US" dirty="0"/>
          </a:p>
        </p:txBody>
      </p:sp>
      <p:sp>
        <p:nvSpPr>
          <p:cNvPr id="3" name="Title 2">
            <a:extLst>
              <a:ext uri="{FF2B5EF4-FFF2-40B4-BE49-F238E27FC236}">
                <a16:creationId xmlns:a16="http://schemas.microsoft.com/office/drawing/2014/main" id="{900A31BA-6841-BD55-67F3-11BB5728726D}"/>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CF3A1E23-C0F8-8BB8-4A07-5F1EADAC344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3E2C1F79-BDE9-9798-91E2-8FC4A05C05EC}"/>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57114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450EC-4AB7-D486-D116-0B58D7BE19FC}"/>
              </a:ext>
            </a:extLst>
          </p:cNvPr>
          <p:cNvSpPr>
            <a:spLocks noGrp="1"/>
          </p:cNvSpPr>
          <p:nvPr>
            <p:ph idx="1"/>
          </p:nvPr>
        </p:nvSpPr>
        <p:spPr/>
        <p:txBody>
          <a:bodyPr/>
          <a:lstStyle/>
          <a:p>
            <a:r>
              <a:rPr lang="en-US" sz="2800" dirty="0"/>
              <a:t>For the timing of interest paid and received, we first need to identify in a loan payment how much of a payment is interest and how much is principal.</a:t>
            </a:r>
          </a:p>
          <a:p>
            <a:endParaRPr lang="en-US" sz="2800" dirty="0"/>
          </a:p>
          <a:p>
            <a:r>
              <a:rPr lang="en-US" sz="2800" dirty="0"/>
              <a:t>In a loan transaction that requires interest to be paid annually and the principal to be paid when the term of the loan ends, the interest will be includible/deductible generally when paid.  Remember, different rules may apply to below market rate loans.  </a:t>
            </a:r>
            <a:r>
              <a:rPr lang="en-US" sz="2800" i="1" dirty="0"/>
              <a:t>See</a:t>
            </a:r>
            <a:r>
              <a:rPr lang="en-US" sz="2800" dirty="0"/>
              <a:t> </a:t>
            </a:r>
            <a:r>
              <a:rPr lang="en-US" sz="2800" dirty="0">
                <a:effectLst/>
                <a:latin typeface="Calibri" panose="020F0502020204030204" pitchFamily="34" charset="0"/>
                <a:cs typeface="Calibri" panose="020F0502020204030204" pitchFamily="34" charset="0"/>
              </a:rPr>
              <a:t>§7872.</a:t>
            </a:r>
          </a:p>
          <a:p>
            <a:endParaRPr lang="en-US" sz="2800" dirty="0">
              <a:effectLst/>
              <a:latin typeface="Calibri" panose="020F0502020204030204" pitchFamily="34" charset="0"/>
              <a:cs typeface="Calibri" panose="020F0502020204030204" pitchFamily="34" charset="0"/>
            </a:endParaRPr>
          </a:p>
          <a:p>
            <a:r>
              <a:rPr lang="en-US" sz="2800" dirty="0"/>
              <a:t> Example: you borrow 50K for 3 years to pay your tuition with an annual interest rate of 10%.  At the end of Y1, Y2, and Y3, you will pay 5K of interest, and also, at the end of Y3, you will pay 50K of principal.</a:t>
            </a:r>
          </a:p>
        </p:txBody>
      </p:sp>
      <p:sp>
        <p:nvSpPr>
          <p:cNvPr id="3" name="Title 2">
            <a:extLst>
              <a:ext uri="{FF2B5EF4-FFF2-40B4-BE49-F238E27FC236}">
                <a16:creationId xmlns:a16="http://schemas.microsoft.com/office/drawing/2014/main" id="{22A5939A-F7EB-1887-FD6D-2AA31180DFC5}"/>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AAC86296-B368-75E4-C61C-49C7A4A5266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2BEEBEE2-8135-3E84-18BF-50FE46ACAD3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69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1BADD-DBC9-8173-9ECD-CEB5E62344F4}"/>
              </a:ext>
            </a:extLst>
          </p:cNvPr>
          <p:cNvSpPr>
            <a:spLocks noGrp="1"/>
          </p:cNvSpPr>
          <p:nvPr>
            <p:ph idx="1"/>
          </p:nvPr>
        </p:nvSpPr>
        <p:spPr/>
        <p:txBody>
          <a:bodyPr/>
          <a:lstStyle/>
          <a:p>
            <a:r>
              <a:rPr lang="en-US" dirty="0"/>
              <a:t>You borrow 50K for the student loan, but the payment schedule is 3 annual payments of 20.1K.  At the end of 3 years the loan balance will be zero.  How much of each payment is interest?</a:t>
            </a:r>
          </a:p>
          <a:p>
            <a:endParaRPr lang="en-US" dirty="0"/>
          </a:p>
        </p:txBody>
      </p:sp>
      <p:sp>
        <p:nvSpPr>
          <p:cNvPr id="3" name="Title 2">
            <a:extLst>
              <a:ext uri="{FF2B5EF4-FFF2-40B4-BE49-F238E27FC236}">
                <a16:creationId xmlns:a16="http://schemas.microsoft.com/office/drawing/2014/main" id="{66AE6E5E-A2C3-88AF-ED8E-BE770AFFEFA1}"/>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18E813AB-0838-8644-91DE-A0F24406BE3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E592EEBD-C392-D1BA-2671-CE6C9AC212F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Table 7">
            <a:extLst>
              <a:ext uri="{FF2B5EF4-FFF2-40B4-BE49-F238E27FC236}">
                <a16:creationId xmlns:a16="http://schemas.microsoft.com/office/drawing/2014/main" id="{96F5F5F3-98CE-AC9E-9C32-4A6A3CD0C935}"/>
              </a:ext>
            </a:extLst>
          </p:cNvPr>
          <p:cNvGraphicFramePr>
            <a:graphicFrameLocks noGrp="1"/>
          </p:cNvGraphicFramePr>
          <p:nvPr>
            <p:extLst>
              <p:ext uri="{D42A27DB-BD31-4B8C-83A1-F6EECF244321}">
                <p14:modId xmlns:p14="http://schemas.microsoft.com/office/powerpoint/2010/main" val="346535654"/>
              </p:ext>
            </p:extLst>
          </p:nvPr>
        </p:nvGraphicFramePr>
        <p:xfrm>
          <a:off x="2934126" y="1637523"/>
          <a:ext cx="5826959" cy="1388745"/>
        </p:xfrm>
        <a:graphic>
          <a:graphicData uri="http://schemas.openxmlformats.org/drawingml/2006/table">
            <a:tbl>
              <a:tblPr>
                <a:tableStyleId>{5C22544A-7EE6-4342-B048-85BDC9FD1C3A}</a:tableStyleId>
              </a:tblPr>
              <a:tblGrid>
                <a:gridCol w="1028538">
                  <a:extLst>
                    <a:ext uri="{9D8B030D-6E8A-4147-A177-3AD203B41FA5}">
                      <a16:colId xmlns:a16="http://schemas.microsoft.com/office/drawing/2014/main" val="2923817641"/>
                    </a:ext>
                  </a:extLst>
                </a:gridCol>
                <a:gridCol w="1986144">
                  <a:extLst>
                    <a:ext uri="{9D8B030D-6E8A-4147-A177-3AD203B41FA5}">
                      <a16:colId xmlns:a16="http://schemas.microsoft.com/office/drawing/2014/main" val="1413510951"/>
                    </a:ext>
                  </a:extLst>
                </a:gridCol>
                <a:gridCol w="1670884">
                  <a:extLst>
                    <a:ext uri="{9D8B030D-6E8A-4147-A177-3AD203B41FA5}">
                      <a16:colId xmlns:a16="http://schemas.microsoft.com/office/drawing/2014/main" val="430230615"/>
                    </a:ext>
                  </a:extLst>
                </a:gridCol>
                <a:gridCol w="112855">
                  <a:extLst>
                    <a:ext uri="{9D8B030D-6E8A-4147-A177-3AD203B41FA5}">
                      <a16:colId xmlns:a16="http://schemas.microsoft.com/office/drawing/2014/main" val="2572532091"/>
                    </a:ext>
                  </a:extLst>
                </a:gridCol>
                <a:gridCol w="1028538">
                  <a:extLst>
                    <a:ext uri="{9D8B030D-6E8A-4147-A177-3AD203B41FA5}">
                      <a16:colId xmlns:a16="http://schemas.microsoft.com/office/drawing/2014/main" val="1318179624"/>
                    </a:ext>
                  </a:extLst>
                </a:gridCol>
              </a:tblGrid>
              <a:tr h="214902">
                <a:tc>
                  <a:txBody>
                    <a:bodyPr/>
                    <a:lstStyle/>
                    <a:p>
                      <a:pPr algn="ctr" fontAlgn="b"/>
                      <a:r>
                        <a:rPr lang="en-US" sz="1600" u="sng" strike="noStrike" dirty="0">
                          <a:effectLst/>
                        </a:rPr>
                        <a:t>Year</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sng" strike="noStrike" dirty="0">
                          <a:effectLst/>
                        </a:rPr>
                        <a:t>Amount</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600" u="sng" strike="noStrike" dirty="0">
                          <a:effectLst/>
                        </a:rPr>
                        <a:t>PV at beginning of Y1</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40755">
                <a:tc>
                  <a:txBody>
                    <a:bodyPr/>
                    <a:lstStyle/>
                    <a:p>
                      <a:pPr algn="ctr" fontAlgn="b"/>
                      <a:r>
                        <a:rPr lang="en-US" sz="1600" u="none" strike="noStrike" dirty="0">
                          <a:effectLst/>
                        </a:rPr>
                        <a:t>Y1</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18,278</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40755">
                <a:tc>
                  <a:txBody>
                    <a:bodyPr/>
                    <a:lstStyle/>
                    <a:p>
                      <a:pPr algn="ctr" fontAlgn="b"/>
                      <a:r>
                        <a:rPr lang="en-US" sz="1600" u="none" strike="noStrike" dirty="0">
                          <a:effectLst/>
                        </a:rPr>
                        <a:t>Y2</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16,616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40755">
                <a:tc>
                  <a:txBody>
                    <a:bodyPr/>
                    <a:lstStyle/>
                    <a:p>
                      <a:pPr algn="ctr" fontAlgn="b"/>
                      <a:r>
                        <a:rPr lang="en-US" sz="1600" u="none" strike="noStrike" dirty="0">
                          <a:effectLst/>
                        </a:rPr>
                        <a:t>Y3</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15,106</a:t>
                      </a:r>
                      <a:endParaRPr lang="en-US" sz="16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454668143"/>
                  </a:ext>
                </a:extLst>
              </a:tr>
              <a:tr h="240755">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b="1" u="none" strike="noStrike" dirty="0">
                          <a:effectLst/>
                        </a:rPr>
                        <a:t>50,000</a:t>
                      </a:r>
                      <a:endParaRPr lang="en-US" sz="16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graphicFrame>
        <p:nvGraphicFramePr>
          <p:cNvPr id="9" name="Table 8">
            <a:extLst>
              <a:ext uri="{FF2B5EF4-FFF2-40B4-BE49-F238E27FC236}">
                <a16:creationId xmlns:a16="http://schemas.microsoft.com/office/drawing/2014/main" id="{6A03DF39-5F45-0CC1-422E-C530AA327CC4}"/>
              </a:ext>
            </a:extLst>
          </p:cNvPr>
          <p:cNvGraphicFramePr>
            <a:graphicFrameLocks noGrp="1"/>
          </p:cNvGraphicFramePr>
          <p:nvPr>
            <p:extLst>
              <p:ext uri="{D42A27DB-BD31-4B8C-83A1-F6EECF244321}">
                <p14:modId xmlns:p14="http://schemas.microsoft.com/office/powerpoint/2010/main" val="1286875080"/>
              </p:ext>
            </p:extLst>
          </p:nvPr>
        </p:nvGraphicFramePr>
        <p:xfrm>
          <a:off x="3060768" y="3260263"/>
          <a:ext cx="5573673" cy="1016000"/>
        </p:xfrm>
        <a:graphic>
          <a:graphicData uri="http://schemas.openxmlformats.org/drawingml/2006/table">
            <a:tbl>
              <a:tblPr>
                <a:tableStyleId>{5C22544A-7EE6-4342-B048-85BDC9FD1C3A}</a:tableStyleId>
              </a:tblPr>
              <a:tblGrid>
                <a:gridCol w="983830">
                  <a:extLst>
                    <a:ext uri="{9D8B030D-6E8A-4147-A177-3AD203B41FA5}">
                      <a16:colId xmlns:a16="http://schemas.microsoft.com/office/drawing/2014/main" val="2923817641"/>
                    </a:ext>
                  </a:extLst>
                </a:gridCol>
                <a:gridCol w="1899810">
                  <a:extLst>
                    <a:ext uri="{9D8B030D-6E8A-4147-A177-3AD203B41FA5}">
                      <a16:colId xmlns:a16="http://schemas.microsoft.com/office/drawing/2014/main" val="1413510951"/>
                    </a:ext>
                  </a:extLst>
                </a:gridCol>
                <a:gridCol w="1598253">
                  <a:extLst>
                    <a:ext uri="{9D8B030D-6E8A-4147-A177-3AD203B41FA5}">
                      <a16:colId xmlns:a16="http://schemas.microsoft.com/office/drawing/2014/main" val="430230615"/>
                    </a:ext>
                  </a:extLst>
                </a:gridCol>
                <a:gridCol w="107950">
                  <a:extLst>
                    <a:ext uri="{9D8B030D-6E8A-4147-A177-3AD203B41FA5}">
                      <a16:colId xmlns:a16="http://schemas.microsoft.com/office/drawing/2014/main" val="2572532091"/>
                    </a:ext>
                  </a:extLst>
                </a:gridCol>
                <a:gridCol w="983830">
                  <a:extLst>
                    <a:ext uri="{9D8B030D-6E8A-4147-A177-3AD203B41FA5}">
                      <a16:colId xmlns:a16="http://schemas.microsoft.com/office/drawing/2014/main" val="1318179624"/>
                    </a:ext>
                  </a:extLst>
                </a:gridCol>
              </a:tblGrid>
              <a:tr h="254000">
                <a:tc>
                  <a:txBody>
                    <a:bodyPr/>
                    <a:lstStyle/>
                    <a:p>
                      <a:pPr algn="ctr" fontAlgn="b"/>
                      <a:r>
                        <a:rPr lang="en-US" sz="1400" u="sng" strike="noStrike" dirty="0">
                          <a:effectLst/>
                        </a:rPr>
                        <a:t>Year</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sng" strike="noStrike" dirty="0">
                          <a:effectLst/>
                        </a:rPr>
                        <a:t>Amount</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400" u="sng" strike="noStrike" dirty="0">
                          <a:effectLst/>
                        </a:rPr>
                        <a:t>PV at beginning of Y2</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54000">
                <a:tc>
                  <a:txBody>
                    <a:bodyPr/>
                    <a:lstStyle/>
                    <a:p>
                      <a:pPr algn="ctr" fontAlgn="b"/>
                      <a:r>
                        <a:rPr lang="en-US" sz="1400" u="none" strike="noStrike" dirty="0">
                          <a:effectLst/>
                        </a:rPr>
                        <a:t>Y2</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a:effectLst/>
                        </a:rPr>
                        <a:t>18,278</a:t>
                      </a:r>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54000">
                <a:tc>
                  <a:txBody>
                    <a:bodyPr/>
                    <a:lstStyle/>
                    <a:p>
                      <a:pPr algn="ctr" fontAlgn="b"/>
                      <a:r>
                        <a:rPr lang="en-US" sz="1400" u="none" strike="noStrike" dirty="0">
                          <a:effectLst/>
                        </a:rPr>
                        <a:t>Y3</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16,616</a:t>
                      </a:r>
                      <a:endParaRPr lang="en-US" sz="14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54000">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b="1" u="none" strike="noStrike" dirty="0">
                          <a:effectLst/>
                        </a:rPr>
                        <a:t>34,894</a:t>
                      </a:r>
                      <a:endParaRPr lang="en-US" sz="14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cxnSp>
        <p:nvCxnSpPr>
          <p:cNvPr id="11" name="Straight Connector 10">
            <a:extLst>
              <a:ext uri="{FF2B5EF4-FFF2-40B4-BE49-F238E27FC236}">
                <a16:creationId xmlns:a16="http://schemas.microsoft.com/office/drawing/2014/main" id="{A1367C30-BAD2-400D-1FF4-2CF05ABCC283}"/>
              </a:ext>
            </a:extLst>
          </p:cNvPr>
          <p:cNvCxnSpPr>
            <a:cxnSpLocks/>
          </p:cNvCxnSpPr>
          <p:nvPr/>
        </p:nvCxnSpPr>
        <p:spPr>
          <a:xfrm>
            <a:off x="3245476" y="3163239"/>
            <a:ext cx="478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0588ED-DF56-6911-B188-88340081073C}"/>
              </a:ext>
            </a:extLst>
          </p:cNvPr>
          <p:cNvCxnSpPr>
            <a:cxnSpLocks/>
          </p:cNvCxnSpPr>
          <p:nvPr/>
        </p:nvCxnSpPr>
        <p:spPr>
          <a:xfrm flipH="1" flipV="1">
            <a:off x="7314616" y="2909395"/>
            <a:ext cx="2181155" cy="32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4B6DDE-8DA3-FE57-3E4E-C6CED0BA1D84}"/>
              </a:ext>
            </a:extLst>
          </p:cNvPr>
          <p:cNvCxnSpPr>
            <a:cxnSpLocks/>
          </p:cNvCxnSpPr>
          <p:nvPr/>
        </p:nvCxnSpPr>
        <p:spPr>
          <a:xfrm flipH="1">
            <a:off x="7250806" y="3401959"/>
            <a:ext cx="2211745" cy="7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7A505C-EB61-40C7-6E42-BF3D809F763E}"/>
              </a:ext>
            </a:extLst>
          </p:cNvPr>
          <p:cNvSpPr txBox="1"/>
          <p:nvPr/>
        </p:nvSpPr>
        <p:spPr>
          <a:xfrm>
            <a:off x="9541574" y="3163239"/>
            <a:ext cx="2202287" cy="369332"/>
          </a:xfrm>
          <a:prstGeom prst="rect">
            <a:avLst/>
          </a:prstGeom>
          <a:noFill/>
          <a:ln w="25400">
            <a:solidFill>
              <a:schemeClr val="accent1">
                <a:shade val="95000"/>
                <a:satMod val="105000"/>
              </a:schemeClr>
            </a:solidFill>
          </a:ln>
        </p:spPr>
        <p:txBody>
          <a:bodyPr wrap="square" rtlCol="0">
            <a:spAutoFit/>
          </a:bodyPr>
          <a:lstStyle/>
          <a:p>
            <a:r>
              <a:rPr lang="en-US" b="1" dirty="0"/>
              <a:t>Difference = 15,106</a:t>
            </a:r>
          </a:p>
        </p:txBody>
      </p:sp>
      <p:cxnSp>
        <p:nvCxnSpPr>
          <p:cNvPr id="28" name="Straight Connector 27">
            <a:extLst>
              <a:ext uri="{FF2B5EF4-FFF2-40B4-BE49-F238E27FC236}">
                <a16:creationId xmlns:a16="http://schemas.microsoft.com/office/drawing/2014/main" id="{D6494947-8A69-DA00-CA60-32337D546479}"/>
              </a:ext>
            </a:extLst>
          </p:cNvPr>
          <p:cNvCxnSpPr>
            <a:cxnSpLocks/>
          </p:cNvCxnSpPr>
          <p:nvPr/>
        </p:nvCxnSpPr>
        <p:spPr>
          <a:xfrm>
            <a:off x="3245476" y="4673820"/>
            <a:ext cx="4918953"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8C3EA1FA-1607-EDC2-6A92-0323AAE3A525}"/>
              </a:ext>
            </a:extLst>
          </p:cNvPr>
          <p:cNvGraphicFramePr>
            <a:graphicFrameLocks noGrp="1"/>
          </p:cNvGraphicFramePr>
          <p:nvPr>
            <p:extLst>
              <p:ext uri="{D42A27DB-BD31-4B8C-83A1-F6EECF244321}">
                <p14:modId xmlns:p14="http://schemas.microsoft.com/office/powerpoint/2010/main" val="394120446"/>
              </p:ext>
            </p:extLst>
          </p:nvPr>
        </p:nvGraphicFramePr>
        <p:xfrm>
          <a:off x="2614411" y="4682191"/>
          <a:ext cx="7399375" cy="1615440"/>
        </p:xfrm>
        <a:graphic>
          <a:graphicData uri="http://schemas.openxmlformats.org/drawingml/2006/table">
            <a:tbl>
              <a:tblPr firstRow="1" bandRow="1">
                <a:tableStyleId>{5C22544A-7EE6-4342-B048-85BDC9FD1C3A}</a:tableStyleId>
              </a:tblPr>
              <a:tblGrid>
                <a:gridCol w="1470441">
                  <a:extLst>
                    <a:ext uri="{9D8B030D-6E8A-4147-A177-3AD203B41FA5}">
                      <a16:colId xmlns:a16="http://schemas.microsoft.com/office/drawing/2014/main" val="2749706225"/>
                    </a:ext>
                  </a:extLst>
                </a:gridCol>
                <a:gridCol w="1284034">
                  <a:extLst>
                    <a:ext uri="{9D8B030D-6E8A-4147-A177-3AD203B41FA5}">
                      <a16:colId xmlns:a16="http://schemas.microsoft.com/office/drawing/2014/main" val="1565054342"/>
                    </a:ext>
                  </a:extLst>
                </a:gridCol>
                <a:gridCol w="2206656">
                  <a:extLst>
                    <a:ext uri="{9D8B030D-6E8A-4147-A177-3AD203B41FA5}">
                      <a16:colId xmlns:a16="http://schemas.microsoft.com/office/drawing/2014/main" val="3910751764"/>
                    </a:ext>
                  </a:extLst>
                </a:gridCol>
                <a:gridCol w="730666">
                  <a:extLst>
                    <a:ext uri="{9D8B030D-6E8A-4147-A177-3AD203B41FA5}">
                      <a16:colId xmlns:a16="http://schemas.microsoft.com/office/drawing/2014/main" val="875626919"/>
                    </a:ext>
                  </a:extLst>
                </a:gridCol>
                <a:gridCol w="1707578">
                  <a:extLst>
                    <a:ext uri="{9D8B030D-6E8A-4147-A177-3AD203B41FA5}">
                      <a16:colId xmlns:a16="http://schemas.microsoft.com/office/drawing/2014/main" val="1409638922"/>
                    </a:ext>
                  </a:extLst>
                </a:gridCol>
              </a:tblGrid>
              <a:tr h="207158">
                <a:tc>
                  <a:txBody>
                    <a:bodyPr/>
                    <a:lstStyle/>
                    <a:p>
                      <a:r>
                        <a:rPr lang="en-US" sz="1400" dirty="0">
                          <a:solidFill>
                            <a:schemeClr val="tx1"/>
                          </a:solidFill>
                        </a:rPr>
                        <a:t>Year</a:t>
                      </a:r>
                    </a:p>
                  </a:txBody>
                  <a:tcPr>
                    <a:noFill/>
                  </a:tcPr>
                </a:tc>
                <a:tc>
                  <a:txBody>
                    <a:bodyPr/>
                    <a:lstStyle/>
                    <a:p>
                      <a:r>
                        <a:rPr lang="en-US" sz="1400" dirty="0">
                          <a:solidFill>
                            <a:schemeClr val="tx1"/>
                          </a:solidFill>
                        </a:rPr>
                        <a:t>Payment</a:t>
                      </a:r>
                    </a:p>
                  </a:txBody>
                  <a:tcPr>
                    <a:noFill/>
                  </a:tcPr>
                </a:tc>
                <a:tc>
                  <a:txBody>
                    <a:bodyPr/>
                    <a:lstStyle/>
                    <a:p>
                      <a:r>
                        <a:rPr lang="en-US" sz="1400" dirty="0">
                          <a:solidFill>
                            <a:schemeClr val="tx1"/>
                          </a:solidFill>
                        </a:rPr>
                        <a:t>Principal (Loss PV)</a:t>
                      </a:r>
                    </a:p>
                  </a:txBody>
                  <a:tcPr>
                    <a:noFill/>
                  </a:tcPr>
                </a:tc>
                <a:tc>
                  <a:txBody>
                    <a:bodyPr/>
                    <a:lstStyle/>
                    <a:p>
                      <a:endParaRPr lang="en-US" sz="1400" dirty="0">
                        <a:solidFill>
                          <a:schemeClr val="tx1"/>
                        </a:solidFill>
                      </a:endParaRPr>
                    </a:p>
                  </a:txBody>
                  <a:tcPr>
                    <a:noFill/>
                  </a:tcPr>
                </a:tc>
                <a:tc>
                  <a:txBody>
                    <a:bodyPr/>
                    <a:lstStyle/>
                    <a:p>
                      <a:r>
                        <a:rPr lang="en-US" sz="1400" dirty="0">
                          <a:solidFill>
                            <a:schemeClr val="tx1"/>
                          </a:solidFill>
                        </a:rPr>
                        <a:t>Interest</a:t>
                      </a:r>
                    </a:p>
                  </a:txBody>
                  <a:tcPr>
                    <a:noFill/>
                  </a:tcPr>
                </a:tc>
                <a:extLst>
                  <a:ext uri="{0D108BD9-81ED-4DB2-BD59-A6C34878D82A}">
                    <a16:rowId xmlns:a16="http://schemas.microsoft.com/office/drawing/2014/main" val="3317723004"/>
                  </a:ext>
                </a:extLst>
              </a:tr>
              <a:tr h="264321">
                <a:tc>
                  <a:txBody>
                    <a:bodyPr/>
                    <a:lstStyle/>
                    <a:p>
                      <a:pPr algn="ctr"/>
                      <a:r>
                        <a:rPr lang="en-US" sz="1400" dirty="0"/>
                        <a:t>Year 1</a:t>
                      </a:r>
                    </a:p>
                  </a:txBody>
                  <a:tcPr>
                    <a:noFill/>
                  </a:tcPr>
                </a:tc>
                <a:tc>
                  <a:txBody>
                    <a:bodyPr/>
                    <a:lstStyle/>
                    <a:p>
                      <a:pPr algn="ctr"/>
                      <a:r>
                        <a:rPr lang="en-US" sz="1400" dirty="0"/>
                        <a:t>20,106    </a:t>
                      </a:r>
                      <a:r>
                        <a:rPr lang="en-US" sz="1400" b="1" dirty="0"/>
                        <a:t> --</a:t>
                      </a:r>
                    </a:p>
                  </a:txBody>
                  <a:tcPr>
                    <a:noFill/>
                  </a:tcPr>
                </a:tc>
                <a:tc>
                  <a:txBody>
                    <a:bodyPr/>
                    <a:lstStyle/>
                    <a:p>
                      <a:pPr algn="ctr"/>
                      <a:r>
                        <a:rPr lang="en-US" sz="1400" dirty="0"/>
                        <a:t> 15.1K (50K - 34.8K)</a:t>
                      </a:r>
                    </a:p>
                  </a:txBody>
                  <a:tcPr>
                    <a:noFill/>
                  </a:tcPr>
                </a:tc>
                <a:tc>
                  <a:txBody>
                    <a:bodyPr/>
                    <a:lstStyle/>
                    <a:p>
                      <a:pPr algn="ctr"/>
                      <a:r>
                        <a:rPr lang="en-US" sz="1600" dirty="0"/>
                        <a:t>=</a:t>
                      </a:r>
                    </a:p>
                  </a:txBody>
                  <a:tcPr>
                    <a:noFill/>
                  </a:tcPr>
                </a:tc>
                <a:tc>
                  <a:txBody>
                    <a:bodyPr/>
                    <a:lstStyle/>
                    <a:p>
                      <a:pPr algn="l"/>
                      <a:r>
                        <a:rPr lang="en-US" sz="1400" dirty="0"/>
                        <a:t>5,000</a:t>
                      </a:r>
                    </a:p>
                  </a:txBody>
                  <a:tcPr>
                    <a:noFill/>
                  </a:tcPr>
                </a:tc>
                <a:extLst>
                  <a:ext uri="{0D108BD9-81ED-4DB2-BD59-A6C34878D82A}">
                    <a16:rowId xmlns:a16="http://schemas.microsoft.com/office/drawing/2014/main" val="570201066"/>
                  </a:ext>
                </a:extLst>
              </a:tr>
              <a:tr h="264321">
                <a:tc>
                  <a:txBody>
                    <a:bodyPr/>
                    <a:lstStyle/>
                    <a:p>
                      <a:pPr algn="ctr"/>
                      <a:r>
                        <a:rPr lang="en-US" sz="1400" dirty="0"/>
                        <a:t>Year 2</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16.6K (34.8K – 18.2K)</a:t>
                      </a:r>
                    </a:p>
                  </a:txBody>
                  <a:tcPr>
                    <a:noFill/>
                  </a:tcPr>
                </a:tc>
                <a:tc>
                  <a:txBody>
                    <a:bodyPr/>
                    <a:lstStyle/>
                    <a:p>
                      <a:pPr algn="ctr"/>
                      <a:r>
                        <a:rPr lang="en-US" sz="1600" dirty="0"/>
                        <a:t>=</a:t>
                      </a:r>
                    </a:p>
                  </a:txBody>
                  <a:tcPr>
                    <a:noFill/>
                  </a:tcPr>
                </a:tc>
                <a:tc>
                  <a:txBody>
                    <a:bodyPr/>
                    <a:lstStyle/>
                    <a:p>
                      <a:pPr algn="l"/>
                      <a:r>
                        <a:rPr lang="en-US" sz="1400" dirty="0"/>
                        <a:t>3,489</a:t>
                      </a:r>
                    </a:p>
                  </a:txBody>
                  <a:tcPr>
                    <a:noFill/>
                  </a:tcPr>
                </a:tc>
                <a:extLst>
                  <a:ext uri="{0D108BD9-81ED-4DB2-BD59-A6C34878D82A}">
                    <a16:rowId xmlns:a16="http://schemas.microsoft.com/office/drawing/2014/main" val="3587519374"/>
                  </a:ext>
                </a:extLst>
              </a:tr>
              <a:tr h="264321">
                <a:tc>
                  <a:txBody>
                    <a:bodyPr/>
                    <a:lstStyle/>
                    <a:p>
                      <a:pPr algn="ctr"/>
                      <a:r>
                        <a:rPr lang="en-US" sz="1400" dirty="0"/>
                        <a:t>Year 3</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18.2K (18.2K – 0)</a:t>
                      </a:r>
                    </a:p>
                  </a:txBody>
                  <a:tcPr>
                    <a:lnB w="12700" cap="flat" cmpd="sng" algn="ctr">
                      <a:solidFill>
                        <a:schemeClr val="tx1"/>
                      </a:solidFill>
                      <a:prstDash val="solid"/>
                      <a:round/>
                      <a:headEnd type="none" w="med" len="med"/>
                      <a:tailEnd type="none" w="med" len="med"/>
                    </a:lnB>
                    <a:noFill/>
                  </a:tcPr>
                </a:tc>
                <a:tc>
                  <a:txBody>
                    <a:bodyPr/>
                    <a:lstStyle/>
                    <a:p>
                      <a:pPr algn="ctr"/>
                      <a:r>
                        <a:rPr lang="en-US" sz="1600" dirty="0"/>
                        <a:t>=</a:t>
                      </a:r>
                    </a:p>
                  </a:txBody>
                  <a:tcPr>
                    <a:noFill/>
                  </a:tcPr>
                </a:tc>
                <a:tc>
                  <a:txBody>
                    <a:bodyPr/>
                    <a:lstStyle/>
                    <a:p>
                      <a:pPr algn="l"/>
                      <a:r>
                        <a:rPr lang="en-US" sz="1400" dirty="0"/>
                        <a:t>1,827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919808"/>
                  </a:ext>
                </a:extLst>
              </a:tr>
              <a:tr h="264321">
                <a:tc>
                  <a:txBody>
                    <a:bodyPr/>
                    <a:lstStyle/>
                    <a:p>
                      <a:pPr algn="ctr"/>
                      <a:r>
                        <a:rPr lang="en-US" sz="1400" dirty="0"/>
                        <a:t>Totals</a:t>
                      </a:r>
                    </a:p>
                  </a:txBody>
                  <a:tcPr>
                    <a:noFill/>
                  </a:tcPr>
                </a:tc>
                <a:tc>
                  <a:txBody>
                    <a:bodyPr/>
                    <a:lstStyle/>
                    <a:p>
                      <a:pPr algn="ctr"/>
                      <a:endParaRPr lang="en-US" sz="1400" dirty="0"/>
                    </a:p>
                  </a:txBody>
                  <a:tcPr>
                    <a:noFill/>
                  </a:tcPr>
                </a:tc>
                <a:tc>
                  <a:txBody>
                    <a:bodyPr/>
                    <a:lstStyle/>
                    <a:p>
                      <a:pPr algn="ctr"/>
                      <a:r>
                        <a:rPr lang="en-US" sz="1400" dirty="0"/>
                        <a:t>50,000</a:t>
                      </a:r>
                    </a:p>
                  </a:txBody>
                  <a:tcPr>
                    <a:lnT w="12700" cap="flat" cmpd="sng" algn="ctr">
                      <a:solidFill>
                        <a:schemeClr val="tx1"/>
                      </a:solidFill>
                      <a:prstDash val="solid"/>
                      <a:round/>
                      <a:headEnd type="none" w="med" len="med"/>
                      <a:tailEnd type="none" w="med" len="med"/>
                    </a:lnT>
                    <a:noFill/>
                  </a:tcPr>
                </a:tc>
                <a:tc>
                  <a:txBody>
                    <a:bodyPr/>
                    <a:lstStyle/>
                    <a:p>
                      <a:pPr algn="ctr"/>
                      <a:endParaRPr lang="en-US" sz="1400" dirty="0"/>
                    </a:p>
                  </a:txBody>
                  <a:tcPr>
                    <a:noFill/>
                  </a:tcPr>
                </a:tc>
                <a:tc>
                  <a:txBody>
                    <a:bodyPr/>
                    <a:lstStyle/>
                    <a:p>
                      <a:pPr algn="l"/>
                      <a:r>
                        <a:rPr lang="en-US" sz="1400" dirty="0"/>
                        <a:t>10,316</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38978858"/>
                  </a:ext>
                </a:extLst>
              </a:tr>
            </a:tbl>
          </a:graphicData>
        </a:graphic>
      </p:graphicFrame>
    </p:spTree>
    <p:extLst>
      <p:ext uri="{BB962C8B-B14F-4D97-AF65-F5344CB8AC3E}">
        <p14:creationId xmlns:p14="http://schemas.microsoft.com/office/powerpoint/2010/main" val="122572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9BEC-3748-60D3-EC2D-1B656E5A5E89}"/>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6C10970F-F3D8-C868-A1A0-83C36B7E1DE4}"/>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C59C4D08-CD27-2E6B-B74E-E2D34BEBFC5B}"/>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6" name="Object 5">
            <a:extLst>
              <a:ext uri="{FF2B5EF4-FFF2-40B4-BE49-F238E27FC236}">
                <a16:creationId xmlns:a16="http://schemas.microsoft.com/office/drawing/2014/main" id="{66C133F1-6ABC-015A-8128-E1843059B736}"/>
              </a:ext>
            </a:extLst>
          </p:cNvPr>
          <p:cNvGraphicFramePr>
            <a:graphicFrameLocks noChangeAspect="1"/>
          </p:cNvGraphicFramePr>
          <p:nvPr>
            <p:extLst>
              <p:ext uri="{D42A27DB-BD31-4B8C-83A1-F6EECF244321}">
                <p14:modId xmlns:p14="http://schemas.microsoft.com/office/powerpoint/2010/main" val="4183883401"/>
              </p:ext>
            </p:extLst>
          </p:nvPr>
        </p:nvGraphicFramePr>
        <p:xfrm>
          <a:off x="943897" y="1160053"/>
          <a:ext cx="9896168" cy="4650812"/>
        </p:xfrm>
        <a:graphic>
          <a:graphicData uri="http://schemas.openxmlformats.org/presentationml/2006/ole">
            <mc:AlternateContent xmlns:mc="http://schemas.openxmlformats.org/markup-compatibility/2006">
              <mc:Choice xmlns:v="urn:schemas-microsoft-com:vml" Requires="v">
                <p:oleObj spid="_x0000_s1026" name="Worksheet" r:id="rId3" imgW="7531100" imgH="3797300" progId="Excel.Sheet.12">
                  <p:embed/>
                </p:oleObj>
              </mc:Choice>
              <mc:Fallback>
                <p:oleObj name="Worksheet" r:id="rId3" imgW="7531100" imgH="3797300" progId="Excel.Sheet.12">
                  <p:embed/>
                  <p:pic>
                    <p:nvPicPr>
                      <p:cNvPr id="6" name="Object 5">
                        <a:extLst>
                          <a:ext uri="{FF2B5EF4-FFF2-40B4-BE49-F238E27FC236}">
                            <a16:creationId xmlns:a16="http://schemas.microsoft.com/office/drawing/2014/main" id="{66C133F1-6ABC-015A-8128-E1843059B736}"/>
                          </a:ext>
                        </a:extLst>
                      </p:cNvPr>
                      <p:cNvPicPr/>
                      <p:nvPr/>
                    </p:nvPicPr>
                    <p:blipFill>
                      <a:blip r:embed="rId4"/>
                      <a:stretch>
                        <a:fillRect/>
                      </a:stretch>
                    </p:blipFill>
                    <p:spPr>
                      <a:xfrm>
                        <a:off x="943897" y="1160053"/>
                        <a:ext cx="9896168" cy="4650812"/>
                      </a:xfrm>
                      <a:prstGeom prst="rect">
                        <a:avLst/>
                      </a:prstGeom>
                    </p:spPr>
                  </p:pic>
                </p:oleObj>
              </mc:Fallback>
            </mc:AlternateContent>
          </a:graphicData>
        </a:graphic>
      </p:graphicFrame>
    </p:spTree>
    <p:extLst>
      <p:ext uri="{BB962C8B-B14F-4D97-AF65-F5344CB8AC3E}">
        <p14:creationId xmlns:p14="http://schemas.microsoft.com/office/powerpoint/2010/main" val="2788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3ED1D-3BB1-240D-35CB-D5E12EE59C1C}"/>
              </a:ext>
            </a:extLst>
          </p:cNvPr>
          <p:cNvSpPr>
            <a:spLocks noGrp="1"/>
          </p:cNvSpPr>
          <p:nvPr>
            <p:ph idx="1"/>
          </p:nvPr>
        </p:nvSpPr>
        <p:spPr/>
        <p:txBody>
          <a:bodyPr/>
          <a:lstStyle/>
          <a:p>
            <a:r>
              <a:rPr lang="en-US" dirty="0"/>
              <a:t>Methods of Accounting—affect the timing inclusions/deductible, but not whether an amount is interest, principal, capital expenditure, etc.</a:t>
            </a:r>
          </a:p>
          <a:p>
            <a:pPr lvl="1"/>
            <a:r>
              <a:rPr lang="en-US" dirty="0"/>
              <a:t>Cash method</a:t>
            </a:r>
          </a:p>
          <a:p>
            <a:pPr lvl="2"/>
            <a:r>
              <a:rPr lang="en-US" dirty="0"/>
              <a:t>When paid or received</a:t>
            </a:r>
          </a:p>
          <a:p>
            <a:pPr lvl="1"/>
            <a:r>
              <a:rPr lang="en-US" dirty="0"/>
              <a:t>Accrual method</a:t>
            </a:r>
          </a:p>
          <a:p>
            <a:pPr lvl="2"/>
            <a:r>
              <a:rPr lang="en-US" dirty="0"/>
              <a:t>All events test—right to receive; establish fact of liability</a:t>
            </a:r>
          </a:p>
          <a:p>
            <a:pPr lvl="2"/>
            <a:r>
              <a:rPr lang="en-US" dirty="0"/>
              <a:t>Accrual of </a:t>
            </a:r>
            <a:r>
              <a:rPr lang="en-US" b="1" dirty="0"/>
              <a:t>interest</a:t>
            </a:r>
            <a:r>
              <a:rPr lang="en-US" dirty="0"/>
              <a:t>: include/deduct as times passes under </a:t>
            </a:r>
            <a:r>
              <a:rPr lang="en-US" i="1" dirty="0"/>
              <a:t>economical accrual of interest</a:t>
            </a:r>
          </a:p>
          <a:p>
            <a:pPr lvl="2"/>
            <a:endParaRPr lang="en-US" dirty="0"/>
          </a:p>
        </p:txBody>
      </p:sp>
      <p:sp>
        <p:nvSpPr>
          <p:cNvPr id="3" name="Title 2">
            <a:extLst>
              <a:ext uri="{FF2B5EF4-FFF2-40B4-BE49-F238E27FC236}">
                <a16:creationId xmlns:a16="http://schemas.microsoft.com/office/drawing/2014/main" id="{88086BB7-EFF2-1F7B-E987-570C2C8D61AE}"/>
              </a:ext>
            </a:extLst>
          </p:cNvPr>
          <p:cNvSpPr>
            <a:spLocks noGrp="1"/>
          </p:cNvSpPr>
          <p:nvPr>
            <p:ph type="title"/>
          </p:nvPr>
        </p:nvSpPr>
        <p:spPr/>
        <p:txBody>
          <a:bodyPr/>
          <a:lstStyle/>
          <a:p>
            <a:r>
              <a:rPr lang="en-US" dirty="0"/>
              <a:t>Original Issue Discount (OID)</a:t>
            </a:r>
          </a:p>
        </p:txBody>
      </p:sp>
      <p:sp>
        <p:nvSpPr>
          <p:cNvPr id="4" name="Slide Number Placeholder 3">
            <a:extLst>
              <a:ext uri="{FF2B5EF4-FFF2-40B4-BE49-F238E27FC236}">
                <a16:creationId xmlns:a16="http://schemas.microsoft.com/office/drawing/2014/main" id="{7A032707-8B94-97EA-3813-6BFC9F7BEF2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575F9EBA-1EF6-4C14-AC6F-228FDD9229B7}"/>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213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A9CE0-F14C-DB23-BA91-0092681A46B5}"/>
              </a:ext>
            </a:extLst>
          </p:cNvPr>
          <p:cNvSpPr>
            <a:spLocks noGrp="1"/>
          </p:cNvSpPr>
          <p:nvPr>
            <p:ph idx="1"/>
          </p:nvPr>
        </p:nvSpPr>
        <p:spPr/>
        <p:txBody>
          <a:bodyPr/>
          <a:lstStyle/>
          <a:p>
            <a:r>
              <a:rPr lang="en-US" sz="2800" dirty="0"/>
              <a:t>Corp A wants to issue a bond that offers a 10% return for 3 years.  </a:t>
            </a:r>
          </a:p>
          <a:p>
            <a:r>
              <a:rPr lang="en-US" sz="2800" dirty="0"/>
              <a:t>Corp A wants to save cash, so it says that it won’t pay any interest before the maturity of the bond. </a:t>
            </a:r>
          </a:p>
          <a:p>
            <a:r>
              <a:rPr lang="en-US" sz="2800" dirty="0"/>
              <a:t>Amy likes the promised return and talks to her broker who says that the bond will be sold (issued) for $751.31 today and will pay off $1,000 three years from now.</a:t>
            </a:r>
          </a:p>
          <a:p>
            <a:r>
              <a:rPr lang="en-US" sz="2800" dirty="0"/>
              <a:t>Can Amy defer including the interest in income until Y3 when she received the $1,000?</a:t>
            </a:r>
          </a:p>
          <a:p>
            <a:endParaRPr lang="en-US" dirty="0"/>
          </a:p>
        </p:txBody>
      </p:sp>
      <p:sp>
        <p:nvSpPr>
          <p:cNvPr id="3" name="Title 2">
            <a:extLst>
              <a:ext uri="{FF2B5EF4-FFF2-40B4-BE49-F238E27FC236}">
                <a16:creationId xmlns:a16="http://schemas.microsoft.com/office/drawing/2014/main" id="{3AD01DBA-2273-776A-6835-C395DE581BF7}"/>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08FCD26B-2F25-FB68-87D9-855480B212E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ED3C9078-4EA6-6F89-BF44-69B325A1A2D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38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b="1" dirty="0"/>
              <a:t>Chapter 9</a:t>
            </a:r>
            <a:r>
              <a:rPr lang="en-US" sz="3200" dirty="0"/>
              <a:t>: Basic rules of borrowing and lending, including receipt and payment of principal, receipt and payment of interest, identifying principal and interest, and timing of interest and deduction.</a:t>
            </a:r>
          </a:p>
          <a:p>
            <a:endParaRPr lang="en-US" sz="3200" dirty="0"/>
          </a:p>
          <a:p>
            <a:r>
              <a:rPr lang="en-US" sz="3200" b="1" dirty="0"/>
              <a:t>Chapter 10</a:t>
            </a:r>
            <a:r>
              <a:rPr lang="en-US" sz="3200" dirty="0"/>
              <a:t>: Consequences of not repaying principal or interest</a:t>
            </a:r>
          </a:p>
          <a:p>
            <a:endParaRPr lang="en-US" sz="3200" dirty="0"/>
          </a:p>
          <a:p>
            <a:r>
              <a:rPr lang="en-US" sz="3200" b="1" dirty="0"/>
              <a:t>Chapter 11</a:t>
            </a:r>
            <a:r>
              <a:rPr lang="en-US" sz="3200" dirty="0"/>
              <a:t>: Applying debt rules in the context of purchase, ownership, and disposition of property.</a:t>
            </a:r>
            <a:endParaRPr lang="en-US" sz="3200" b="1" dirty="0"/>
          </a:p>
          <a:p>
            <a:endParaRPr lang="en-US" sz="3200" dirty="0"/>
          </a:p>
          <a:p>
            <a:endParaRPr lang="en-US" sz="3200" dirty="0"/>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Borrowing and Lending</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Borrorwing and Lending</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5BAEE-0716-CB86-68EB-22EA2951D60B}"/>
              </a:ext>
            </a:extLst>
          </p:cNvPr>
          <p:cNvSpPr>
            <a:spLocks noGrp="1"/>
          </p:cNvSpPr>
          <p:nvPr>
            <p:ph idx="1"/>
          </p:nvPr>
        </p:nvSpPr>
        <p:spPr/>
        <p:txBody>
          <a:bodyPr/>
          <a:lstStyle/>
          <a:p>
            <a:r>
              <a:rPr lang="en-US" dirty="0"/>
              <a:t>A holder of a debt instrument with OID must include each year the OID that accrues on the debt instrument. </a:t>
            </a:r>
            <a:r>
              <a:rPr lang="en-US" dirty="0">
                <a:latin typeface="Calibri" panose="020F0502020204030204" pitchFamily="34" charset="0"/>
                <a:cs typeface="Calibri" panose="020F0502020204030204" pitchFamily="34" charset="0"/>
              </a:rPr>
              <a:t>§1272(a)(1).  </a:t>
            </a:r>
          </a:p>
          <a:p>
            <a:r>
              <a:rPr lang="en-US" dirty="0">
                <a:latin typeface="Calibri" panose="020F0502020204030204" pitchFamily="34" charset="0"/>
                <a:cs typeface="Calibri" panose="020F0502020204030204" pitchFamily="34" charset="0"/>
              </a:rPr>
              <a:t>The issues deducts the same amount. §163(e) </a:t>
            </a:r>
            <a:endParaRPr lang="en-US" dirty="0"/>
          </a:p>
          <a:p>
            <a:r>
              <a:rPr lang="en-US" dirty="0"/>
              <a:t>OID:  Stated Redemption Price at Maturity (SRPM) over the Issue Price (IP)</a:t>
            </a:r>
          </a:p>
          <a:p>
            <a:pPr lvl="1"/>
            <a:r>
              <a:rPr lang="en-US" dirty="0"/>
              <a:t>In prior example:  SRPM = 1,000 and IP = 751.31</a:t>
            </a:r>
          </a:p>
          <a:p>
            <a:r>
              <a:rPr lang="en-US" dirty="0"/>
              <a:t>OID Accrual: Adjusted IP times yield to maturity</a:t>
            </a:r>
          </a:p>
          <a:p>
            <a:pPr lvl="1"/>
            <a:r>
              <a:rPr lang="en-US" dirty="0"/>
              <a:t>Adjusted IP = IP plus any OID adjustment</a:t>
            </a:r>
          </a:p>
          <a:p>
            <a:pPr lvl="1"/>
            <a:endParaRPr lang="en-US" dirty="0"/>
          </a:p>
        </p:txBody>
      </p:sp>
      <p:sp>
        <p:nvSpPr>
          <p:cNvPr id="3" name="Title 2">
            <a:extLst>
              <a:ext uri="{FF2B5EF4-FFF2-40B4-BE49-F238E27FC236}">
                <a16:creationId xmlns:a16="http://schemas.microsoft.com/office/drawing/2014/main" id="{4A009934-CABF-C339-131C-3D413DCF8B42}"/>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2525EE7E-B802-2CDB-C15E-8A54699ABA02}"/>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BD98DA57-9499-8A04-145C-5947A5F430A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Object 7">
            <a:extLst>
              <a:ext uri="{FF2B5EF4-FFF2-40B4-BE49-F238E27FC236}">
                <a16:creationId xmlns:a16="http://schemas.microsoft.com/office/drawing/2014/main" id="{FFF630B2-3585-05C3-9DE0-E500275F778E}"/>
              </a:ext>
            </a:extLst>
          </p:cNvPr>
          <p:cNvGraphicFramePr>
            <a:graphicFrameLocks noChangeAspect="1"/>
          </p:cNvGraphicFramePr>
          <p:nvPr>
            <p:extLst>
              <p:ext uri="{D42A27DB-BD31-4B8C-83A1-F6EECF244321}">
                <p14:modId xmlns:p14="http://schemas.microsoft.com/office/powerpoint/2010/main" val="1707855432"/>
              </p:ext>
            </p:extLst>
          </p:nvPr>
        </p:nvGraphicFramePr>
        <p:xfrm>
          <a:off x="1625600" y="3635829"/>
          <a:ext cx="7797800" cy="2612571"/>
        </p:xfrm>
        <a:graphic>
          <a:graphicData uri="http://schemas.openxmlformats.org/presentationml/2006/ole">
            <mc:AlternateContent xmlns:mc="http://schemas.openxmlformats.org/markup-compatibility/2006">
              <mc:Choice xmlns:v="urn:schemas-microsoft-com:vml" Requires="v">
                <p:oleObj spid="_x0000_s2050" name="Worksheet" r:id="rId3" imgW="7797800" imgH="3797300" progId="Excel.Sheet.12">
                  <p:embed/>
                </p:oleObj>
              </mc:Choice>
              <mc:Fallback>
                <p:oleObj name="Worksheet" r:id="rId3" imgW="7797800" imgH="3797300" progId="Excel.Sheet.12">
                  <p:embed/>
                  <p:pic>
                    <p:nvPicPr>
                      <p:cNvPr id="8" name="Object 7">
                        <a:extLst>
                          <a:ext uri="{FF2B5EF4-FFF2-40B4-BE49-F238E27FC236}">
                            <a16:creationId xmlns:a16="http://schemas.microsoft.com/office/drawing/2014/main" id="{FFF630B2-3585-05C3-9DE0-E500275F778E}"/>
                          </a:ext>
                        </a:extLst>
                      </p:cNvPr>
                      <p:cNvPicPr/>
                      <p:nvPr/>
                    </p:nvPicPr>
                    <p:blipFill>
                      <a:blip r:embed="rId4"/>
                      <a:stretch>
                        <a:fillRect/>
                      </a:stretch>
                    </p:blipFill>
                    <p:spPr>
                      <a:xfrm>
                        <a:off x="1625600" y="3635829"/>
                        <a:ext cx="7797800" cy="2612571"/>
                      </a:xfrm>
                      <a:prstGeom prst="rect">
                        <a:avLst/>
                      </a:prstGeom>
                    </p:spPr>
                  </p:pic>
                </p:oleObj>
              </mc:Fallback>
            </mc:AlternateContent>
          </a:graphicData>
        </a:graphic>
      </p:graphicFrame>
    </p:spTree>
    <p:extLst>
      <p:ext uri="{BB962C8B-B14F-4D97-AF65-F5344CB8AC3E}">
        <p14:creationId xmlns:p14="http://schemas.microsoft.com/office/powerpoint/2010/main" val="275275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3778F-9CA3-F165-FBB5-71C5CC4AE52C}"/>
              </a:ext>
            </a:extLst>
          </p:cNvPr>
          <p:cNvSpPr>
            <a:spLocks noGrp="1"/>
          </p:cNvSpPr>
          <p:nvPr>
            <p:ph idx="1"/>
          </p:nvPr>
        </p:nvSpPr>
        <p:spPr/>
        <p:txBody>
          <a:bodyPr>
            <a:normAutofit lnSpcReduction="10000"/>
          </a:bodyPr>
          <a:lstStyle/>
          <a:p>
            <a:r>
              <a:rPr lang="en-US" dirty="0"/>
              <a:t>Amy buys an annuity that pays her $60,000 per year for the rest of her life.  She is 65 years old, and the cost of the annuity is $900,000.  How much, if any, of each payment can she exclude?</a:t>
            </a:r>
          </a:p>
          <a:p>
            <a:r>
              <a:rPr lang="en-US" dirty="0"/>
              <a:t>Gross income includes any amount received as an annuity. </a:t>
            </a:r>
            <a:r>
              <a:rPr lang="en-US" dirty="0">
                <a:latin typeface="Calibri" panose="020F0502020204030204" pitchFamily="34" charset="0"/>
                <a:cs typeface="Calibri" panose="020F0502020204030204" pitchFamily="34" charset="0"/>
              </a:rPr>
              <a:t>§72(a)(1)</a:t>
            </a:r>
          </a:p>
          <a:p>
            <a:r>
              <a:rPr lang="en-US" u="sng" dirty="0">
                <a:latin typeface="Calibri" panose="020F0502020204030204" pitchFamily="34" charset="0"/>
                <a:cs typeface="Calibri" panose="020F0502020204030204" pitchFamily="34" charset="0"/>
              </a:rPr>
              <a:t>But</a:t>
            </a:r>
            <a:r>
              <a:rPr lang="en-US" dirty="0">
                <a:latin typeface="Calibri" panose="020F0502020204030204" pitchFamily="34" charset="0"/>
                <a:cs typeface="Calibri" panose="020F0502020204030204" pitchFamily="34" charset="0"/>
              </a:rPr>
              <a:t> under §72(b)(1), annuity holder can exclude from each payment: </a:t>
            </a:r>
          </a:p>
          <a:p>
            <a:pPr lvl="1"/>
            <a:r>
              <a:rPr lang="en-US" dirty="0">
                <a:latin typeface="Calibri" panose="020F0502020204030204" pitchFamily="34" charset="0"/>
                <a:cs typeface="Calibri" panose="020F0502020204030204" pitchFamily="34" charset="0"/>
              </a:rPr>
              <a:t>Payment * (Contract Investment / Expected Return Under the Contract)</a:t>
            </a:r>
          </a:p>
          <a:p>
            <a:r>
              <a:rPr lang="en-US" dirty="0"/>
              <a:t>Contract Expected Return: computed to reference to mortality tables. Reg. </a:t>
            </a:r>
            <a:r>
              <a:rPr lang="en-US" dirty="0">
                <a:latin typeface="Calibri" panose="020F0502020204030204" pitchFamily="34" charset="0"/>
                <a:cs typeface="Calibri" panose="020F0502020204030204" pitchFamily="34" charset="0"/>
              </a:rPr>
              <a:t>§1.72-9 [20 years]</a:t>
            </a:r>
          </a:p>
          <a:p>
            <a:pPr lvl="1"/>
            <a:r>
              <a:rPr lang="en-US" dirty="0">
                <a:latin typeface="Calibri" panose="020F0502020204030204" pitchFamily="34" charset="0"/>
                <a:cs typeface="Calibri" panose="020F0502020204030204" pitchFamily="34" charset="0"/>
              </a:rPr>
              <a:t>60K * (900K / 1.2MM) or 45K is recovered tax-free</a:t>
            </a:r>
          </a:p>
          <a:p>
            <a:r>
              <a:rPr lang="en-US" dirty="0">
                <a:latin typeface="Calibri" panose="020F0502020204030204" pitchFamily="34" charset="0"/>
                <a:cs typeface="Calibri" panose="020F0502020204030204" pitchFamily="34" charset="0"/>
              </a:rPr>
              <a:t>What happens if </a:t>
            </a:r>
            <a:r>
              <a:rPr lang="en-US" dirty="0"/>
              <a:t>Amy lives past 85?</a:t>
            </a:r>
          </a:p>
          <a:p>
            <a:r>
              <a:rPr lang="en-US" dirty="0">
                <a:latin typeface="Calibri" panose="020F0502020204030204" pitchFamily="34" charset="0"/>
                <a:cs typeface="Calibri" panose="020F0502020204030204" pitchFamily="34" charset="0"/>
              </a:rPr>
              <a:t>What happens if Amy dies early and there is unrecovered basis? §72(b)(3)(A)</a:t>
            </a:r>
          </a:p>
          <a:p>
            <a:r>
              <a:rPr lang="en-US" dirty="0">
                <a:latin typeface="Calibri" panose="020F0502020204030204" pitchFamily="34" charset="0"/>
                <a:cs typeface="Calibri" panose="020F0502020204030204" pitchFamily="34" charset="0"/>
              </a:rPr>
              <a:t>Loans under annuity treated as distributions of inside buildup (taxable) and not as a loan. §72(e)(4)(A)</a:t>
            </a:r>
          </a:p>
          <a:p>
            <a:r>
              <a:rPr lang="en-US" dirty="0">
                <a:latin typeface="Calibri" panose="020F0502020204030204" pitchFamily="34" charset="0"/>
                <a:cs typeface="Calibri" panose="020F0502020204030204" pitchFamily="34" charset="0"/>
              </a:rPr>
              <a:t>10% penalty (of taxable amount) for withdrawals before reaching 59</a:t>
            </a:r>
            <a:r>
              <a:rPr lang="en-US" baseline="30000" dirty="0">
                <a:latin typeface="Calibri" panose="020F0502020204030204" pitchFamily="34" charset="0"/>
                <a:cs typeface="Calibri" panose="020F0502020204030204" pitchFamily="34" charset="0"/>
              </a:rPr>
              <a:t>½</a:t>
            </a:r>
            <a:r>
              <a:rPr lang="en-US" dirty="0">
                <a:latin typeface="Calibri" panose="020F0502020204030204" pitchFamily="34" charset="0"/>
                <a:cs typeface="Calibri" panose="020F0502020204030204" pitchFamily="34" charset="0"/>
              </a:rPr>
              <a:t> years old. §72(q)(1) and (2); §72(t)(1)(2)  </a:t>
            </a:r>
          </a:p>
        </p:txBody>
      </p:sp>
      <p:sp>
        <p:nvSpPr>
          <p:cNvPr id="3" name="Title 2">
            <a:extLst>
              <a:ext uri="{FF2B5EF4-FFF2-40B4-BE49-F238E27FC236}">
                <a16:creationId xmlns:a16="http://schemas.microsoft.com/office/drawing/2014/main" id="{270089C3-7792-4DEE-E616-313E55F2A9AA}"/>
              </a:ext>
            </a:extLst>
          </p:cNvPr>
          <p:cNvSpPr>
            <a:spLocks noGrp="1"/>
          </p:cNvSpPr>
          <p:nvPr>
            <p:ph type="title"/>
          </p:nvPr>
        </p:nvSpPr>
        <p:spPr/>
        <p:txBody>
          <a:bodyPr/>
          <a:lstStyle/>
          <a:p>
            <a:r>
              <a:rPr lang="en-US" dirty="0"/>
              <a:t>Section 72—Recovery of Annuity Basis</a:t>
            </a:r>
          </a:p>
        </p:txBody>
      </p:sp>
      <p:sp>
        <p:nvSpPr>
          <p:cNvPr id="4" name="Slide Number Placeholder 3">
            <a:extLst>
              <a:ext uri="{FF2B5EF4-FFF2-40B4-BE49-F238E27FC236}">
                <a16:creationId xmlns:a16="http://schemas.microsoft.com/office/drawing/2014/main" id="{8564696B-7156-EBB9-2189-7F326A3FCBF0}"/>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D7AE65F-51E3-8051-4BC5-D2AFCB8D276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2936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1F64-AF71-EA1B-3E6F-0C65C4D81ADB}"/>
              </a:ext>
            </a:extLst>
          </p:cNvPr>
          <p:cNvSpPr>
            <a:spLocks noGrp="1"/>
          </p:cNvSpPr>
          <p:nvPr>
            <p:ph idx="1"/>
          </p:nvPr>
        </p:nvSpPr>
        <p:spPr>
          <a:xfrm>
            <a:off x="512064" y="583469"/>
            <a:ext cx="8466836" cy="5859017"/>
          </a:xfrm>
        </p:spPr>
        <p:txBody>
          <a:bodyPr>
            <a:normAutofit/>
          </a:bodyPr>
          <a:lstStyle/>
          <a:p>
            <a:r>
              <a:rPr lang="en-US" dirty="0"/>
              <a:t>James embezzled &gt;738K [8.4MM in 2025] from 1951 through 1954 from employer union and insurance company w/ which union was doing business.  3 years in prison for willful evasion of income tax.</a:t>
            </a:r>
          </a:p>
          <a:p>
            <a:r>
              <a:rPr lang="en-US" dirty="0"/>
              <a:t>Why did James argue that the embezzled funds were not income in the year of embezzlement?</a:t>
            </a:r>
          </a:p>
          <a:p>
            <a:pPr lvl="1"/>
            <a:r>
              <a:rPr lang="en-US" i="1" dirty="0"/>
              <a:t>Wilcox: held embezzled money without any semblance of a bona fide claim of right and was therefore at all times under an unqualified duty and obligation to repay money to employer</a:t>
            </a:r>
          </a:p>
          <a:p>
            <a:pPr lvl="1"/>
            <a:r>
              <a:rPr lang="en-US" i="1" dirty="0"/>
              <a:t>When a taxpayer acquires earnings, lawfully or unlawfully, without the consensual recognition, express or implied, of an obligation to repay 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sp>
        <p:nvSpPr>
          <p:cNvPr id="3" name="Title 2">
            <a:extLst>
              <a:ext uri="{FF2B5EF4-FFF2-40B4-BE49-F238E27FC236}">
                <a16:creationId xmlns:a16="http://schemas.microsoft.com/office/drawing/2014/main" id="{DDA9FD5C-8E42-259D-3BE5-25FFDA564B79}"/>
              </a:ext>
            </a:extLst>
          </p:cNvPr>
          <p:cNvSpPr>
            <a:spLocks noGrp="1"/>
          </p:cNvSpPr>
          <p:nvPr>
            <p:ph type="title"/>
          </p:nvPr>
        </p:nvSpPr>
        <p:spPr/>
        <p:txBody>
          <a:bodyPr/>
          <a:lstStyle/>
          <a:p>
            <a:r>
              <a:rPr lang="en-US" i="1" dirty="0"/>
              <a:t>James v. US</a:t>
            </a:r>
            <a:r>
              <a:rPr lang="en-US" dirty="0"/>
              <a:t>, 366 U.S. 213 (1961)</a:t>
            </a:r>
          </a:p>
        </p:txBody>
      </p:sp>
      <p:sp>
        <p:nvSpPr>
          <p:cNvPr id="4" name="Slide Number Placeholder 3">
            <a:extLst>
              <a:ext uri="{FF2B5EF4-FFF2-40B4-BE49-F238E27FC236}">
                <a16:creationId xmlns:a16="http://schemas.microsoft.com/office/drawing/2014/main" id="{FD235D49-2FB9-362E-06C1-AEAA56AB9EA0}"/>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4E459B09-0377-B267-7789-046969E708D3}"/>
              </a:ext>
            </a:extLst>
          </p:cNvPr>
          <p:cNvSpPr>
            <a:spLocks noGrp="1"/>
          </p:cNvSpPr>
          <p:nvPr>
            <p:ph type="ftr" sz="quarter" idx="11"/>
          </p:nvPr>
        </p:nvSpPr>
        <p:spPr/>
        <p:txBody>
          <a:bodyPr/>
          <a:lstStyle/>
          <a:p>
            <a:pPr>
              <a:defRPr/>
            </a:pPr>
            <a:r>
              <a:rPr lang="en-US"/>
              <a:t>Borrorwing and Lending</a:t>
            </a:r>
            <a:endParaRPr lang="en-US" dirty="0"/>
          </a:p>
        </p:txBody>
      </p:sp>
      <p:pic>
        <p:nvPicPr>
          <p:cNvPr id="3074" name="Picture 2" descr="Corrupt Official Stock Illustrations – 230 Corrupt Official Stock  Illustrations, Vectors &amp; Clipart - Dreamstime">
            <a:extLst>
              <a:ext uri="{FF2B5EF4-FFF2-40B4-BE49-F238E27FC236}">
                <a16:creationId xmlns:a16="http://schemas.microsoft.com/office/drawing/2014/main" id="{10EDE868-0992-9022-BC43-B4886078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728" y="583469"/>
            <a:ext cx="2104136" cy="18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0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2504F-6524-29CA-5506-D5F86ED52C84}"/>
              </a:ext>
            </a:extLst>
          </p:cNvPr>
          <p:cNvSpPr>
            <a:spLocks noGrp="1"/>
          </p:cNvSpPr>
          <p:nvPr>
            <p:ph type="title"/>
          </p:nvPr>
        </p:nvSpPr>
        <p:spPr/>
        <p:txBody>
          <a:bodyPr/>
          <a:lstStyle/>
          <a:p>
            <a:r>
              <a:rPr lang="en-US" i="1" dirty="0"/>
              <a:t>North American Oil Consolidated v. Burnet</a:t>
            </a:r>
            <a:r>
              <a:rPr lang="en-US" dirty="0"/>
              <a:t>, 286 U.S. 417 (1932)</a:t>
            </a:r>
            <a:endParaRPr lang="en-US" i="1" dirty="0"/>
          </a:p>
        </p:txBody>
      </p:sp>
      <p:sp>
        <p:nvSpPr>
          <p:cNvPr id="4" name="Slide Number Placeholder 3">
            <a:extLst>
              <a:ext uri="{FF2B5EF4-FFF2-40B4-BE49-F238E27FC236}">
                <a16:creationId xmlns:a16="http://schemas.microsoft.com/office/drawing/2014/main" id="{7343FF9E-D76C-81EF-CA3A-E4D7E68E61C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54C25759-6050-F286-7837-F99CD8BDA9FB}"/>
              </a:ext>
            </a:extLst>
          </p:cNvPr>
          <p:cNvSpPr>
            <a:spLocks noGrp="1"/>
          </p:cNvSpPr>
          <p:nvPr>
            <p:ph type="ftr" sz="quarter" idx="11"/>
          </p:nvPr>
        </p:nvSpPr>
        <p:spPr/>
        <p:txBody>
          <a:bodyPr/>
          <a:lstStyle/>
          <a:p>
            <a:pPr>
              <a:defRPr/>
            </a:pPr>
            <a:r>
              <a:rPr lang="en-US"/>
              <a:t>Borrorwing and Lending</a:t>
            </a:r>
            <a:endParaRPr lang="en-US" dirty="0"/>
          </a:p>
        </p:txBody>
      </p:sp>
      <p:sp>
        <p:nvSpPr>
          <p:cNvPr id="7" name="Content Placeholder 6">
            <a:extLst>
              <a:ext uri="{FF2B5EF4-FFF2-40B4-BE49-F238E27FC236}">
                <a16:creationId xmlns:a16="http://schemas.microsoft.com/office/drawing/2014/main" id="{D5849F9E-26C9-5232-B073-7AEDBDBEC71C}"/>
              </a:ext>
            </a:extLst>
          </p:cNvPr>
          <p:cNvSpPr>
            <a:spLocks noGrp="1"/>
          </p:cNvSpPr>
          <p:nvPr>
            <p:ph idx="1"/>
          </p:nvPr>
        </p:nvSpPr>
        <p:spPr>
          <a:xfrm>
            <a:off x="512064" y="558800"/>
            <a:ext cx="7349891" cy="5786664"/>
          </a:xfrm>
        </p:spPr>
        <p:txBody>
          <a:bodyPr/>
          <a:lstStyle/>
          <a:p>
            <a:r>
              <a:rPr lang="en-US" dirty="0"/>
              <a:t>NA operated oil land, legal title of which was held by the US.  US gov’t instituted a suit to oust NA, and in 1916, a receiver was appointed to operate the property and hold the net income.</a:t>
            </a:r>
          </a:p>
          <a:p>
            <a:r>
              <a:rPr lang="en-US" dirty="0"/>
              <a:t>171K was paid to NA by receiver in 1917.  The gov’t appealed, and the suit was finally dismissed by the S. Ct. in 1922.</a:t>
            </a:r>
          </a:p>
          <a:p>
            <a:r>
              <a:rPr lang="en-US" dirty="0"/>
              <a:t>Issue:  When were the profits taxable to NA? 1916, 1917, or 1922?</a:t>
            </a:r>
          </a:p>
          <a:p>
            <a:pPr lvl="1"/>
            <a:r>
              <a:rPr lang="en-US" i="1" dirty="0"/>
              <a:t>If a taxpayer receives earnings under a </a:t>
            </a:r>
            <a:r>
              <a:rPr lang="en-US" b="1" i="1" dirty="0"/>
              <a:t>claim of right </a:t>
            </a:r>
            <a:r>
              <a:rPr lang="en-US" i="1" dirty="0"/>
              <a:t>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pic>
        <p:nvPicPr>
          <p:cNvPr id="2052" name="Picture 4" descr="Abandoned oil well counts are exploding — now that there's ...">
            <a:extLst>
              <a:ext uri="{FF2B5EF4-FFF2-40B4-BE49-F238E27FC236}">
                <a16:creationId xmlns:a16="http://schemas.microsoft.com/office/drawing/2014/main" id="{871E7EDA-54CB-B778-D524-97A93885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836" y="2484973"/>
            <a:ext cx="30861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70521-9AF7-8024-2814-64561FB3AFE2}"/>
              </a:ext>
            </a:extLst>
          </p:cNvPr>
          <p:cNvSpPr>
            <a:spLocks noGrp="1"/>
          </p:cNvSpPr>
          <p:nvPr>
            <p:ph idx="1"/>
          </p:nvPr>
        </p:nvSpPr>
        <p:spPr/>
        <p:txBody>
          <a:bodyPr/>
          <a:lstStyle/>
          <a:p>
            <a:r>
              <a:rPr lang="en-US" dirty="0"/>
              <a:t>What are the tax consequences to James or NA if either must return the funds on which they were taxed?</a:t>
            </a:r>
          </a:p>
          <a:p>
            <a:r>
              <a:rPr lang="en-US" dirty="0"/>
              <a:t>If the TP is entitled to a deduction, what if the rates have changed between the time the income was included and deducted?  What if, for example, the income was originally taxed at 50% but only generated a deduction of 20%, or vice versa?</a:t>
            </a:r>
          </a:p>
          <a:p>
            <a:r>
              <a:rPr lang="en-US" dirty="0"/>
              <a:t>Under </a:t>
            </a:r>
            <a:r>
              <a:rPr lang="en-US" dirty="0">
                <a:latin typeface="Calibri" panose="020F0502020204030204" pitchFamily="34" charset="0"/>
                <a:cs typeface="Calibri" panose="020F0502020204030204" pitchFamily="34" charset="0"/>
              </a:rPr>
              <a:t>§1341, if:</a:t>
            </a:r>
          </a:p>
          <a:p>
            <a:pPr lvl="1"/>
            <a:r>
              <a:rPr lang="en-US" dirty="0">
                <a:latin typeface="Calibri" panose="020F0502020204030204" pitchFamily="34" charset="0"/>
                <a:cs typeface="Calibri" panose="020F0502020204030204" pitchFamily="34" charset="0"/>
              </a:rPr>
              <a:t>(1) TP has GI in a </a:t>
            </a:r>
            <a:r>
              <a:rPr lang="en-US" i="1" dirty="0">
                <a:latin typeface="Calibri" panose="020F0502020204030204" pitchFamily="34" charset="0"/>
                <a:cs typeface="Calibri" panose="020F0502020204030204" pitchFamily="34" charset="0"/>
              </a:rPr>
              <a:t>prior year</a:t>
            </a:r>
            <a:r>
              <a:rPr lang="en-US" dirty="0">
                <a:latin typeface="Calibri" panose="020F0502020204030204" pitchFamily="34" charset="0"/>
                <a:cs typeface="Calibri" panose="020F0502020204030204" pitchFamily="34" charset="0"/>
              </a:rPr>
              <a:t> because it appeared that the TP had </a:t>
            </a:r>
            <a:r>
              <a:rPr lang="en-US" i="1" dirty="0">
                <a:latin typeface="Calibri" panose="020F0502020204030204" pitchFamily="34" charset="0"/>
                <a:cs typeface="Calibri" panose="020F0502020204030204" pitchFamily="34" charset="0"/>
              </a:rPr>
              <a:t>an unrestricted right to the income, </a:t>
            </a:r>
            <a:r>
              <a:rPr lang="en-US" dirty="0">
                <a:latin typeface="Calibri" panose="020F0502020204030204" pitchFamily="34" charset="0"/>
                <a:cs typeface="Calibri" panose="020F0502020204030204" pitchFamily="34" charset="0"/>
              </a:rPr>
              <a:t>and (2) a deduction is allowable in the current year because the TP did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have an unrestricted right to the GI, then the TP can:</a:t>
            </a:r>
          </a:p>
          <a:p>
            <a:pPr lvl="2"/>
            <a:r>
              <a:rPr lang="en-US" dirty="0">
                <a:latin typeface="Calibri" panose="020F0502020204030204" pitchFamily="34" charset="0"/>
                <a:cs typeface="Calibri" panose="020F0502020204030204" pitchFamily="34" charset="0"/>
              </a:rPr>
              <a:t>(1) take the deduction; or (2) not take a deduction an instead take a credit for the additional tax paid in the prior year because of the GI inclusion.</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8979CBD-5414-2374-0000-8632F8F1D0D5}"/>
              </a:ext>
            </a:extLst>
          </p:cNvPr>
          <p:cNvSpPr>
            <a:spLocks noGrp="1"/>
          </p:cNvSpPr>
          <p:nvPr>
            <p:ph type="title"/>
          </p:nvPr>
        </p:nvSpPr>
        <p:spPr/>
        <p:txBody>
          <a:bodyPr/>
          <a:lstStyle/>
          <a:p>
            <a:r>
              <a:rPr lang="en-US" dirty="0"/>
              <a:t>Section 1341</a:t>
            </a:r>
          </a:p>
        </p:txBody>
      </p:sp>
      <p:sp>
        <p:nvSpPr>
          <p:cNvPr id="4" name="Slide Number Placeholder 3">
            <a:extLst>
              <a:ext uri="{FF2B5EF4-FFF2-40B4-BE49-F238E27FC236}">
                <a16:creationId xmlns:a16="http://schemas.microsoft.com/office/drawing/2014/main" id="{79FFE08D-A434-C07D-5DB7-ED4E4549661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97BD28FE-13F3-09FC-ADFC-5098D3341DB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0550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8D9F-DBCA-DA95-8FA1-5E1A2402A2EB}"/>
              </a:ext>
            </a:extLst>
          </p:cNvPr>
          <p:cNvSpPr>
            <a:spLocks noGrp="1"/>
          </p:cNvSpPr>
          <p:nvPr>
            <p:ph idx="1"/>
          </p:nvPr>
        </p:nvSpPr>
        <p:spPr/>
        <p:txBody>
          <a:bodyPr/>
          <a:lstStyle/>
          <a:p>
            <a:r>
              <a:rPr lang="en-US" dirty="0"/>
              <a:t>IPL receives deposits for certain customer to assure payment of future bills for electric service.</a:t>
            </a:r>
          </a:p>
          <a:p>
            <a:pPr lvl="1"/>
            <a:r>
              <a:rPr lang="en-US" dirty="0"/>
              <a:t>Customers selected based on formula, and IPL paid interest on the deposits only if held for more than 12 months.</a:t>
            </a:r>
          </a:p>
          <a:p>
            <a:pPr lvl="1"/>
            <a:r>
              <a:rPr lang="en-US" dirty="0"/>
              <a:t>Deposits refunds if customer made timely payments for a certain number of months.</a:t>
            </a:r>
          </a:p>
          <a:p>
            <a:pPr lvl="1"/>
            <a:r>
              <a:rPr lang="en-US" dirty="0"/>
              <a:t>A customer could receive a refund by satisfying a credit test or terminating service.</a:t>
            </a:r>
          </a:p>
          <a:p>
            <a:pPr lvl="1"/>
            <a:r>
              <a:rPr lang="en-US" dirty="0"/>
              <a:t>Customer could use deposit to pay for electricity.</a:t>
            </a:r>
          </a:p>
          <a:p>
            <a:r>
              <a:rPr lang="en-US" dirty="0"/>
              <a:t>IPL treated deposits as liabilities and recognized income when it mailed monthly bill.</a:t>
            </a:r>
          </a:p>
          <a:p>
            <a:pPr lvl="1"/>
            <a:r>
              <a:rPr lang="en-US" dirty="0"/>
              <a:t>If deposit was used to offset a bill, accounting adjustments were made.</a:t>
            </a:r>
          </a:p>
          <a:p>
            <a:r>
              <a:rPr lang="en-US" dirty="0"/>
              <a:t>Deposits not physically segregated; commingled with other receipts and subject to IPL’s unfettered use and control.</a:t>
            </a:r>
          </a:p>
          <a:p>
            <a:r>
              <a:rPr lang="en-US" b="1" dirty="0"/>
              <a:t>Issue:  Loan or advance payments for electricity?</a:t>
            </a:r>
          </a:p>
        </p:txBody>
      </p:sp>
      <p:sp>
        <p:nvSpPr>
          <p:cNvPr id="3" name="Title 2">
            <a:extLst>
              <a:ext uri="{FF2B5EF4-FFF2-40B4-BE49-F238E27FC236}">
                <a16:creationId xmlns:a16="http://schemas.microsoft.com/office/drawing/2014/main" id="{04E1F411-5CEA-5033-3EFA-2E09B8CFA604}"/>
              </a:ext>
            </a:extLst>
          </p:cNvPr>
          <p:cNvSpPr>
            <a:spLocks noGrp="1"/>
          </p:cNvSpPr>
          <p:nvPr>
            <p:ph type="title"/>
          </p:nvPr>
        </p:nvSpPr>
        <p:spPr/>
        <p:txBody>
          <a:bodyPr/>
          <a:lstStyle/>
          <a:p>
            <a:r>
              <a:rPr lang="en-US" i="1" dirty="0"/>
              <a:t>CIR v. Indianapolis Power &amp; Light</a:t>
            </a:r>
          </a:p>
        </p:txBody>
      </p:sp>
      <p:sp>
        <p:nvSpPr>
          <p:cNvPr id="4" name="Slide Number Placeholder 3">
            <a:extLst>
              <a:ext uri="{FF2B5EF4-FFF2-40B4-BE49-F238E27FC236}">
                <a16:creationId xmlns:a16="http://schemas.microsoft.com/office/drawing/2014/main" id="{F313CD11-AE25-4061-FAE1-245DB065543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8E567E83-EE15-5256-70E3-D95C1F76655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5307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FC4C9-8AAF-9CC6-4882-48A0C776688A}"/>
              </a:ext>
            </a:extLst>
          </p:cNvPr>
          <p:cNvSpPr>
            <a:spLocks noGrp="1"/>
          </p:cNvSpPr>
          <p:nvPr>
            <p:ph idx="1"/>
          </p:nvPr>
        </p:nvSpPr>
        <p:spPr/>
        <p:txBody>
          <a:bodyPr/>
          <a:lstStyle/>
          <a:p>
            <a:pPr marL="0" indent="0" algn="ctr">
              <a:buNone/>
            </a:pPr>
            <a:r>
              <a:rPr lang="en-US" sz="4000" b="1" dirty="0"/>
              <a:t>Debt/leverage can magnify both gains and losses</a:t>
            </a:r>
            <a:br>
              <a:rPr lang="en-US" sz="4000" b="1" dirty="0"/>
            </a:br>
            <a:endParaRPr lang="en-US" sz="4000" b="1" dirty="0"/>
          </a:p>
          <a:p>
            <a:pPr marL="0" indent="0" algn="ctr">
              <a:buNone/>
            </a:pPr>
            <a:r>
              <a:rPr lang="en-US" sz="2800" b="1" u="sng" dirty="0"/>
              <a:t>Example: </a:t>
            </a:r>
          </a:p>
          <a:p>
            <a:r>
              <a:rPr lang="en-US" sz="2800" dirty="0"/>
              <a:t>Amy buys land for 100K in 2025 and sells it one year later for 150K.  Her return on her investment of 100K is: (150 – 100)/100 or 50%.</a:t>
            </a:r>
          </a:p>
          <a:p>
            <a:endParaRPr lang="en-US" sz="2800" dirty="0"/>
          </a:p>
          <a:p>
            <a:r>
              <a:rPr lang="en-US" sz="2800" dirty="0"/>
              <a:t>Zandro has 20K and borrows 80K at 10% to buy land for 100K, which he sells one year later for 150K.  He repays the bank 88K (80K + 8K of interest), and he has 62K left.  His return on his investment of 20K is:  (62-20)/20 or 210%  </a:t>
            </a:r>
          </a:p>
        </p:txBody>
      </p:sp>
      <p:sp>
        <p:nvSpPr>
          <p:cNvPr id="3" name="Title 2">
            <a:extLst>
              <a:ext uri="{FF2B5EF4-FFF2-40B4-BE49-F238E27FC236}">
                <a16:creationId xmlns:a16="http://schemas.microsoft.com/office/drawing/2014/main" id="{3A1409D3-F896-CB70-79FF-C9E040C8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19C34CAC-AD4B-7B6D-69A6-D60902DA0D0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7D21350-3BD0-57A9-5F50-91C157A0DC2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1018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AEEC9-ED6A-0238-E317-3CD496564594}"/>
              </a:ext>
            </a:extLst>
          </p:cNvPr>
          <p:cNvSpPr>
            <a:spLocks noGrp="1"/>
          </p:cNvSpPr>
          <p:nvPr>
            <p:ph idx="1"/>
          </p:nvPr>
        </p:nvSpPr>
        <p:spPr/>
        <p:txBody>
          <a:bodyPr/>
          <a:lstStyle/>
          <a:p>
            <a:pPr marL="0" indent="0" algn="ctr">
              <a:buNone/>
            </a:pPr>
            <a:r>
              <a:rPr lang="en-US" sz="4000" b="1" dirty="0"/>
              <a:t>Debt/leverage can magnify both gains and losses</a:t>
            </a:r>
          </a:p>
          <a:p>
            <a:endParaRPr lang="en-US" b="1" dirty="0"/>
          </a:p>
          <a:p>
            <a:pPr marL="0" indent="0" algn="ctr">
              <a:buNone/>
            </a:pPr>
            <a:r>
              <a:rPr lang="en-US" sz="2800" b="1" u="sng" dirty="0"/>
              <a:t>Example: </a:t>
            </a:r>
          </a:p>
          <a:p>
            <a:r>
              <a:rPr lang="en-US" sz="2800" dirty="0"/>
              <a:t>Amy buys land for 100K in 2025 and sells it one year later for 90K.  Her return on her investment of 100K is: (90– 100)/100 or -10%.</a:t>
            </a:r>
          </a:p>
          <a:p>
            <a:endParaRPr lang="en-US" sz="2800" dirty="0"/>
          </a:p>
          <a:p>
            <a:r>
              <a:rPr lang="en-US" sz="2800" dirty="0"/>
              <a:t>Zandro has 20K and borrows 80K at 10% to buy land for 100K, which he sells one year later for 90K.  He repays the bank 88K (80K + 8K of interest), and he has 2K left.  His return on his investment of 20K is:  (2-20)/20 or -90%  </a:t>
            </a:r>
          </a:p>
          <a:p>
            <a:endParaRPr lang="en-US" dirty="0"/>
          </a:p>
        </p:txBody>
      </p:sp>
      <p:sp>
        <p:nvSpPr>
          <p:cNvPr id="3" name="Title 2">
            <a:extLst>
              <a:ext uri="{FF2B5EF4-FFF2-40B4-BE49-F238E27FC236}">
                <a16:creationId xmlns:a16="http://schemas.microsoft.com/office/drawing/2014/main" id="{30435123-6767-CE28-5F5A-0CA2BADD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FEBFDE05-9A9A-828A-35DF-671BDC00EC6E}"/>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A50195E-D25B-E515-A291-E33A420523F3}"/>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891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5418B-1EF2-02D9-B96D-185D2E13E138}"/>
              </a:ext>
            </a:extLst>
          </p:cNvPr>
          <p:cNvSpPr>
            <a:spLocks noGrp="1"/>
          </p:cNvSpPr>
          <p:nvPr>
            <p:ph idx="1"/>
          </p:nvPr>
        </p:nvSpPr>
        <p:spPr/>
        <p:txBody>
          <a:bodyPr>
            <a:normAutofit fontScale="92500" lnSpcReduction="10000"/>
          </a:bodyPr>
          <a:lstStyle/>
          <a:p>
            <a:r>
              <a:rPr lang="en-US" sz="3200" b="1" dirty="0"/>
              <a:t>Amy</a:t>
            </a:r>
            <a:r>
              <a:rPr lang="en-US" sz="3200" dirty="0"/>
              <a:t> borrows 100K from </a:t>
            </a:r>
            <a:r>
              <a:rPr lang="en-US" sz="3200" b="1" dirty="0"/>
              <a:t>Banker</a:t>
            </a:r>
          </a:p>
          <a:p>
            <a:pPr lvl="1"/>
            <a:r>
              <a:rPr lang="en-US" sz="2800" dirty="0"/>
              <a:t>Accession to wealth under HS for Amy?</a:t>
            </a:r>
          </a:p>
          <a:p>
            <a:pPr lvl="1"/>
            <a:r>
              <a:rPr lang="en-US" sz="2800" dirty="0"/>
              <a:t>Decrease in wealth under HS for banker?</a:t>
            </a:r>
          </a:p>
          <a:p>
            <a:pPr lvl="1"/>
            <a:endParaRPr lang="en-US" sz="2800" dirty="0"/>
          </a:p>
          <a:p>
            <a:r>
              <a:rPr lang="en-US" sz="2800" b="1" dirty="0"/>
              <a:t>Banker</a:t>
            </a:r>
            <a:r>
              <a:rPr lang="en-US" sz="2800" dirty="0"/>
              <a:t>: No current deduction for loan (Reg. </a:t>
            </a:r>
            <a:r>
              <a:rPr lang="en-US" sz="2800" dirty="0">
                <a:latin typeface="Calibri" panose="020F0502020204030204" pitchFamily="34" charset="0"/>
                <a:cs typeface="Calibri" panose="020F0502020204030204" pitchFamily="34" charset="0"/>
              </a:rPr>
              <a:t>§</a:t>
            </a:r>
            <a:r>
              <a:rPr lang="en-US" sz="2800" dirty="0"/>
              <a:t>1.263(a)-4(d)(2)(</a:t>
            </a:r>
            <a:r>
              <a:rPr lang="en-US" sz="2800" dirty="0" err="1"/>
              <a:t>i</a:t>
            </a:r>
            <a:r>
              <a:rPr lang="en-US" sz="2800" dirty="0"/>
              <a:t>)(B) and (d)(2)(vi), Ex. 1; cost to create intangible—debt instrument—must be capitalized)</a:t>
            </a:r>
          </a:p>
          <a:p>
            <a:pPr lvl="1"/>
            <a:r>
              <a:rPr lang="en-US" sz="2800" dirty="0"/>
              <a:t>What’s banker’s basis in the loan?</a:t>
            </a:r>
          </a:p>
          <a:p>
            <a:pPr lvl="1"/>
            <a:r>
              <a:rPr lang="en-US" sz="2800" dirty="0"/>
              <a:t>When Amy repays the </a:t>
            </a:r>
            <a:r>
              <a:rPr lang="en-US" sz="2800" u="sng" dirty="0"/>
              <a:t>loan principal</a:t>
            </a:r>
            <a:r>
              <a:rPr lang="en-US" sz="2800" dirty="0"/>
              <a:t>, income for Banker? </a:t>
            </a:r>
          </a:p>
          <a:p>
            <a:pPr lvl="1"/>
            <a:endParaRPr lang="en-US" sz="2800" dirty="0"/>
          </a:p>
          <a:p>
            <a:r>
              <a:rPr lang="en-US" sz="2800" b="1" dirty="0"/>
              <a:t>Amy</a:t>
            </a:r>
            <a:r>
              <a:rPr lang="en-US" sz="2800" dirty="0"/>
              <a:t>: What are the result to Amy? Gross income under </a:t>
            </a:r>
            <a:r>
              <a:rPr lang="en-US" sz="2800" dirty="0">
                <a:effectLst/>
                <a:latin typeface="Calibri" panose="020F0502020204030204" pitchFamily="34" charset="0"/>
                <a:cs typeface="Calibri" panose="020F0502020204030204" pitchFamily="34" charset="0"/>
              </a:rPr>
              <a:t>§61? </a:t>
            </a:r>
            <a:r>
              <a:rPr lang="en-US" sz="2800" dirty="0"/>
              <a:t>Why?</a:t>
            </a:r>
          </a:p>
          <a:p>
            <a:pPr lvl="1"/>
            <a:r>
              <a:rPr lang="en-US" sz="2600" dirty="0"/>
              <a:t>When Amy repays the </a:t>
            </a:r>
            <a:r>
              <a:rPr lang="en-US" sz="2600" u="sng" dirty="0"/>
              <a:t>loan principal</a:t>
            </a:r>
            <a:r>
              <a:rPr lang="en-US" sz="2600" dirty="0"/>
              <a:t>, deduction for Amy?</a:t>
            </a:r>
          </a:p>
          <a:p>
            <a:pPr lvl="1"/>
            <a:r>
              <a:rPr lang="en-US" sz="2600" dirty="0"/>
              <a:t>Original exclusion for debt proceeds in Y1 depends on estimating future repayment in YX</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CB5D597D-E5B8-B226-2BD0-5715D4AE9BB3}"/>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63CAB23E-AB85-CA40-9AC5-B3B17CB4988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6FF05C0-D7C7-42EE-F7D2-0DFFBACFB056}"/>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1482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4D0-B352-28DB-3560-072C8810B0C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DE122-E69D-7237-C04F-64C3BF19ADD3}"/>
              </a:ext>
            </a:extLst>
          </p:cNvPr>
          <p:cNvSpPr>
            <a:spLocks noGrp="1"/>
          </p:cNvSpPr>
          <p:nvPr>
            <p:ph idx="1"/>
          </p:nvPr>
        </p:nvSpPr>
        <p:spPr/>
        <p:txBody>
          <a:bodyPr>
            <a:normAutofit/>
          </a:bodyPr>
          <a:lstStyle/>
          <a:p>
            <a:r>
              <a:rPr lang="en-US" sz="3200" b="1" dirty="0"/>
              <a:t>Amy</a:t>
            </a:r>
            <a:r>
              <a:rPr lang="en-US" sz="3200" dirty="0"/>
              <a:t> borrows 100K and pays </a:t>
            </a:r>
            <a:r>
              <a:rPr lang="en-US" sz="3200" b="1" dirty="0"/>
              <a:t>10K of interest </a:t>
            </a:r>
            <a:r>
              <a:rPr lang="en-US" sz="3200" dirty="0"/>
              <a:t>to </a:t>
            </a:r>
            <a:r>
              <a:rPr lang="en-US" sz="3200" b="1" dirty="0"/>
              <a:t>Banker</a:t>
            </a:r>
          </a:p>
          <a:p>
            <a:pPr lvl="1"/>
            <a:r>
              <a:rPr lang="en-US" sz="2800" dirty="0"/>
              <a:t>Decrease in wealth under HS for Amy for interest paid?</a:t>
            </a:r>
          </a:p>
          <a:p>
            <a:pPr lvl="1"/>
            <a:r>
              <a:rPr lang="en-US" sz="2800" dirty="0"/>
              <a:t>Increase in wealth under HS for Banker for interest received?</a:t>
            </a:r>
          </a:p>
          <a:p>
            <a:pPr lvl="1"/>
            <a:endParaRPr lang="en-US" sz="2800" dirty="0"/>
          </a:p>
          <a:p>
            <a:r>
              <a:rPr lang="en-US" sz="2800" b="1" dirty="0"/>
              <a:t>Banker</a:t>
            </a:r>
            <a:r>
              <a:rPr lang="en-US" sz="2800" dirty="0"/>
              <a:t>: Gross income under </a:t>
            </a:r>
            <a:r>
              <a:rPr lang="en-US" sz="2800" dirty="0">
                <a:latin typeface="Calibri" panose="020F0502020204030204" pitchFamily="34" charset="0"/>
                <a:cs typeface="Calibri" panose="020F0502020204030204" pitchFamily="34" charset="0"/>
              </a:rPr>
              <a:t>§61(a)(4) </a:t>
            </a:r>
          </a:p>
          <a:p>
            <a:endParaRPr lang="en-US" sz="2800" dirty="0">
              <a:latin typeface="Calibri" panose="020F0502020204030204" pitchFamily="34" charset="0"/>
              <a:cs typeface="Calibri" panose="020F0502020204030204" pitchFamily="34" charset="0"/>
            </a:endParaRPr>
          </a:p>
          <a:p>
            <a:r>
              <a:rPr lang="en-US" sz="2800" b="1" dirty="0"/>
              <a:t>Amy</a:t>
            </a:r>
            <a:r>
              <a:rPr lang="en-US" sz="2800" dirty="0"/>
              <a:t>: Possibly deductible under </a:t>
            </a:r>
            <a:r>
              <a:rPr lang="en-US" sz="2800" dirty="0">
                <a:latin typeface="Calibri" panose="020F0502020204030204" pitchFamily="34" charset="0"/>
                <a:cs typeface="Calibri" panose="020F0502020204030204" pitchFamily="34" charset="0"/>
              </a:rPr>
              <a:t>§163 if it constitutes business interest, investment interest, or qualified residence interest.</a:t>
            </a:r>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198D88C6-B0A9-0F34-633C-DD4E93E88A30}"/>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95D123E1-6395-0CEE-DBC7-90FBCB8369F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FC348F0-B431-D783-1D28-CF6B6ED6EC7F}"/>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6666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B0F41-796F-91AC-F689-0339844DC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F89E6-B7F4-16CE-C31A-D92BB6BB93AD}"/>
              </a:ext>
            </a:extLst>
          </p:cNvPr>
          <p:cNvSpPr>
            <a:spLocks noGrp="1"/>
          </p:cNvSpPr>
          <p:nvPr>
            <p:ph idx="1"/>
          </p:nvPr>
        </p:nvSpPr>
        <p:spPr/>
        <p:txBody>
          <a:bodyPr>
            <a:normAutofit/>
          </a:bodyPr>
          <a:lstStyle/>
          <a:p>
            <a:r>
              <a:rPr lang="en-US" sz="3200" b="1" dirty="0"/>
              <a:t>Future Value: </a:t>
            </a:r>
            <a:r>
              <a:rPr lang="en-US" sz="3200" dirty="0"/>
              <a:t>an</a:t>
            </a:r>
            <a:r>
              <a:rPr lang="en-US" sz="3200" b="1" dirty="0"/>
              <a:t> </a:t>
            </a:r>
            <a:r>
              <a:rPr lang="en-US" sz="3200" dirty="0"/>
              <a:t>amount that represents how much an investment made today will grow to in the future over a certain period at a certain rate.</a:t>
            </a:r>
          </a:p>
          <a:p>
            <a:pPr lvl="1"/>
            <a:r>
              <a:rPr lang="en-US" sz="2800" dirty="0"/>
              <a:t>Example:  The future value of 100K invested for one year at 10% is 110K.</a:t>
            </a:r>
          </a:p>
          <a:p>
            <a:pPr lvl="1"/>
            <a:r>
              <a:rPr lang="en-US" sz="2800" dirty="0"/>
              <a:t>FV = Invest * (1 + rate)</a:t>
            </a:r>
            <a:r>
              <a:rPr lang="en-US" sz="2800" baseline="30000" dirty="0"/>
              <a:t>T</a:t>
            </a:r>
            <a:r>
              <a:rPr lang="en-US" sz="2800" dirty="0"/>
              <a:t>, where T is the number of periods in the future. </a:t>
            </a:r>
          </a:p>
          <a:p>
            <a:pPr lvl="1"/>
            <a:endParaRPr lang="en-US" sz="2600" dirty="0"/>
          </a:p>
          <a:p>
            <a:r>
              <a:rPr lang="en-US" sz="3200" b="1" dirty="0"/>
              <a:t>Present Value: </a:t>
            </a:r>
            <a:r>
              <a:rPr lang="en-US" sz="3200" dirty="0"/>
              <a:t>the current value today of an amount to be received in the future discounted at a certain rate.</a:t>
            </a:r>
          </a:p>
          <a:p>
            <a:pPr lvl="1"/>
            <a:r>
              <a:rPr lang="en-US" sz="2800" dirty="0"/>
              <a:t>Example:  The PV of 110K to be received one year from now invested for one year at 10% is 110K.</a:t>
            </a:r>
          </a:p>
          <a:p>
            <a:pPr lvl="1"/>
            <a:r>
              <a:rPr lang="en-US" sz="2800" dirty="0"/>
              <a:t>PV = FV / (1 + rate)</a:t>
            </a:r>
            <a:r>
              <a:rPr lang="en-US" sz="2800" baseline="30000" dirty="0"/>
              <a:t> T</a:t>
            </a:r>
            <a:endParaRPr lang="en-US" sz="2800" dirty="0"/>
          </a:p>
          <a:p>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48E7A7E9-065F-BF4C-B5A7-987E0815AB81}"/>
              </a:ext>
            </a:extLst>
          </p:cNvPr>
          <p:cNvSpPr>
            <a:spLocks noGrp="1"/>
          </p:cNvSpPr>
          <p:nvPr>
            <p:ph type="title"/>
          </p:nvPr>
        </p:nvSpPr>
        <p:spPr/>
        <p:txBody>
          <a:bodyPr/>
          <a:lstStyle/>
          <a:p>
            <a:r>
              <a:rPr lang="en-US" dirty="0"/>
              <a:t>Debt Basics: Present Value and Future Value	</a:t>
            </a:r>
          </a:p>
        </p:txBody>
      </p:sp>
      <p:sp>
        <p:nvSpPr>
          <p:cNvPr id="4" name="Slide Number Placeholder 3">
            <a:extLst>
              <a:ext uri="{FF2B5EF4-FFF2-40B4-BE49-F238E27FC236}">
                <a16:creationId xmlns:a16="http://schemas.microsoft.com/office/drawing/2014/main" id="{E0BE0541-992D-B6D6-C0DA-CBC19CB1FA1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88155339-7B64-A10C-4301-ADFEF4EF270A}"/>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0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99F7-58F9-393E-2478-C6924C3215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8BE44-A0C0-760F-8BED-835F736358DD}"/>
              </a:ext>
            </a:extLst>
          </p:cNvPr>
          <p:cNvSpPr>
            <a:spLocks noGrp="1"/>
          </p:cNvSpPr>
          <p:nvPr>
            <p:ph idx="1"/>
          </p:nvPr>
        </p:nvSpPr>
        <p:spPr/>
        <p:txBody>
          <a:bodyPr>
            <a:normAutofit lnSpcReduction="10000"/>
          </a:bodyPr>
          <a:lstStyle/>
          <a:p>
            <a:r>
              <a:rPr lang="en-US" sz="3600" dirty="0"/>
              <a:t>Bank makes a 1-year loan to Amy of 100K.  In one year, she’ll have to repay 110K, the original 100K plus interest of 10K.</a:t>
            </a:r>
          </a:p>
          <a:p>
            <a:r>
              <a:rPr lang="en-US" sz="3600" dirty="0"/>
              <a:t>Should Amy be able to exclude the entire 100K under the borrowing exception?</a:t>
            </a:r>
          </a:p>
          <a:p>
            <a:r>
              <a:rPr lang="en-US" sz="3600" dirty="0"/>
              <a:t>What is the PV the loan if the discount rate is 10%?</a:t>
            </a:r>
          </a:p>
          <a:p>
            <a:pPr lvl="1"/>
            <a:r>
              <a:rPr lang="en-US" sz="3600" dirty="0"/>
              <a:t>PV = FV / (1 + rate)</a:t>
            </a:r>
            <a:r>
              <a:rPr lang="en-US" sz="3600" baseline="30000" dirty="0"/>
              <a:t> T</a:t>
            </a:r>
            <a:endParaRPr lang="en-US" sz="3600" dirty="0"/>
          </a:p>
          <a:p>
            <a:pPr lvl="1"/>
            <a:r>
              <a:rPr lang="en-US" sz="3200" dirty="0"/>
              <a:t>100K = 110K / (1 + 10%)</a:t>
            </a:r>
            <a:r>
              <a:rPr lang="en-US" sz="3200" baseline="30000" dirty="0"/>
              <a:t> 1</a:t>
            </a:r>
          </a:p>
          <a:p>
            <a:r>
              <a:rPr lang="en-US" sz="3200" dirty="0"/>
              <a:t>Does Amy have an accession to wealth when she receives the 100K in PV terms?</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7C7CD1F9-005A-AF66-89F5-417C52CCC58E}"/>
              </a:ext>
            </a:extLst>
          </p:cNvPr>
          <p:cNvSpPr>
            <a:spLocks noGrp="1"/>
          </p:cNvSpPr>
          <p:nvPr>
            <p:ph type="title"/>
          </p:nvPr>
        </p:nvSpPr>
        <p:spPr/>
        <p:txBody>
          <a:bodyPr/>
          <a:lstStyle/>
          <a:p>
            <a:r>
              <a:rPr lang="en-US" dirty="0"/>
              <a:t>Debt Basics: Using the Loan Exclusion to Play Games	</a:t>
            </a:r>
          </a:p>
        </p:txBody>
      </p:sp>
      <p:sp>
        <p:nvSpPr>
          <p:cNvPr id="4" name="Slide Number Placeholder 3">
            <a:extLst>
              <a:ext uri="{FF2B5EF4-FFF2-40B4-BE49-F238E27FC236}">
                <a16:creationId xmlns:a16="http://schemas.microsoft.com/office/drawing/2014/main" id="{E597D566-E5F3-8F64-35B0-67C1B9166E7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C718E0B4-59C7-1D3F-51D6-64A6F47C17F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7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84DE2-62F2-6724-871C-7FEBFC754E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343AE-C48D-06E4-7BD4-B3B03AB3B9ED}"/>
              </a:ext>
            </a:extLst>
          </p:cNvPr>
          <p:cNvSpPr>
            <a:spLocks noGrp="1"/>
          </p:cNvSpPr>
          <p:nvPr>
            <p:ph idx="1"/>
          </p:nvPr>
        </p:nvSpPr>
        <p:spPr/>
        <p:txBody>
          <a:bodyPr>
            <a:normAutofit/>
          </a:bodyPr>
          <a:lstStyle/>
          <a:p>
            <a:r>
              <a:rPr lang="en-US" sz="3200" dirty="0"/>
              <a:t>Corp makes a 5-year, </a:t>
            </a:r>
            <a:r>
              <a:rPr lang="en-US" sz="3200" b="1" dirty="0"/>
              <a:t>no-interest</a:t>
            </a:r>
            <a:r>
              <a:rPr lang="en-US" sz="3200" dirty="0"/>
              <a:t> loan to </a:t>
            </a:r>
            <a:r>
              <a:rPr lang="en-US" sz="3200"/>
              <a:t>its CEO </a:t>
            </a:r>
            <a:r>
              <a:rPr lang="en-US" sz="3200" dirty="0"/>
              <a:t>of 100K.</a:t>
            </a:r>
          </a:p>
          <a:p>
            <a:pPr lvl="1"/>
            <a:r>
              <a:rPr lang="en-US" sz="3000" dirty="0"/>
              <a:t>Should CEO be able to exclude the entire 100K under the borrowing exception?</a:t>
            </a:r>
          </a:p>
          <a:p>
            <a:pPr lvl="1"/>
            <a:r>
              <a:rPr lang="en-US" sz="3000" dirty="0"/>
              <a:t>What is the PV the loan if the discount rate is 10%?</a:t>
            </a:r>
          </a:p>
          <a:p>
            <a:pPr lvl="2"/>
            <a:r>
              <a:rPr lang="en-US" sz="3200" dirty="0"/>
              <a:t>PV = FV / (1 + rate)</a:t>
            </a:r>
            <a:r>
              <a:rPr lang="en-US" sz="3200" baseline="30000" dirty="0"/>
              <a:t> T</a:t>
            </a:r>
            <a:endParaRPr lang="en-US" sz="3200" dirty="0"/>
          </a:p>
          <a:p>
            <a:pPr lvl="2"/>
            <a:r>
              <a:rPr lang="en-US" sz="3000" dirty="0"/>
              <a:t>62K = 100K / (1 + 10%)</a:t>
            </a:r>
            <a:r>
              <a:rPr lang="en-US" sz="2800" baseline="30000" dirty="0"/>
              <a:t> 5</a:t>
            </a:r>
          </a:p>
          <a:p>
            <a:pPr lvl="1"/>
            <a:r>
              <a:rPr lang="en-US" sz="2800" dirty="0"/>
              <a:t>How should the remaining 38K be classified?</a:t>
            </a:r>
          </a:p>
          <a:p>
            <a:pPr lvl="1"/>
            <a:endParaRPr lang="en-US" sz="2800" dirty="0"/>
          </a:p>
          <a:p>
            <a:r>
              <a:rPr lang="en-US" sz="3000" dirty="0"/>
              <a:t>Mom makes a no-interest loan to daughter of 200K.  Mom’s MTR is 37% and daughter’s is 10%.  Mom can request repayment at any time.</a:t>
            </a:r>
          </a:p>
          <a:p>
            <a:endParaRPr lang="en-US" sz="3000" dirty="0"/>
          </a:p>
        </p:txBody>
      </p:sp>
      <p:sp>
        <p:nvSpPr>
          <p:cNvPr id="3" name="Title 2">
            <a:extLst>
              <a:ext uri="{FF2B5EF4-FFF2-40B4-BE49-F238E27FC236}">
                <a16:creationId xmlns:a16="http://schemas.microsoft.com/office/drawing/2014/main" id="{A9B99645-9949-4705-06B8-B21523992553}"/>
              </a:ext>
            </a:extLst>
          </p:cNvPr>
          <p:cNvSpPr>
            <a:spLocks noGrp="1"/>
          </p:cNvSpPr>
          <p:nvPr>
            <p:ph type="title"/>
          </p:nvPr>
        </p:nvSpPr>
        <p:spPr/>
        <p:txBody>
          <a:bodyPr/>
          <a:lstStyle/>
          <a:p>
            <a:r>
              <a:rPr lang="en-US" dirty="0"/>
              <a:t>Debt Basics: Using the Loan Exclusion to Play Games	</a:t>
            </a:r>
          </a:p>
        </p:txBody>
      </p:sp>
      <p:sp>
        <p:nvSpPr>
          <p:cNvPr id="4" name="Slide Number Placeholder 3">
            <a:extLst>
              <a:ext uri="{FF2B5EF4-FFF2-40B4-BE49-F238E27FC236}">
                <a16:creationId xmlns:a16="http://schemas.microsoft.com/office/drawing/2014/main" id="{6DDEAD7B-61AE-07F5-DBC4-914024399AF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4598B94-8406-C56D-87BE-A805C5AFBB9E}"/>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16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27608</TotalTime>
  <Words>2618</Words>
  <Application>Microsoft Office PowerPoint</Application>
  <PresentationFormat>Widescreen</PresentationFormat>
  <Paragraphs>250</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 New Roman</vt:lpstr>
      <vt:lpstr>Verdana</vt:lpstr>
      <vt:lpstr>Wingdings</vt:lpstr>
      <vt:lpstr>Wingdings 2</vt:lpstr>
      <vt:lpstr>CG Body - Standard</vt:lpstr>
      <vt:lpstr>Worksheet</vt:lpstr>
      <vt:lpstr>Federal Income Taxation Borrowing and Lending</vt:lpstr>
      <vt:lpstr>Borrowing and Lending</vt:lpstr>
      <vt:lpstr>Benefits and Possible Detriments of Debt</vt:lpstr>
      <vt:lpstr>Benefits and Possible Detriments of Debt</vt:lpstr>
      <vt:lpstr>Debt Basics </vt:lpstr>
      <vt:lpstr>Debt Basics </vt:lpstr>
      <vt:lpstr>Debt Basics: Present Value and Future Value </vt:lpstr>
      <vt:lpstr>Debt Basics: Using the Loan Exclusion to Play Games </vt:lpstr>
      <vt:lpstr>Debt Basics: Using the Loan Exclusion to Play Games </vt:lpstr>
      <vt:lpstr>Section 7872</vt:lpstr>
      <vt:lpstr>Section 7872</vt:lpstr>
      <vt:lpstr>Section 7872</vt:lpstr>
      <vt:lpstr>Section 7872</vt:lpstr>
      <vt:lpstr>Section 7872</vt:lpstr>
      <vt:lpstr>Identifying Principal and Interest</vt:lpstr>
      <vt:lpstr>Identifying Principal and Interest</vt:lpstr>
      <vt:lpstr>Identifying Principal and Interest</vt:lpstr>
      <vt:lpstr>Original Issue Discount (OID)</vt:lpstr>
      <vt:lpstr>Original Interest Discount</vt:lpstr>
      <vt:lpstr>Original Interest Discount</vt:lpstr>
      <vt:lpstr>Section 72—Recovery of Annuity Basis</vt:lpstr>
      <vt:lpstr>James v. US, 366 U.S. 213 (1961)</vt:lpstr>
      <vt:lpstr>North American Oil Consolidated v. Burnet, 286 U.S. 417 (1932)</vt:lpstr>
      <vt:lpstr>Section 1341</vt:lpstr>
      <vt:lpstr>CIR v. Indianapolis Power &amp;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201</cp:revision>
  <cp:lastPrinted>2020-11-30T15:41:57Z</cp:lastPrinted>
  <dcterms:created xsi:type="dcterms:W3CDTF">2016-08-01T04:04:31Z</dcterms:created>
  <dcterms:modified xsi:type="dcterms:W3CDTF">2025-02-19T19:21:09Z</dcterms:modified>
  <cp:category/>
</cp:coreProperties>
</file>