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95" r:id="rId2"/>
    <p:sldId id="256" r:id="rId3"/>
    <p:sldId id="296" r:id="rId4"/>
    <p:sldId id="297" r:id="rId5"/>
    <p:sldId id="282" r:id="rId6"/>
    <p:sldId id="298" r:id="rId7"/>
    <p:sldId id="299" r:id="rId8"/>
    <p:sldId id="300" r:id="rId9"/>
    <p:sldId id="307" r:id="rId10"/>
    <p:sldId id="261" r:id="rId11"/>
    <p:sldId id="306"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984FD-53DD-E048-9798-A2DEA56ECED9}" v="161" dt="2025-01-11T23:46:13.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92"/>
    <p:restoredTop sz="96207"/>
  </p:normalViewPr>
  <p:slideViewPr>
    <p:cSldViewPr snapToGrid="0" snapToObjects="1">
      <p:cViewPr varScale="1">
        <p:scale>
          <a:sx n="97" d="100"/>
          <a:sy n="97" d="100"/>
        </p:scale>
        <p:origin x="232" y="2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5-01-11T23:46:13.750" v="2492"/>
      <pc:docMkLst>
        <pc:docMk/>
      </pc:docMkLst>
      <pc:sldChg chg="addSp delSp modSp mod modAnim">
        <pc:chgData name="Jeffrey M. Colon" userId="615143b1-cdee-493d-9a9d-1565ce8666d9" providerId="ADAL" clId="{4D9984FD-53DD-E048-9798-A2DEA56ECED9}" dt="2025-01-11T14:58:06.748" v="1185"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5-01-11T14:58:06.748" v="1185"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modAnim">
        <pc:chgData name="Jeffrey M. Colon" userId="615143b1-cdee-493d-9a9d-1565ce8666d9" providerId="ADAL" clId="{4D9984FD-53DD-E048-9798-A2DEA56ECED9}" dt="2025-01-11T23:16:34.927" v="2431"/>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modAnim">
        <pc:chgData name="Jeffrey M. Colon" userId="615143b1-cdee-493d-9a9d-1565ce8666d9" providerId="ADAL" clId="{4D9984FD-53DD-E048-9798-A2DEA56ECED9}" dt="2025-01-11T23:15:23.571" v="2422"/>
        <pc:sldMkLst>
          <pc:docMk/>
          <pc:sldMk cId="3281071660" sldId="300"/>
        </pc:sldMkLst>
        <pc:spChg chg="mod">
          <ac:chgData name="Jeffrey M. Colon" userId="615143b1-cdee-493d-9a9d-1565ce8666d9" providerId="ADAL" clId="{4D9984FD-53DD-E048-9798-A2DEA56ECED9}" dt="2025-01-11T23:14:58.347" v="2420" actId="313"/>
          <ac:spMkLst>
            <pc:docMk/>
            <pc:sldMk cId="3281071660" sldId="300"/>
            <ac:spMk id="2" creationId="{4A2A6629-FF0F-02FC-66E9-AA1E2EE16D22}"/>
          </ac:spMkLst>
        </pc:spChg>
        <pc:spChg chg="mod">
          <ac:chgData name="Jeffrey M. Colon" userId="615143b1-cdee-493d-9a9d-1565ce8666d9" providerId="ADAL" clId="{4D9984FD-53DD-E048-9798-A2DEA56ECED9}" dt="2025-01-11T22:18:53.544" v="2307" actId="20577"/>
          <ac:spMkLst>
            <pc:docMk/>
            <pc:sldMk cId="3281071660" sldId="300"/>
            <ac:spMk id="3" creationId="{03548059-27FC-D2A6-BF3F-33EC7DF50C9E}"/>
          </ac:spMkLst>
        </pc:spChg>
      </pc:sldChg>
      <pc:sldChg chg="modAnim">
        <pc:chgData name="Jeffrey M. Colon" userId="615143b1-cdee-493d-9a9d-1565ce8666d9" providerId="ADAL" clId="{4D9984FD-53DD-E048-9798-A2DEA56ECED9}" dt="2025-01-11T23:43:06.798" v="2442"/>
        <pc:sldMkLst>
          <pc:docMk/>
          <pc:sldMk cId="398556174" sldId="306"/>
        </pc:sldMkLst>
      </pc:sldChg>
      <pc:sldChg chg="modSp new mod modAnim">
        <pc:chgData name="Jeffrey M. Colon" userId="615143b1-cdee-493d-9a9d-1565ce8666d9" providerId="ADAL" clId="{4D9984FD-53DD-E048-9798-A2DEA56ECED9}" dt="2025-01-11T23:46:13.750" v="2492"/>
        <pc:sldMkLst>
          <pc:docMk/>
          <pc:sldMk cId="1484052821" sldId="307"/>
        </pc:sldMkLst>
        <pc:spChg chg="mod">
          <ac:chgData name="Jeffrey M. Colon" userId="615143b1-cdee-493d-9a9d-1565ce8666d9" providerId="ADAL" clId="{4D9984FD-53DD-E048-9798-A2DEA56ECED9}" dt="2025-01-11T23:45:54.781" v="2490" actId="20577"/>
          <ac:spMkLst>
            <pc:docMk/>
            <pc:sldMk cId="1484052821" sldId="307"/>
            <ac:spMk id="2" creationId="{78933D8D-2A1A-3B9B-3564-66223A212C12}"/>
          </ac:spMkLst>
        </pc:spChg>
        <pc:spChg chg="mod">
          <ac:chgData name="Jeffrey M. Colon" userId="615143b1-cdee-493d-9a9d-1565ce8666d9" providerId="ADAL" clId="{4D9984FD-53DD-E048-9798-A2DEA56ECED9}" dt="2025-01-11T23:43:43.961" v="2454" actId="20577"/>
          <ac:spMkLst>
            <pc:docMk/>
            <pc:sldMk cId="1484052821" sldId="307"/>
            <ac:spMk id="3" creationId="{C005E377-D349-8186-BCA3-886C0B3F043B}"/>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733E72C1-60C5-C94B-B418-29898E166221}"/>
    <pc:docChg chg="delSld">
      <pc:chgData name="Colon, Jeffrey M." userId="615143b1-cdee-493d-9a9d-1565ce8666d9" providerId="ADAL" clId="{733E72C1-60C5-C94B-B418-29898E166221}" dt="2025-01-06T13:06:10.135" v="0" actId="2696"/>
      <pc:docMkLst>
        <pc:docMk/>
      </pc:docMkLst>
      <pc:sldChg chg="del">
        <pc:chgData name="Colon, Jeffrey M." userId="615143b1-cdee-493d-9a9d-1565ce8666d9" providerId="ADAL" clId="{733E72C1-60C5-C94B-B418-29898E166221}" dt="2025-01-06T13:06:10.135" v="0" actId="2696"/>
        <pc:sldMkLst>
          <pc:docMk/>
          <pc:sldMk cId="1172741178" sldId="305"/>
        </pc:sldMkLst>
      </pc:sld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ldChg>
      <pc:sldChg chg="addSp modSp new mod modAnim">
        <pc:chgData name="Colon, Jeffrey M." userId="615143b1-cdee-493d-9a9d-1565ce8666d9" providerId="ADAL" clId="{4D9984FD-53DD-E048-9798-A2DEA56ECED9}" dt="2024-12-31T14:30:17.185" v="39" actId="113"/>
        <pc:sldMkLst>
          <pc:docMk/>
          <pc:sldMk cId="398556174" sldId="306"/>
        </pc:sldMkLst>
        <pc:spChg chg="mod">
          <ac:chgData name="Colon, Jeffrey M." userId="615143b1-cdee-493d-9a9d-1565ce8666d9" providerId="ADAL" clId="{4D9984FD-53DD-E048-9798-A2DEA56ECED9}" dt="2024-12-31T14:30:17.185" v="39" actId="113"/>
          <ac:spMkLst>
            <pc:docMk/>
            <pc:sldMk cId="398556174" sldId="306"/>
            <ac:spMk id="2" creationId="{2129FE8C-232B-8D27-FB93-7F3807637335}"/>
          </ac:spMkLst>
        </pc:spChg>
        <pc:spChg chg="mod">
          <ac:chgData name="Colon, Jeffrey M." userId="615143b1-cdee-493d-9a9d-1565ce8666d9" providerId="ADAL" clId="{4D9984FD-53DD-E048-9798-A2DEA56ECED9}" dt="2024-12-31T14:29:14.641" v="28" actId="20577"/>
          <ac:spMkLst>
            <pc:docMk/>
            <pc:sldMk cId="398556174" sldId="306"/>
            <ac:spMk id="3" creationId="{2AF3827A-ACAC-4473-E999-0C79A69151A5}"/>
          </ac:spMkLst>
        </pc:spChg>
        <pc:spChg chg="add mod">
          <ac:chgData name="Colon, Jeffrey M." userId="615143b1-cdee-493d-9a9d-1565ce8666d9" providerId="ADAL" clId="{4D9984FD-53DD-E048-9798-A2DEA56ECED9}" dt="2024-12-31T14:30:02.505" v="35" actId="1076"/>
          <ac:spMkLst>
            <pc:docMk/>
            <pc:sldMk cId="398556174" sldId="306"/>
            <ac:spMk id="8" creationId="{89B5EB8A-7DCD-551F-ADA2-53C06268AA35}"/>
          </ac:spMkLst>
        </pc:spChg>
        <pc:cxnChg chg="add mod">
          <ac:chgData name="Colon, Jeffrey M." userId="615143b1-cdee-493d-9a9d-1565ce8666d9" providerId="ADAL" clId="{4D9984FD-53DD-E048-9798-A2DEA56ECED9}" dt="2024-12-31T14:30:08.621" v="37" actId="14100"/>
          <ac:cxnSpMkLst>
            <pc:docMk/>
            <pc:sldMk cId="398556174" sldId="306"/>
            <ac:cxnSpMk id="6" creationId="{D3553BA4-66B1-82B5-A086-5A03B4E9EFEE}"/>
          </ac:cxnSpMkLst>
        </pc:cxnChg>
        <pc:cxnChg chg="add mod">
          <ac:chgData name="Colon, Jeffrey M." userId="615143b1-cdee-493d-9a9d-1565ce8666d9" providerId="ADAL" clId="{4D9984FD-53DD-E048-9798-A2DEA56ECED9}" dt="2024-12-31T14:30:05.437" v="36" actId="14100"/>
          <ac:cxnSpMkLst>
            <pc:docMk/>
            <pc:sldMk cId="398556174" sldId="306"/>
            <ac:cxnSpMk id="7" creationId="{828ED1C8-9E4A-59A8-59F4-82947906305B}"/>
          </ac:cxnSpMkLst>
        </pc:cxn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1/11/25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10</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dirty="0"/>
              <a:t>You can make 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a:t>
            </a:r>
          </a:p>
          <a:p>
            <a:pPr lvl="1"/>
            <a:r>
              <a:rPr lang="en-US" i="1" dirty="0"/>
              <a:t>Did Congress directly speak to the precise question at issue…[</a:t>
            </a:r>
            <a:r>
              <a:rPr lang="en-US" i="1" dirty="0" err="1"/>
              <a:t>i</a:t>
            </a:r>
            <a:r>
              <a:rPr lang="en-US" i="1" dirty="0"/>
              <a:t>]f the intent of Congress is clear, that is the end of the matter.”</a:t>
            </a:r>
          </a:p>
          <a:p>
            <a:pPr lvl="2"/>
            <a:r>
              <a:rPr lang="en-US" dirty="0"/>
              <a:t>How to determine intent?  “[E]</a:t>
            </a:r>
            <a:r>
              <a:rPr lang="en-US" dirty="0" err="1"/>
              <a:t>mploy</a:t>
            </a:r>
            <a:r>
              <a:rPr lang="en-US" dirty="0"/>
              <a:t> traditional tools of statutory construction.”</a:t>
            </a:r>
          </a:p>
          <a:p>
            <a:pPr lvl="1"/>
            <a:r>
              <a:rPr lang="en-US" dirty="0"/>
              <a:t>If statute silent or ambiguous, a Court had to </a:t>
            </a:r>
            <a:r>
              <a:rPr lang="en-US" i="1" dirty="0"/>
              <a:t>defer</a:t>
            </a:r>
            <a:r>
              <a:rPr lang="en-US" dirty="0"/>
              <a:t> to agency if agency offered “a permissible construction of the statute,” even if it wasn’t a construction that the court would have reached if the question had arisen in a judicial proceeding.”</a:t>
            </a:r>
          </a:p>
          <a:p>
            <a:r>
              <a:rPr lang="en-US" i="1" dirty="0"/>
              <a:t>Loper Bright</a:t>
            </a:r>
          </a:p>
          <a:p>
            <a:pPr lvl="1"/>
            <a:r>
              <a:rPr lang="en-US" dirty="0"/>
              <a:t>Under APA, reviewing court must “decide all relevant questions of law” and ”interpret statutory provisions.”  Chevron inconsistent with mandate of APA is overruled.</a:t>
            </a:r>
          </a:p>
          <a:p>
            <a:pPr lvl="1"/>
            <a:r>
              <a:rPr lang="en-US" dirty="0"/>
              <a:t>Prior cases relying on </a:t>
            </a:r>
            <a:r>
              <a:rPr lang="en-US" i="1" dirty="0"/>
              <a:t>Chevron</a:t>
            </a:r>
            <a:r>
              <a:rPr lang="en-US" dirty="0"/>
              <a:t> subject to statutory </a:t>
            </a:r>
            <a:r>
              <a:rPr lang="en-US" i="1" dirty="0"/>
              <a:t>stare decisis</a:t>
            </a:r>
            <a:endParaRPr lang="en-US" dirty="0"/>
          </a:p>
          <a:p>
            <a:pPr lvl="1"/>
            <a:r>
              <a:rPr lang="en-US" dirty="0"/>
              <a:t>Under </a:t>
            </a:r>
            <a:r>
              <a:rPr lang="en-US" i="1" dirty="0"/>
              <a:t>Skidmore</a:t>
            </a:r>
            <a:r>
              <a:rPr lang="en-US" dirty="0"/>
              <a:t>, a court may rely an agency’s “body of experience and informed judgment”.  The weight will depend on the agency’s “thoroughness evident in its consideration, the validity of its reasoning, its consistency with earlier and later pronouncements, and all those factors which give it power to persuade, if lacking power to control.” </a:t>
            </a:r>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Bright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33D8D-2A1A-3B9B-3564-66223A212C12}"/>
              </a:ext>
            </a:extLst>
          </p:cNvPr>
          <p:cNvSpPr>
            <a:spLocks noGrp="1"/>
          </p:cNvSpPr>
          <p:nvPr>
            <p:ph idx="1"/>
          </p:nvPr>
        </p:nvSpPr>
        <p:spPr/>
        <p:txBody>
          <a:bodyPr/>
          <a:lstStyle/>
          <a:p>
            <a:r>
              <a:rPr lang="en-US" b="1" i="0" u="none" strike="noStrike" dirty="0">
                <a:solidFill>
                  <a:srgbClr val="222222"/>
                </a:solidFill>
                <a:effectLst/>
                <a:latin typeface="__Open_Sans_22d393"/>
              </a:rPr>
              <a:t>Section 7805(a)</a:t>
            </a:r>
            <a:r>
              <a:rPr lang="en-US" b="1" i="0" dirty="0">
                <a:solidFill>
                  <a:srgbClr val="222222"/>
                </a:solidFill>
                <a:effectLst/>
                <a:latin typeface="__Open_Sans_22d393"/>
              </a:rPr>
              <a:t> </a:t>
            </a:r>
          </a:p>
          <a:p>
            <a:pPr lvl="1"/>
            <a:r>
              <a:rPr lang="en-US" b="0" i="0" dirty="0">
                <a:solidFill>
                  <a:srgbClr val="222222"/>
                </a:solidFill>
                <a:effectLst/>
                <a:latin typeface="__Open_Sans_22d393"/>
              </a:rPr>
              <a:t>Authorization. …the Secretary shall prescribe all needful rules and regulations for the enforcement of this title, including all rules and regulations as may be necessary by reason of any alteration of law in relation to internal revenue.</a:t>
            </a:r>
          </a:p>
          <a:p>
            <a:pPr lvl="1"/>
            <a:endParaRPr lang="en-US" dirty="0">
              <a:solidFill>
                <a:srgbClr val="222222"/>
              </a:solidFill>
              <a:latin typeface="__Open_Sans_22d393"/>
            </a:endParaRPr>
          </a:p>
          <a:p>
            <a:pPr lvl="1"/>
            <a:endParaRPr lang="en-US" b="0" i="0" dirty="0">
              <a:solidFill>
                <a:srgbClr val="222222"/>
              </a:solidFill>
              <a:effectLst/>
              <a:latin typeface="__Open_Sans_22d393"/>
            </a:endParaRPr>
          </a:p>
          <a:p>
            <a:r>
              <a:rPr lang="en-US" b="1" i="0" u="none" strike="noStrike" dirty="0">
                <a:solidFill>
                  <a:srgbClr val="222222"/>
                </a:solidFill>
                <a:effectLst/>
                <a:latin typeface="__Open_Sans_22d393"/>
              </a:rPr>
              <a:t>Section 1502</a:t>
            </a:r>
          </a:p>
          <a:p>
            <a:pPr lvl="1"/>
            <a:r>
              <a:rPr lang="en-US" b="0" i="0" dirty="0">
                <a:solidFill>
                  <a:srgbClr val="222222"/>
                </a:solidFill>
                <a:effectLst/>
                <a:latin typeface="__Open_Sans_22d393"/>
              </a:rPr>
              <a:t>The Secretary shall prescribe such regulations as he may deem necessary in order that the tax liability of any affiliated group of corporations making a consolidated return and of each corporation in the group, both during and after the period of affiliation, may be returned, determined, computed, assessed, collected, and adjusted, in such manner as clearly to reflect the income-tax liability and the various factors necessary for the determination of such liability, and in order to prevent avoidance of such tax liability. </a:t>
            </a:r>
            <a:endParaRPr lang="en-US" b="1" i="0" dirty="0">
              <a:solidFill>
                <a:srgbClr val="222222"/>
              </a:solidFill>
              <a:effectLst/>
              <a:latin typeface="__Open_Sans_22d393"/>
            </a:endParaRPr>
          </a:p>
          <a:p>
            <a:endParaRPr lang="en-US" dirty="0"/>
          </a:p>
        </p:txBody>
      </p:sp>
      <p:sp>
        <p:nvSpPr>
          <p:cNvPr id="3" name="Title 2">
            <a:extLst>
              <a:ext uri="{FF2B5EF4-FFF2-40B4-BE49-F238E27FC236}">
                <a16:creationId xmlns:a16="http://schemas.microsoft.com/office/drawing/2014/main" id="{C005E377-D349-8186-BCA3-886C0B3F043B}"/>
              </a:ext>
            </a:extLst>
          </p:cNvPr>
          <p:cNvSpPr>
            <a:spLocks noGrp="1"/>
          </p:cNvSpPr>
          <p:nvPr>
            <p:ph type="title"/>
          </p:nvPr>
        </p:nvSpPr>
        <p:spPr/>
        <p:txBody>
          <a:bodyPr/>
          <a:lstStyle/>
          <a:p>
            <a:r>
              <a:rPr lang="en-US" dirty="0"/>
              <a:t>Delegations</a:t>
            </a:r>
          </a:p>
        </p:txBody>
      </p:sp>
      <p:sp>
        <p:nvSpPr>
          <p:cNvPr id="4" name="Slide Number Placeholder 3">
            <a:extLst>
              <a:ext uri="{FF2B5EF4-FFF2-40B4-BE49-F238E27FC236}">
                <a16:creationId xmlns:a16="http://schemas.microsoft.com/office/drawing/2014/main" id="{43EA22FC-D7E5-4EDC-B91F-30705665A58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34C4D8D4-8BDC-2C85-4EBE-D44817579BE4}"/>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484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17631</TotalTime>
  <Words>1462</Words>
  <Application>Microsoft Macintosh PowerPoint</Application>
  <PresentationFormat>Widescreen</PresentationFormat>
  <Paragraphs>134</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ＭＳ Ｐゴシック</vt:lpstr>
      <vt:lpstr>NSimSun</vt:lpstr>
      <vt:lpstr>__Open_Sans_22d393</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Bright v. Raimondo, 144 S. Ct. 2244 (2024): The New Kid in Town</vt:lpstr>
      <vt:lpstr>Delegations</vt:lpstr>
      <vt:lpstr>Internal Revenue Code (Title 26 of the U.S.C.) &amp; Regulations (Title 26 of the C.F.R.)</vt:lpstr>
      <vt:lpstr>Tax and AI:  Be Careful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196</cp:revision>
  <cp:lastPrinted>2020-11-30T15:41:57Z</cp:lastPrinted>
  <dcterms:created xsi:type="dcterms:W3CDTF">2016-08-01T04:04:31Z</dcterms:created>
  <dcterms:modified xsi:type="dcterms:W3CDTF">2025-01-11T23:46:21Z</dcterms:modified>
  <cp:category/>
</cp:coreProperties>
</file>