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798" dt="2025-04-05T20:12:5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/>
    <p:restoredTop sz="94082"/>
  </p:normalViewPr>
  <p:slideViewPr>
    <p:cSldViewPr snapToGrid="0">
      <p:cViewPr varScale="1">
        <p:scale>
          <a:sx n="92" d="100"/>
          <a:sy n="92" d="100"/>
        </p:scale>
        <p:origin x="176" y="68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undo custSel addSld modSld">
      <pc:chgData name="Colon, Jeffrey M." userId="615143b1-cdee-493d-9a9d-1565ce8666d9" providerId="ADAL" clId="{F1CB7D8F-1B95-2A4C-A627-BBAF6F524761}" dt="2025-04-05T20:12:55.154" v="2685" actId="6549"/>
      <pc:docMkLst>
        <pc:docMk/>
      </pc:docMkLst>
      <pc:sldChg chg="addSp modSp mod">
        <pc:chgData name="Colon, Jeffrey M." userId="615143b1-cdee-493d-9a9d-1565ce8666d9" providerId="ADAL" clId="{F1CB7D8F-1B95-2A4C-A627-BBAF6F524761}" dt="2025-04-05T18:43:31.006" v="1279" actId="692"/>
        <pc:sldMkLst>
          <pc:docMk/>
          <pc:sldMk cId="1925358763" sldId="262"/>
        </pc:sldMkLst>
        <pc:cxnChg chg="add mod">
          <ac:chgData name="Colon, Jeffrey M." userId="615143b1-cdee-493d-9a9d-1565ce8666d9" providerId="ADAL" clId="{F1CB7D8F-1B95-2A4C-A627-BBAF6F524761}" dt="2025-04-05T18:43:31.006" v="1279" actId="692"/>
          <ac:cxnSpMkLst>
            <pc:docMk/>
            <pc:sldMk cId="1925358763" sldId="262"/>
            <ac:cxnSpMk id="6" creationId="{D06DB32E-644F-3C17-1423-750A35D99090}"/>
          </ac:cxnSpMkLst>
        </pc:cxnChg>
      </pc:sldChg>
      <pc:sldChg chg="modSp mod modAnim">
        <pc:chgData name="Colon, Jeffrey M." userId="615143b1-cdee-493d-9a9d-1565ce8666d9" providerId="ADAL" clId="{F1CB7D8F-1B95-2A4C-A627-BBAF6F524761}" dt="2025-04-02T23:51:25.582" v="361" actId="113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51:25.582" v="361" actId="113"/>
          <ac:spMkLst>
            <pc:docMk/>
            <pc:sldMk cId="4120537276" sldId="264"/>
            <ac:spMk id="2" creationId="{EA45D7C4-AD03-4560-EF4F-11FFAED06D87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3:50:21.678" v="853" actId="20577"/>
        <pc:sldMkLst>
          <pc:docMk/>
          <pc:sldMk cId="4053369017" sldId="265"/>
        </pc:sldMkLst>
        <pc:spChg chg="mod">
          <ac:chgData name="Colon, Jeffrey M." userId="615143b1-cdee-493d-9a9d-1565ce8666d9" providerId="ADAL" clId="{F1CB7D8F-1B95-2A4C-A627-BBAF6F524761}" dt="2025-04-03T13:50:21.678" v="853" actId="20577"/>
          <ac:spMkLst>
            <pc:docMk/>
            <pc:sldMk cId="4053369017" sldId="265"/>
            <ac:spMk id="2" creationId="{08AA2BBB-0886-313A-F99D-B2C4C2A1E126}"/>
          </ac:spMkLst>
        </pc:spChg>
        <pc:spChg chg="mod">
          <ac:chgData name="Colon, Jeffrey M." userId="615143b1-cdee-493d-9a9d-1565ce8666d9" providerId="ADAL" clId="{F1CB7D8F-1B95-2A4C-A627-BBAF6F524761}" dt="2025-04-03T12:52:04.384" v="398" actId="20577"/>
          <ac:spMkLst>
            <pc:docMk/>
            <pc:sldMk cId="4053369017" sldId="265"/>
            <ac:spMk id="3" creationId="{5F3E074A-C43F-FA36-B8C6-B34BA5905903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1:48.973" v="966" actId="20577"/>
        <pc:sldMkLst>
          <pc:docMk/>
          <pc:sldMk cId="3064044263" sldId="266"/>
        </pc:sldMkLst>
        <pc:spChg chg="mod">
          <ac:chgData name="Colon, Jeffrey M." userId="615143b1-cdee-493d-9a9d-1565ce8666d9" providerId="ADAL" clId="{F1CB7D8F-1B95-2A4C-A627-BBAF6F524761}" dt="2025-04-03T14:01:48.973" v="966" actId="20577"/>
          <ac:spMkLst>
            <pc:docMk/>
            <pc:sldMk cId="3064044263" sldId="266"/>
            <ac:spMk id="2" creationId="{C5562A7E-B7C5-2600-2255-524865B12F69}"/>
          </ac:spMkLst>
        </pc:spChg>
        <pc:spChg chg="mod">
          <ac:chgData name="Colon, Jeffrey M." userId="615143b1-cdee-493d-9a9d-1565ce8666d9" providerId="ADAL" clId="{F1CB7D8F-1B95-2A4C-A627-BBAF6F524761}" dt="2025-04-03T13:01:17.572" v="635"/>
          <ac:spMkLst>
            <pc:docMk/>
            <pc:sldMk cId="3064044263" sldId="266"/>
            <ac:spMk id="3" creationId="{F80D9834-6071-27D7-07CB-CEC697716B6B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9:40.025" v="1271" actId="20577"/>
        <pc:sldMkLst>
          <pc:docMk/>
          <pc:sldMk cId="4152621521" sldId="267"/>
        </pc:sldMkLst>
        <pc:spChg chg="mod">
          <ac:chgData name="Colon, Jeffrey M." userId="615143b1-cdee-493d-9a9d-1565ce8666d9" providerId="ADAL" clId="{F1CB7D8F-1B95-2A4C-A627-BBAF6F524761}" dt="2025-04-03T14:09:40.025" v="1271" actId="20577"/>
          <ac:spMkLst>
            <pc:docMk/>
            <pc:sldMk cId="4152621521" sldId="267"/>
            <ac:spMk id="2" creationId="{34CDD17B-8D38-E5AE-7DEB-68A914D9C793}"/>
          </ac:spMkLst>
        </pc:spChg>
        <pc:spChg chg="mod">
          <ac:chgData name="Colon, Jeffrey M." userId="615143b1-cdee-493d-9a9d-1565ce8666d9" providerId="ADAL" clId="{F1CB7D8F-1B95-2A4C-A627-BBAF6F524761}" dt="2025-04-03T14:05:40.156" v="1061" actId="20577"/>
          <ac:spMkLst>
            <pc:docMk/>
            <pc:sldMk cId="4152621521" sldId="267"/>
            <ac:spMk id="3" creationId="{F365973A-72CF-6516-D87C-6488968C87E2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23:19.565" v="2064" actId="20577"/>
        <pc:sldMkLst>
          <pc:docMk/>
          <pc:sldMk cId="4185308111" sldId="268"/>
        </pc:sldMkLst>
        <pc:spChg chg="mod">
          <ac:chgData name="Colon, Jeffrey M." userId="615143b1-cdee-493d-9a9d-1565ce8666d9" providerId="ADAL" clId="{F1CB7D8F-1B95-2A4C-A627-BBAF6F524761}" dt="2025-04-05T19:23:19.565" v="2064" actId="20577"/>
          <ac:spMkLst>
            <pc:docMk/>
            <pc:sldMk cId="4185308111" sldId="268"/>
            <ac:spMk id="2" creationId="{1EE6C6BA-64B3-7A21-A7D0-6DFBC4B0AC8B}"/>
          </ac:spMkLst>
        </pc:spChg>
        <pc:spChg chg="mod">
          <ac:chgData name="Colon, Jeffrey M." userId="615143b1-cdee-493d-9a9d-1565ce8666d9" providerId="ADAL" clId="{F1CB7D8F-1B95-2A4C-A627-BBAF6F524761}" dt="2025-04-05T19:03:51.345" v="1429" actId="20577"/>
          <ac:spMkLst>
            <pc:docMk/>
            <pc:sldMk cId="4185308111" sldId="268"/>
            <ac:spMk id="3" creationId="{871E8F3E-FDDC-C89C-C629-32C7CBEAEB6A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37:05.946" v="2148"/>
        <pc:sldMkLst>
          <pc:docMk/>
          <pc:sldMk cId="2611881682" sldId="269"/>
        </pc:sldMkLst>
        <pc:spChg chg="mod">
          <ac:chgData name="Colon, Jeffrey M." userId="615143b1-cdee-493d-9a9d-1565ce8666d9" providerId="ADAL" clId="{F1CB7D8F-1B95-2A4C-A627-BBAF6F524761}" dt="2025-04-05T19:36:50.861" v="2146" actId="403"/>
          <ac:spMkLst>
            <pc:docMk/>
            <pc:sldMk cId="2611881682" sldId="269"/>
            <ac:spMk id="2" creationId="{D6074B29-C8B5-70AD-FE92-102F21185D28}"/>
          </ac:spMkLst>
        </pc:spChg>
        <pc:spChg chg="mod">
          <ac:chgData name="Colon, Jeffrey M." userId="615143b1-cdee-493d-9a9d-1565ce8666d9" providerId="ADAL" clId="{F1CB7D8F-1B95-2A4C-A627-BBAF6F524761}" dt="2025-04-05T19:35:30.082" v="2075" actId="20577"/>
          <ac:spMkLst>
            <pc:docMk/>
            <pc:sldMk cId="2611881682" sldId="269"/>
            <ac:spMk id="3" creationId="{39474C1E-04FB-B969-CF96-85E38319F8DE}"/>
          </ac:spMkLst>
        </pc:spChg>
      </pc:sldChg>
      <pc:sldChg chg="modSp new mod">
        <pc:chgData name="Colon, Jeffrey M." userId="615143b1-cdee-493d-9a9d-1565ce8666d9" providerId="ADAL" clId="{F1CB7D8F-1B95-2A4C-A627-BBAF6F524761}" dt="2025-04-05T19:56:04.665" v="2551" actId="20577"/>
        <pc:sldMkLst>
          <pc:docMk/>
          <pc:sldMk cId="2727843342" sldId="270"/>
        </pc:sldMkLst>
        <pc:spChg chg="mod">
          <ac:chgData name="Colon, Jeffrey M." userId="615143b1-cdee-493d-9a9d-1565ce8666d9" providerId="ADAL" clId="{F1CB7D8F-1B95-2A4C-A627-BBAF6F524761}" dt="2025-04-05T19:47:33.508" v="2540" actId="403"/>
          <ac:spMkLst>
            <pc:docMk/>
            <pc:sldMk cId="2727843342" sldId="270"/>
            <ac:spMk id="2" creationId="{37B501DA-4B93-16A9-C881-C34D6A8CB383}"/>
          </ac:spMkLst>
        </pc:spChg>
        <pc:spChg chg="mod">
          <ac:chgData name="Colon, Jeffrey M." userId="615143b1-cdee-493d-9a9d-1565ce8666d9" providerId="ADAL" clId="{F1CB7D8F-1B95-2A4C-A627-BBAF6F524761}" dt="2025-04-05T19:56:04.665" v="2551" actId="20577"/>
          <ac:spMkLst>
            <pc:docMk/>
            <pc:sldMk cId="2727843342" sldId="270"/>
            <ac:spMk id="3" creationId="{0E6FB294-0ECC-DC5E-8616-4CC8E1AA782F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20:12:55.154" v="2685" actId="6549"/>
        <pc:sldMkLst>
          <pc:docMk/>
          <pc:sldMk cId="70634992" sldId="271"/>
        </pc:sldMkLst>
        <pc:spChg chg="mod">
          <ac:chgData name="Colon, Jeffrey M." userId="615143b1-cdee-493d-9a9d-1565ce8666d9" providerId="ADAL" clId="{F1CB7D8F-1B95-2A4C-A627-BBAF6F524761}" dt="2025-04-05T20:12:55.154" v="2685" actId="6549"/>
          <ac:spMkLst>
            <pc:docMk/>
            <pc:sldMk cId="70634992" sldId="271"/>
            <ac:spMk id="2" creationId="{28038365-0BE6-77DC-0C73-79804058D0F6}"/>
          </ac:spMkLst>
        </pc:spChg>
        <pc:spChg chg="mod">
          <ac:chgData name="Colon, Jeffrey M." userId="615143b1-cdee-493d-9a9d-1565ce8666d9" providerId="ADAL" clId="{F1CB7D8F-1B95-2A4C-A627-BBAF6F524761}" dt="2025-04-05T19:54:17.948" v="2542"/>
          <ac:spMkLst>
            <pc:docMk/>
            <pc:sldMk cId="70634992" sldId="271"/>
            <ac:spMk id="3" creationId="{89C9D382-F35B-D5F6-7B0C-A4A3BE6A6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A2BBB-0886-313A-F99D-B2C4C2A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Pre-1997</a:t>
            </a:r>
            <a:r>
              <a:rPr lang="en-US" sz="2800" dirty="0"/>
              <a:t>: Complex rollover provisions (old §1034) and one-time exclusion of 125K for those 55+ (old §121).  Consumption tax (CF variety)</a:t>
            </a:r>
          </a:p>
          <a:p>
            <a:r>
              <a:rPr lang="en-US" sz="2800" b="1" dirty="0"/>
              <a:t>Current §121</a:t>
            </a:r>
            <a:r>
              <a:rPr lang="en-US" sz="2800" dirty="0"/>
              <a:t>: More generous exclusion: $250,000/$500,000 (MFJ) gain exclusion. §121(b)(1).  Consumption tax (wage variety)</a:t>
            </a:r>
          </a:p>
          <a:p>
            <a:r>
              <a:rPr lang="en-US" sz="2800" dirty="0"/>
              <a:t>To qualify, the TP must have owned and used as </a:t>
            </a:r>
            <a:r>
              <a:rPr lang="en-US" sz="2800" b="1" dirty="0"/>
              <a:t>principal residence </a:t>
            </a:r>
            <a:r>
              <a:rPr lang="en-US" sz="2800" dirty="0"/>
              <a:t>for </a:t>
            </a:r>
            <a:r>
              <a:rPr lang="en-US" sz="2800" b="1" dirty="0"/>
              <a:t>2 of previous 5 years</a:t>
            </a:r>
            <a:r>
              <a:rPr lang="en-US" sz="2800" dirty="0"/>
              <a:t>. §121(a).  </a:t>
            </a:r>
          </a:p>
          <a:p>
            <a:r>
              <a:rPr lang="en-US" sz="2800" dirty="0"/>
              <a:t>Unlike pre-’97 rules, there is no requirement to purchase another home, but a TP can generally only use §121 once every 2 years. §121(b)(3)(A).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E074A-C43F-FA36-B8C6-B34BA59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2456-CD08-60D0-3182-C74E7ABD2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2FA8-3173-3454-0B79-3CD58CA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62A7E-B7C5-2600-2255-524865B1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Reduced exclusion if sale due to: </a:t>
            </a:r>
          </a:p>
          <a:p>
            <a:pPr lvl="1"/>
            <a:r>
              <a:rPr lang="en-US" sz="2400" dirty="0"/>
              <a:t>Change in employment</a:t>
            </a:r>
          </a:p>
          <a:p>
            <a:pPr lvl="1"/>
            <a:r>
              <a:rPr lang="en-US" sz="2400" dirty="0"/>
              <a:t>Health reasons </a:t>
            </a:r>
          </a:p>
          <a:p>
            <a:pPr lvl="1"/>
            <a:r>
              <a:rPr lang="en-US" sz="2400" dirty="0"/>
              <a:t>Certain "unforeseen circumstances" </a:t>
            </a:r>
          </a:p>
          <a:p>
            <a:pPr lvl="1"/>
            <a:r>
              <a:rPr lang="en-US" sz="2400" dirty="0"/>
              <a:t>Calculated as fraction of 2-year period: </a:t>
            </a:r>
            <a:r>
              <a:rPr lang="en-US" sz="2400" i="1" dirty="0"/>
              <a:t># months of qualified use / 24 months.</a:t>
            </a:r>
            <a:r>
              <a:rPr lang="en-US" sz="2400" dirty="0"/>
              <a:t>   §121(c)(1) and (2).</a:t>
            </a:r>
          </a:p>
          <a:p>
            <a:pPr lvl="1"/>
            <a:endParaRPr lang="en-US" sz="2400" dirty="0"/>
          </a:p>
          <a:p>
            <a:r>
              <a:rPr lang="en-US" sz="2800" dirty="0"/>
              <a:t>Nonqualified use (post-2008 provision)</a:t>
            </a:r>
          </a:p>
          <a:p>
            <a:pPr lvl="1"/>
            <a:r>
              <a:rPr lang="en-US" sz="2400" dirty="0"/>
              <a:t>Limits exclusion for property converted from rental/second home to principal residence </a:t>
            </a:r>
          </a:p>
          <a:p>
            <a:pPr lvl="1"/>
            <a:r>
              <a:rPr lang="en-US" sz="2400" dirty="0"/>
              <a:t>Gain allocated to "nonqualified use" periods is not eligible for exclusion. §121(b)(5).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D9834-6071-27D7-07CB-CEC6977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06BC-F18B-35D3-E891-2E7D090B0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527-1A07-66E0-C7EB-3D9C98B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DD17B-8D38-E5AE-7DEB-68A914D9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§108, debt forgiveness generally creates taxable income, subject to certain exceptions, e.g., insolvency</a:t>
            </a:r>
          </a:p>
          <a:p>
            <a:r>
              <a:rPr lang="en-US" sz="2800" dirty="0"/>
              <a:t>Review rules for transfer of property to lender subject to recourse debt!  </a:t>
            </a:r>
            <a:r>
              <a:rPr lang="en-US" sz="2800" i="1" dirty="0"/>
              <a:t>Crane, Rev. Rul. 90-16, and </a:t>
            </a:r>
            <a:r>
              <a:rPr lang="en-US" sz="2800" dirty="0"/>
              <a:t>§1.1001-2(a)</a:t>
            </a:r>
          </a:p>
          <a:p>
            <a:r>
              <a:rPr lang="en-US" sz="2800" dirty="0"/>
              <a:t>Special provision for principal residence debt discharge</a:t>
            </a:r>
          </a:p>
          <a:p>
            <a:pPr lvl="1"/>
            <a:r>
              <a:rPr lang="en-US" sz="2400" dirty="0"/>
              <a:t>First enacted in 2007 (housing crisis), repeatedly extended through 2025</a:t>
            </a:r>
          </a:p>
          <a:p>
            <a:pPr lvl="1"/>
            <a:r>
              <a:rPr lang="en-US" sz="2400" dirty="0"/>
              <a:t>Allows exclusion up to $750,000 of debt forgiveness on qualified principal residence debt, but at a cost </a:t>
            </a:r>
            <a:r>
              <a:rPr lang="en-US" sz="2400"/>
              <a:t>of a reduction </a:t>
            </a:r>
            <a:r>
              <a:rPr lang="en-US" sz="2400" dirty="0"/>
              <a:t>in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5973A-72CF-6516-D87C-6488968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Discharge: </a:t>
            </a:r>
            <a:r>
              <a:rPr lang="en-US" sz="2000" dirty="0"/>
              <a:t>§108(a)(1)(E)</a:t>
            </a:r>
            <a:r>
              <a:rPr lang="en-US" dirty="0"/>
              <a:t> and 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2ED3-5D2B-6017-3AFA-D3A576388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14A-B985-C22C-A038-79F239A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6C6BA-64B3-7A21-A7D0-6DFBC4B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Under §165(c)(3), a TP can losses of property from "fire, storm, shipwreck, or other casualty, or from theft”</a:t>
            </a:r>
          </a:p>
          <a:p>
            <a:pPr algn="l"/>
            <a:r>
              <a:rPr lang="en-US" dirty="0">
                <a:latin typeface="+mn-lt"/>
              </a:rPr>
              <a:t>Note: TCJA limitation (through 2025): deduction limited only to those losses in federally declared disaster areas, but is generally a below-the-line deduction. </a:t>
            </a:r>
            <a:r>
              <a:rPr lang="en-US" dirty="0"/>
              <a:t>§67(b)(3).</a:t>
            </a: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Floors:</a:t>
            </a:r>
          </a:p>
          <a:p>
            <a:pPr lvl="1" algn="l"/>
            <a:r>
              <a:rPr lang="en-US" dirty="0">
                <a:latin typeface="+mn-lt"/>
              </a:rPr>
              <a:t>Any loss is allowed only to the extent that the amount of the loss from each casualty  or theft exceeds $100</a:t>
            </a:r>
          </a:p>
          <a:p>
            <a:pPr lvl="1" algn="l"/>
            <a:r>
              <a:rPr lang="en-US" dirty="0">
                <a:latin typeface="+mn-lt"/>
              </a:rPr>
              <a:t>Net casualty losses (casualty losses minus casualty gains) allowed only to the extent they exceed 10% of AGI.</a:t>
            </a:r>
          </a:p>
          <a:p>
            <a:pPr algn="l"/>
            <a:r>
              <a:rPr lang="en-US" dirty="0"/>
              <a:t>Amount of loss = Lesser of: </a:t>
            </a:r>
          </a:p>
          <a:p>
            <a:pPr lvl="1" algn="l"/>
            <a:r>
              <a:rPr lang="en-US" dirty="0"/>
              <a:t>(1) decrease in FMV due to casualty, or</a:t>
            </a:r>
          </a:p>
          <a:p>
            <a:pPr lvl="1" algn="l"/>
            <a:r>
              <a:rPr lang="en-US" dirty="0"/>
              <a:t>(2) property's adjusted basis. Re. §1.165-7(b)(1).</a:t>
            </a:r>
          </a:p>
          <a:p>
            <a:pPr algn="l"/>
            <a:r>
              <a:rPr lang="en-US" b="1" dirty="0"/>
              <a:t>Proof requirements: </a:t>
            </a:r>
            <a:r>
              <a:rPr lang="en-US" dirty="0"/>
              <a:t>TP must show, the nature of casualty/theft, the property was actually lost, it was the owner, and the amount of loss (usually requires appraisals)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8F3E-FDDC-C89C-C629-32C7CBE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Casualty Loss: §165(c)(3) and (h)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0A03-9CDC-19EE-53C2-1089009CD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AC8-A4C8-FA2A-3E0E-9A99C39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74B29-C8B5-70AD-FE92-102F211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U.S. spends significantly more on healthcare than other developed nations--approximately 5% more of GDP with half in private sector and half in public sector</a:t>
            </a:r>
          </a:p>
          <a:p>
            <a:r>
              <a:rPr lang="en-US" sz="3200" dirty="0"/>
              <a:t>Higher costs without better outcomes</a:t>
            </a:r>
          </a:p>
          <a:p>
            <a:r>
              <a:rPr lang="en-US" sz="3200" dirty="0"/>
              <a:t>Tax treatment creates market distortions</a:t>
            </a:r>
          </a:p>
          <a:p>
            <a:r>
              <a:rPr lang="en-US" sz="3200" dirty="0"/>
              <a:t>Key tax provisions: </a:t>
            </a:r>
          </a:p>
          <a:p>
            <a:pPr lvl="1"/>
            <a:r>
              <a:rPr lang="en-US" sz="2800" dirty="0"/>
              <a:t>§213 medical expense deduction </a:t>
            </a:r>
          </a:p>
          <a:p>
            <a:pPr lvl="1"/>
            <a:r>
              <a:rPr lang="en-US" sz="2800" dirty="0"/>
              <a:t>§§105(b) and 106 exclusions for employer-provided care; and </a:t>
            </a:r>
          </a:p>
          <a:p>
            <a:pPr lvl="1"/>
            <a:r>
              <a:rPr lang="en-US" sz="2800" dirty="0"/>
              <a:t>HSAs and high-deductible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74C1E-04FB-B969-CF96-85E38319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BF1CA-6DA3-8018-FB56-4EFCC0A6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D192-ABCE-540F-A2E0-1559120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501DA-4B93-16A9-C881-C34D6A8C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TP can deduct uncompensated amounts paid for </a:t>
            </a:r>
            <a:r>
              <a:rPr lang="en-US" sz="2800" i="1" dirty="0"/>
              <a:t>medical care </a:t>
            </a:r>
            <a:r>
              <a:rPr lang="en-US" sz="2800" dirty="0"/>
              <a:t>to the extent that the medical care expenses exceed 7.5% of AGI.</a:t>
            </a:r>
          </a:p>
          <a:p>
            <a:r>
              <a:rPr lang="en-US" sz="2800" dirty="0"/>
              <a:t>Note: §213 is an itemized deduction (not a §67 MID)</a:t>
            </a:r>
          </a:p>
          <a:p>
            <a:r>
              <a:rPr lang="en-US" sz="2800" b="1" i="1" dirty="0"/>
              <a:t>Medical care is </a:t>
            </a:r>
            <a:r>
              <a:rPr lang="en-US" sz="2800" dirty="0"/>
              <a:t>defined in §213(d)(1): </a:t>
            </a:r>
          </a:p>
          <a:p>
            <a:pPr lvl="1"/>
            <a:r>
              <a:rPr lang="en-US" sz="2400" dirty="0"/>
              <a:t>Diagnosis, cure, mitigation, treatment, or prevention of disease or for the purpose of affecting any structure or function of the body</a:t>
            </a:r>
          </a:p>
          <a:p>
            <a:pPr lvl="1"/>
            <a:r>
              <a:rPr lang="en-US" sz="2400" dirty="0"/>
              <a:t>Includes mental health care </a:t>
            </a:r>
          </a:p>
          <a:p>
            <a:pPr lvl="1"/>
            <a:r>
              <a:rPr lang="en-US" sz="2400" dirty="0"/>
              <a:t>Explicitly covers health insurance premiums, qualified long-term care insurance</a:t>
            </a:r>
          </a:p>
          <a:p>
            <a:pPr lvl="1"/>
            <a:r>
              <a:rPr lang="en-US" sz="2400" dirty="0"/>
              <a:t>Transportation/lodging for medical care</a:t>
            </a:r>
          </a:p>
          <a:p>
            <a:pPr lvl="1"/>
            <a:r>
              <a:rPr lang="en-US" sz="2400" dirty="0"/>
              <a:t>Covers drugs and medicine but only if it prescribed or is insulin. §213(b).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FB294-0ECC-DC5E-8616-4CC8E1A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Medical/Dental Expense Deduction: </a:t>
            </a:r>
            <a:r>
              <a:rPr lang="en-US" sz="2000" dirty="0"/>
              <a:t>§213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CD70-C4C8-698A-F149-1525E2A24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85-A44D-540C-05A5-477D9B1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4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38365-0BE6-77DC-0C73-79804058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Cosmetic surgery not deductible unless: </a:t>
            </a:r>
          </a:p>
          <a:p>
            <a:pPr lvl="1"/>
            <a:r>
              <a:rPr lang="en-US" sz="2800" dirty="0"/>
              <a:t>Correcting congenital abnormality</a:t>
            </a:r>
          </a:p>
          <a:p>
            <a:pPr lvl="1"/>
            <a:r>
              <a:rPr lang="en-US" sz="2800" dirty="0"/>
              <a:t>Treating injury from accident/trauma</a:t>
            </a:r>
          </a:p>
          <a:p>
            <a:pPr lvl="1"/>
            <a:r>
              <a:rPr lang="en-US" sz="2800" dirty="0"/>
              <a:t>Treating disfiguring disease. §213(d)(9)</a:t>
            </a:r>
          </a:p>
          <a:p>
            <a:r>
              <a:rPr lang="en-US" sz="3200" dirty="0"/>
              <a:t>Capital expenditures are deductible if for medical care (eyeglasses, prosthetics, wheelchair)</a:t>
            </a:r>
          </a:p>
          <a:p>
            <a:r>
              <a:rPr lang="en-US" sz="3200" dirty="0"/>
              <a:t>Home improvements deductible only to extent cost exceeds increase in home value—must directly relate to medical care.  Reg. </a:t>
            </a:r>
            <a:r>
              <a:rPr lang="en-US" sz="3200"/>
              <a:t>§1.213-1(e)(1)(iii).  </a:t>
            </a:r>
            <a:r>
              <a:rPr lang="en-US" sz="3200" dirty="0"/>
              <a:t>Maintenance/repair costs generally 100% deductible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9D382-F35B-D5F6-7B0C-A4A3BE6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Expense Deduction: </a:t>
            </a:r>
            <a:r>
              <a:rPr lang="en-US" sz="2000" dirty="0"/>
              <a:t>§213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FF1A-AC91-DDC4-E029-A63A562CE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11E8-B0F4-761F-05CA-964A222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DB32E-644F-3C17-1423-750A35D99090}"/>
              </a:ext>
            </a:extLst>
          </p:cNvPr>
          <p:cNvCxnSpPr>
            <a:cxnSpLocks/>
          </p:cNvCxnSpPr>
          <p:nvPr/>
        </p:nvCxnSpPr>
        <p:spPr>
          <a:xfrm flipV="1">
            <a:off x="6698255" y="3029639"/>
            <a:ext cx="517793" cy="1355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Qualified residence</a:t>
            </a:r>
            <a:r>
              <a:rPr lang="en-US" dirty="0"/>
              <a:t>: Principal residence </a:t>
            </a:r>
            <a:r>
              <a:rPr lang="en-US" b="1" dirty="0"/>
              <a:t>plus</a:t>
            </a:r>
            <a:r>
              <a:rPr lang="en-US" dirty="0"/>
              <a:t>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1F114-F445-4212-B65D-0FA56926319E}">
  <ds:schemaRefs>
    <ds:schemaRef ds:uri="http://schemas.microsoft.com/office/2006/documentManagement/types"/>
    <ds:schemaRef ds:uri="f450584a-cb59-46a6-8009-931c1e5e40a6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dee7606c-638d-4687-a004-8de278f93ba2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14502</TotalTime>
  <Words>1643</Words>
  <Application>Microsoft Macintosh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  <vt:lpstr>Exclusion of Gain on Home Sale: §121</vt:lpstr>
      <vt:lpstr>Exclusion of Gain on Home Sale: §121</vt:lpstr>
      <vt:lpstr>Debt Discharge: §108(a)(1)(E) and (h)</vt:lpstr>
      <vt:lpstr>Personal Casualty Loss: §165(c)(3) and (h) </vt:lpstr>
      <vt:lpstr>Health Care</vt:lpstr>
      <vt:lpstr>Medical/Dental Expense Deduction: §213  </vt:lpstr>
      <vt:lpstr>Medical Expense Deduction: §213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19</cp:revision>
  <cp:lastPrinted>2025-03-04T21:47:58Z</cp:lastPrinted>
  <dcterms:created xsi:type="dcterms:W3CDTF">2025-02-20T00:58:49Z</dcterms:created>
  <dcterms:modified xsi:type="dcterms:W3CDTF">2025-04-05T20:12:56Z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