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95" r:id="rId2"/>
    <p:sldId id="296" r:id="rId3"/>
    <p:sldId id="312" r:id="rId4"/>
    <p:sldId id="313" r:id="rId5"/>
    <p:sldId id="314" r:id="rId6"/>
    <p:sldId id="305" r:id="rId7"/>
    <p:sldId id="298" r:id="rId8"/>
    <p:sldId id="297" r:id="rId9"/>
    <p:sldId id="306" r:id="rId10"/>
    <p:sldId id="307" r:id="rId11"/>
    <p:sldId id="310" r:id="rId12"/>
    <p:sldId id="308" r:id="rId13"/>
    <p:sldId id="304" r:id="rId14"/>
    <p:sldId id="309" r:id="rId15"/>
    <p:sldId id="311" r:id="rId16"/>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8F0451-B3A7-C64E-AF6C-1361F4DBECCF}" v="77" dt="2025-02-06T14:35:57.5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32"/>
    <p:restoredTop sz="96080"/>
  </p:normalViewPr>
  <p:slideViewPr>
    <p:cSldViewPr snapToGrid="0" snapToObjects="1">
      <p:cViewPr varScale="1">
        <p:scale>
          <a:sx n="77" d="100"/>
          <a:sy n="77" d="100"/>
        </p:scale>
        <p:origin x="192" y="1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F48F0451-B3A7-C64E-AF6C-1361F4DBECCF}"/>
    <pc:docChg chg="undo custSel addSld delSld modSld sldOrd modMainMaster">
      <pc:chgData name="Colon, Jeffrey M." userId="615143b1-cdee-493d-9a9d-1565ce8666d9" providerId="ADAL" clId="{F48F0451-B3A7-C64E-AF6C-1361F4DBECCF}" dt="2025-02-06T14:49:16.397" v="1521" actId="179"/>
      <pc:docMkLst>
        <pc:docMk/>
      </pc:docMkLst>
      <pc:sldChg chg="del">
        <pc:chgData name="Colon, Jeffrey M." userId="615143b1-cdee-493d-9a9d-1565ce8666d9" providerId="ADAL" clId="{F48F0451-B3A7-C64E-AF6C-1361F4DBECCF}" dt="2025-02-06T01:01:34.548" v="105" actId="2696"/>
        <pc:sldMkLst>
          <pc:docMk/>
          <pc:sldMk cId="231222038" sldId="256"/>
        </pc:sldMkLst>
      </pc:sldChg>
      <pc:sldChg chg="modSp mod">
        <pc:chgData name="Colon, Jeffrey M." userId="615143b1-cdee-493d-9a9d-1565ce8666d9" providerId="ADAL" clId="{F48F0451-B3A7-C64E-AF6C-1361F4DBECCF}" dt="2025-02-06T00:59:28.396" v="67" actId="20577"/>
        <pc:sldMkLst>
          <pc:docMk/>
          <pc:sldMk cId="123558849" sldId="295"/>
        </pc:sldMkLst>
        <pc:spChg chg="mod">
          <ac:chgData name="Colon, Jeffrey M." userId="615143b1-cdee-493d-9a9d-1565ce8666d9" providerId="ADAL" clId="{F48F0451-B3A7-C64E-AF6C-1361F4DBECCF}" dt="2025-02-06T00:59:28.396" v="67" actId="20577"/>
          <ac:spMkLst>
            <pc:docMk/>
            <pc:sldMk cId="123558849" sldId="295"/>
            <ac:spMk id="2" creationId="{00000000-0000-0000-0000-000000000000}"/>
          </ac:spMkLst>
        </pc:spChg>
      </pc:sldChg>
      <pc:sldChg chg="addSp delSp modSp mod modAnim">
        <pc:chgData name="Colon, Jeffrey M." userId="615143b1-cdee-493d-9a9d-1565ce8666d9" providerId="ADAL" clId="{F48F0451-B3A7-C64E-AF6C-1361F4DBECCF}" dt="2025-02-06T13:47:38.877" v="200"/>
        <pc:sldMkLst>
          <pc:docMk/>
          <pc:sldMk cId="3066996033" sldId="296"/>
        </pc:sldMkLst>
        <pc:spChg chg="mod">
          <ac:chgData name="Colon, Jeffrey M." userId="615143b1-cdee-493d-9a9d-1565ce8666d9" providerId="ADAL" clId="{F48F0451-B3A7-C64E-AF6C-1361F4DBECCF}" dt="2025-02-06T13:45:40.267" v="183" actId="692"/>
          <ac:spMkLst>
            <pc:docMk/>
            <pc:sldMk cId="3066996033" sldId="296"/>
            <ac:spMk id="2" creationId="{A54921AB-AE17-7639-8934-77D02F586210}"/>
          </ac:spMkLst>
        </pc:spChg>
        <pc:spChg chg="mod">
          <ac:chgData name="Colon, Jeffrey M." userId="615143b1-cdee-493d-9a9d-1565ce8666d9" providerId="ADAL" clId="{F48F0451-B3A7-C64E-AF6C-1361F4DBECCF}" dt="2025-02-06T01:01:05.624" v="102" actId="20577"/>
          <ac:spMkLst>
            <pc:docMk/>
            <pc:sldMk cId="3066996033" sldId="296"/>
            <ac:spMk id="3" creationId="{EE043A9B-F6A7-0103-EBF8-46FB90BFAE5C}"/>
          </ac:spMkLst>
        </pc:spChg>
        <pc:spChg chg="add mod">
          <ac:chgData name="Colon, Jeffrey M." userId="615143b1-cdee-493d-9a9d-1565ce8666d9" providerId="ADAL" clId="{F48F0451-B3A7-C64E-AF6C-1361F4DBECCF}" dt="2025-02-06T13:39:24.105" v="113" actId="1076"/>
          <ac:spMkLst>
            <pc:docMk/>
            <pc:sldMk cId="3066996033" sldId="296"/>
            <ac:spMk id="6" creationId="{00A26C94-0233-9DDC-20DD-9D5EB015F0C9}"/>
          </ac:spMkLst>
        </pc:spChg>
        <pc:spChg chg="add mod">
          <ac:chgData name="Colon, Jeffrey M." userId="615143b1-cdee-493d-9a9d-1565ce8666d9" providerId="ADAL" clId="{F48F0451-B3A7-C64E-AF6C-1361F4DBECCF}" dt="2025-02-06T13:44:13.567" v="170" actId="1076"/>
          <ac:spMkLst>
            <pc:docMk/>
            <pc:sldMk cId="3066996033" sldId="296"/>
            <ac:spMk id="18" creationId="{44DDA1ED-E7F2-C262-F801-4F8224A1BB5D}"/>
          </ac:spMkLst>
        </pc:spChg>
        <pc:spChg chg="add del mod">
          <ac:chgData name="Colon, Jeffrey M." userId="615143b1-cdee-493d-9a9d-1565ce8666d9" providerId="ADAL" clId="{F48F0451-B3A7-C64E-AF6C-1361F4DBECCF}" dt="2025-02-06T13:44:24.480" v="174" actId="478"/>
          <ac:spMkLst>
            <pc:docMk/>
            <pc:sldMk cId="3066996033" sldId="296"/>
            <ac:spMk id="19" creationId="{CDDC966E-C6AC-1FA8-6B9D-318E8679A298}"/>
          </ac:spMkLst>
        </pc:spChg>
        <pc:spChg chg="add mod">
          <ac:chgData name="Colon, Jeffrey M." userId="615143b1-cdee-493d-9a9d-1565ce8666d9" providerId="ADAL" clId="{F48F0451-B3A7-C64E-AF6C-1361F4DBECCF}" dt="2025-02-06T13:44:28.899" v="175" actId="1076"/>
          <ac:spMkLst>
            <pc:docMk/>
            <pc:sldMk cId="3066996033" sldId="296"/>
            <ac:spMk id="20" creationId="{829AED51-CE7A-AA7B-5EA5-E63462CCEF64}"/>
          </ac:spMkLst>
        </pc:spChg>
        <pc:picChg chg="add mod modCrop">
          <ac:chgData name="Colon, Jeffrey M." userId="615143b1-cdee-493d-9a9d-1565ce8666d9" providerId="ADAL" clId="{F48F0451-B3A7-C64E-AF6C-1361F4DBECCF}" dt="2025-02-06T13:42:49.073" v="144" actId="1076"/>
          <ac:picMkLst>
            <pc:docMk/>
            <pc:sldMk cId="3066996033" sldId="296"/>
            <ac:picMk id="8" creationId="{9632BD34-6941-B843-1E3F-CB3E5B1B43D9}"/>
          </ac:picMkLst>
        </pc:picChg>
        <pc:picChg chg="add mod">
          <ac:chgData name="Colon, Jeffrey M." userId="615143b1-cdee-493d-9a9d-1565ce8666d9" providerId="ADAL" clId="{F48F0451-B3A7-C64E-AF6C-1361F4DBECCF}" dt="2025-02-06T13:39:24.105" v="113" actId="1076"/>
          <ac:picMkLst>
            <pc:docMk/>
            <pc:sldMk cId="3066996033" sldId="296"/>
            <ac:picMk id="1026" creationId="{59A26A68-6ED6-359E-2A47-BD267E6B6594}"/>
          </ac:picMkLst>
        </pc:picChg>
        <pc:cxnChg chg="add mod">
          <ac:chgData name="Colon, Jeffrey M." userId="615143b1-cdee-493d-9a9d-1565ce8666d9" providerId="ADAL" clId="{F48F0451-B3A7-C64E-AF6C-1361F4DBECCF}" dt="2025-02-06T13:45:48.772" v="190" actId="692"/>
          <ac:cxnSpMkLst>
            <pc:docMk/>
            <pc:sldMk cId="3066996033" sldId="296"/>
            <ac:cxnSpMk id="10" creationId="{8DFFE502-1DC3-C3C4-C1F1-63C5C63F6A0F}"/>
          </ac:cxnSpMkLst>
        </pc:cxnChg>
        <pc:cxnChg chg="add mod">
          <ac:chgData name="Colon, Jeffrey M." userId="615143b1-cdee-493d-9a9d-1565ce8666d9" providerId="ADAL" clId="{F48F0451-B3A7-C64E-AF6C-1361F4DBECCF}" dt="2025-02-06T13:45:48.772" v="190" actId="692"/>
          <ac:cxnSpMkLst>
            <pc:docMk/>
            <pc:sldMk cId="3066996033" sldId="296"/>
            <ac:cxnSpMk id="11" creationId="{03A9598D-3538-8698-9F1D-4004AC58F140}"/>
          </ac:cxnSpMkLst>
        </pc:cxnChg>
      </pc:sldChg>
      <pc:sldChg chg="ord">
        <pc:chgData name="Colon, Jeffrey M." userId="615143b1-cdee-493d-9a9d-1565ce8666d9" providerId="ADAL" clId="{F48F0451-B3A7-C64E-AF6C-1361F4DBECCF}" dt="2025-02-06T01:01:16.812" v="103" actId="20578"/>
        <pc:sldMkLst>
          <pc:docMk/>
          <pc:sldMk cId="3639952838" sldId="298"/>
        </pc:sldMkLst>
      </pc:sldChg>
      <pc:sldChg chg="modSp new mod ord">
        <pc:chgData name="Colon, Jeffrey M." userId="615143b1-cdee-493d-9a9d-1565ce8666d9" providerId="ADAL" clId="{F48F0451-B3A7-C64E-AF6C-1361F4DBECCF}" dt="2025-02-06T13:56:40.848" v="690" actId="20578"/>
        <pc:sldMkLst>
          <pc:docMk/>
          <pc:sldMk cId="3482358611" sldId="312"/>
        </pc:sldMkLst>
        <pc:spChg chg="mod">
          <ac:chgData name="Colon, Jeffrey M." userId="615143b1-cdee-493d-9a9d-1565ce8666d9" providerId="ADAL" clId="{F48F0451-B3A7-C64E-AF6C-1361F4DBECCF}" dt="2025-02-06T13:53:06.460" v="615" actId="20577"/>
          <ac:spMkLst>
            <pc:docMk/>
            <pc:sldMk cId="3482358611" sldId="312"/>
            <ac:spMk id="2" creationId="{BB17AAAD-4142-4024-7D5F-EBAE44A75D30}"/>
          </ac:spMkLst>
        </pc:spChg>
        <pc:spChg chg="mod">
          <ac:chgData name="Colon, Jeffrey M." userId="615143b1-cdee-493d-9a9d-1565ce8666d9" providerId="ADAL" clId="{F48F0451-B3A7-C64E-AF6C-1361F4DBECCF}" dt="2025-02-06T13:48:04.582" v="202"/>
          <ac:spMkLst>
            <pc:docMk/>
            <pc:sldMk cId="3482358611" sldId="312"/>
            <ac:spMk id="3" creationId="{227B2E3D-EF5A-324C-15C5-C131DE1035B8}"/>
          </ac:spMkLst>
        </pc:spChg>
      </pc:sldChg>
      <pc:sldChg chg="addSp delSp modSp add mod delAnim modAnim">
        <pc:chgData name="Colon, Jeffrey M." userId="615143b1-cdee-493d-9a9d-1565ce8666d9" providerId="ADAL" clId="{F48F0451-B3A7-C64E-AF6C-1361F4DBECCF}" dt="2025-02-06T13:55:35.210" v="689"/>
        <pc:sldMkLst>
          <pc:docMk/>
          <pc:sldMk cId="3711345601" sldId="313"/>
        </pc:sldMkLst>
        <pc:spChg chg="del">
          <ac:chgData name="Colon, Jeffrey M." userId="615143b1-cdee-493d-9a9d-1565ce8666d9" providerId="ADAL" clId="{F48F0451-B3A7-C64E-AF6C-1361F4DBECCF}" dt="2025-02-06T13:54:31.161" v="679" actId="478"/>
          <ac:spMkLst>
            <pc:docMk/>
            <pc:sldMk cId="3711345601" sldId="313"/>
            <ac:spMk id="2" creationId="{A9F42A3F-ABDC-46C8-E0F8-F4E7A058519B}"/>
          </ac:spMkLst>
        </pc:spChg>
        <pc:spChg chg="mod">
          <ac:chgData name="Colon, Jeffrey M." userId="615143b1-cdee-493d-9a9d-1565ce8666d9" providerId="ADAL" clId="{F48F0451-B3A7-C64E-AF6C-1361F4DBECCF}" dt="2025-02-06T13:54:05.894" v="655" actId="20577"/>
          <ac:spMkLst>
            <pc:docMk/>
            <pc:sldMk cId="3711345601" sldId="313"/>
            <ac:spMk id="3" creationId="{17F6D3CB-495B-EA33-9953-5AA4A5C6DB11}"/>
          </ac:spMkLst>
        </pc:spChg>
        <pc:spChg chg="add del mod">
          <ac:chgData name="Colon, Jeffrey M." userId="615143b1-cdee-493d-9a9d-1565ce8666d9" providerId="ADAL" clId="{F48F0451-B3A7-C64E-AF6C-1361F4DBECCF}" dt="2025-02-06T13:55:10.782" v="680"/>
          <ac:spMkLst>
            <pc:docMk/>
            <pc:sldMk cId="3711345601" sldId="313"/>
            <ac:spMk id="7" creationId="{43DA0D04-C231-A607-EF84-73497DE41915}"/>
          </ac:spMkLst>
        </pc:spChg>
        <pc:spChg chg="mod">
          <ac:chgData name="Colon, Jeffrey M." userId="615143b1-cdee-493d-9a9d-1565ce8666d9" providerId="ADAL" clId="{F48F0451-B3A7-C64E-AF6C-1361F4DBECCF}" dt="2025-02-06T13:54:19.048" v="666" actId="20577"/>
          <ac:spMkLst>
            <pc:docMk/>
            <pc:sldMk cId="3711345601" sldId="313"/>
            <ac:spMk id="18" creationId="{ADA76BC9-27BF-392C-2CAC-27B6E99EB7C9}"/>
          </ac:spMkLst>
        </pc:spChg>
        <pc:spChg chg="mod">
          <ac:chgData name="Colon, Jeffrey M." userId="615143b1-cdee-493d-9a9d-1565ce8666d9" providerId="ADAL" clId="{F48F0451-B3A7-C64E-AF6C-1361F4DBECCF}" dt="2025-02-06T13:54:27.115" v="678" actId="6549"/>
          <ac:spMkLst>
            <pc:docMk/>
            <pc:sldMk cId="3711345601" sldId="313"/>
            <ac:spMk id="20" creationId="{2C66C266-4F54-C9CD-097D-1C0F577776F2}"/>
          </ac:spMkLst>
        </pc:spChg>
        <pc:picChg chg="add mod">
          <ac:chgData name="Colon, Jeffrey M." userId="615143b1-cdee-493d-9a9d-1565ce8666d9" providerId="ADAL" clId="{F48F0451-B3A7-C64E-AF6C-1361F4DBECCF}" dt="2025-02-06T13:55:24.510" v="687" actId="1076"/>
          <ac:picMkLst>
            <pc:docMk/>
            <pc:sldMk cId="3711345601" sldId="313"/>
            <ac:picMk id="2050" creationId="{7128CC7F-B601-BF0F-9499-6742E5243DC3}"/>
          </ac:picMkLst>
        </pc:picChg>
        <pc:cxnChg chg="mod">
          <ac:chgData name="Colon, Jeffrey M." userId="615143b1-cdee-493d-9a9d-1565ce8666d9" providerId="ADAL" clId="{F48F0451-B3A7-C64E-AF6C-1361F4DBECCF}" dt="2025-02-06T13:54:31.161" v="679" actId="478"/>
          <ac:cxnSpMkLst>
            <pc:docMk/>
            <pc:sldMk cId="3711345601" sldId="313"/>
            <ac:cxnSpMk id="10" creationId="{847E6174-AC87-E086-B6E7-7F9296145FFB}"/>
          </ac:cxnSpMkLst>
        </pc:cxnChg>
        <pc:cxnChg chg="mod">
          <ac:chgData name="Colon, Jeffrey M." userId="615143b1-cdee-493d-9a9d-1565ce8666d9" providerId="ADAL" clId="{F48F0451-B3A7-C64E-AF6C-1361F4DBECCF}" dt="2025-02-06T13:54:31.161" v="679" actId="478"/>
          <ac:cxnSpMkLst>
            <pc:docMk/>
            <pc:sldMk cId="3711345601" sldId="313"/>
            <ac:cxnSpMk id="11" creationId="{76F03B05-1235-1C67-012A-D3233E596630}"/>
          </ac:cxnSpMkLst>
        </pc:cxnChg>
      </pc:sldChg>
      <pc:sldChg chg="modSp add mod">
        <pc:chgData name="Colon, Jeffrey M." userId="615143b1-cdee-493d-9a9d-1565ce8666d9" providerId="ADAL" clId="{F48F0451-B3A7-C64E-AF6C-1361F4DBECCF}" dt="2025-02-06T14:49:16.397" v="1521" actId="179"/>
        <pc:sldMkLst>
          <pc:docMk/>
          <pc:sldMk cId="4259792940" sldId="314"/>
        </pc:sldMkLst>
        <pc:spChg chg="mod">
          <ac:chgData name="Colon, Jeffrey M." userId="615143b1-cdee-493d-9a9d-1565ce8666d9" providerId="ADAL" clId="{F48F0451-B3A7-C64E-AF6C-1361F4DBECCF}" dt="2025-02-06T14:49:16.397" v="1521" actId="179"/>
          <ac:spMkLst>
            <pc:docMk/>
            <pc:sldMk cId="4259792940" sldId="314"/>
            <ac:spMk id="2" creationId="{A5750BE9-30EF-8BFF-8D5C-92763ED6ACEE}"/>
          </ac:spMkLst>
        </pc:spChg>
        <pc:spChg chg="mod">
          <ac:chgData name="Colon, Jeffrey M." userId="615143b1-cdee-493d-9a9d-1565ce8666d9" providerId="ADAL" clId="{F48F0451-B3A7-C64E-AF6C-1361F4DBECCF}" dt="2025-02-06T14:36:14.481" v="731" actId="20577"/>
          <ac:spMkLst>
            <pc:docMk/>
            <pc:sldMk cId="4259792940" sldId="314"/>
            <ac:spMk id="3" creationId="{2F45DA5B-148E-6F17-F871-7FBB63854172}"/>
          </ac:spMkLst>
        </pc:spChg>
      </pc:sldChg>
      <pc:sldMasterChg chg="modSp mod">
        <pc:chgData name="Colon, Jeffrey M." userId="615143b1-cdee-493d-9a9d-1565ce8666d9" providerId="ADAL" clId="{F48F0451-B3A7-C64E-AF6C-1361F4DBECCF}" dt="2025-02-06T00:58:51.190" v="34" actId="20577"/>
        <pc:sldMasterMkLst>
          <pc:docMk/>
          <pc:sldMasterMk cId="371776349" sldId="2147483660"/>
        </pc:sldMasterMkLst>
        <pc:spChg chg="mod">
          <ac:chgData name="Colon, Jeffrey M." userId="615143b1-cdee-493d-9a9d-1565ce8666d9" providerId="ADAL" clId="{F48F0451-B3A7-C64E-AF6C-1361F4DBECCF}" dt="2025-02-06T00:58:51.190" v="34" actId="20577"/>
          <ac:spMkLst>
            <pc:docMk/>
            <pc:sldMasterMk cId="371776349" sldId="2147483660"/>
            <ac:spMk id="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1"/>
            <a:ext cx="3037840" cy="463408"/>
          </a:xfrm>
          <a:prstGeom prst="rect">
            <a:avLst/>
          </a:prstGeom>
        </p:spPr>
        <p:txBody>
          <a:bodyPr vert="horz" lIns="92830" tIns="46415" rIns="92830" bIns="46415" rtlCol="0"/>
          <a:lstStyle>
            <a:lvl1pPr algn="r">
              <a:defRPr sz="1200"/>
            </a:lvl1pPr>
          </a:lstStyle>
          <a:p>
            <a:fld id="{83BC67FA-3E26-304D-BDBD-530C6272A0E0}" type="datetimeFigureOut">
              <a:rPr lang="en-US" smtClean="0"/>
              <a:t>2/5/25</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0"/>
            <a:ext cx="3037840" cy="463407"/>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Income Shifting in Families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z="1000" b="1" smtClean="0"/>
            </a:lvl1pPr>
          </a:lstStyle>
          <a:p>
            <a:pPr>
              <a:defRPr/>
            </a:pPr>
            <a:r>
              <a:rPr lang="en-US"/>
              <a:t>Income Shifting in Families</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Income Shifting in Families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Income Shifting in Families</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2278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Income Shifting in Families</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361451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Income Shifting in Families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smtClean="0">
                <a:solidFill>
                  <a:srgbClr val="898989"/>
                </a:solidFill>
                <a:latin typeface="+mn-lt"/>
                <a:ea typeface="+mn-ea"/>
              </a:defRPr>
            </a:lvl1pPr>
          </a:lstStyle>
          <a:p>
            <a:pPr>
              <a:defRPr/>
            </a:pPr>
            <a:r>
              <a:rPr lang="en-US"/>
              <a:t>Income Shifting in Families</a:t>
            </a:r>
            <a:endParaRPr lang="en-US" dirty="0"/>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FIT_IncomeShifting_2025S</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Federal Income Taxation</a:t>
            </a:r>
            <a:br>
              <a:rPr lang="en-US" dirty="0"/>
            </a:br>
            <a:r>
              <a:rPr lang="en-US" i="1" dirty="0"/>
              <a:t>Income Shifting in Families</a:t>
            </a:r>
            <a:endParaRPr lang="en-US" dirty="0"/>
          </a:p>
        </p:txBody>
      </p:sp>
      <p:sp>
        <p:nvSpPr>
          <p:cNvPr id="3" name="Subtitle 2"/>
          <p:cNvSpPr>
            <a:spLocks noGrp="1"/>
          </p:cNvSpPr>
          <p:nvPr>
            <p:ph type="subTitle" idx="1"/>
          </p:nvPr>
        </p:nvSpPr>
        <p:spPr>
          <a:xfrm>
            <a:off x="2658533" y="5013325"/>
            <a:ext cx="6858000" cy="609600"/>
          </a:xfrm>
          <a:prstGeom prst="rect">
            <a:avLst/>
          </a:prstGeom>
        </p:spPr>
        <p:txBody>
          <a:bodyPr>
            <a:normAutofit fontScale="85000" lnSpcReduction="20000"/>
          </a:bodyPr>
          <a:lstStyle/>
          <a:p>
            <a:r>
              <a:rPr lang="en-US" sz="2100" b="1" dirty="0"/>
              <a:t>Prof. Colon</a:t>
            </a:r>
          </a:p>
          <a:p>
            <a:r>
              <a:rPr lang="en-US" sz="2100" b="1" dirty="0"/>
              <a:t>Spring 2025</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Income Shifting in Families</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5B5FF-FFE0-FF35-23C9-17613864C733}"/>
              </a:ext>
            </a:extLst>
          </p:cNvPr>
          <p:cNvSpPr>
            <a:spLocks noGrp="1"/>
          </p:cNvSpPr>
          <p:nvPr>
            <p:ph idx="1"/>
          </p:nvPr>
        </p:nvSpPr>
        <p:spPr/>
        <p:txBody>
          <a:bodyPr/>
          <a:lstStyle/>
          <a:p>
            <a:r>
              <a:rPr lang="en-US" sz="2800" dirty="0"/>
              <a:t>What did the court say was the most important consideration?</a:t>
            </a:r>
          </a:p>
          <a:p>
            <a:r>
              <a:rPr lang="en-US" sz="2800" dirty="0"/>
              <a:t>Did the court follow the common-law definition of gift?</a:t>
            </a:r>
          </a:p>
          <a:p>
            <a:r>
              <a:rPr lang="en-US" sz="2800" dirty="0"/>
              <a:t>Is the mere absence of a legal or moral obligation sufficient to make a transfer a gift?</a:t>
            </a:r>
          </a:p>
          <a:p>
            <a:r>
              <a:rPr lang="en-US" sz="2800" dirty="0"/>
              <a:t>How relevant is the donor’s characterization of the transfer?</a:t>
            </a:r>
          </a:p>
          <a:p>
            <a:r>
              <a:rPr lang="en-US" sz="2800" dirty="0"/>
              <a:t>What was the government’s proposed test?</a:t>
            </a:r>
          </a:p>
          <a:p>
            <a:r>
              <a:rPr lang="en-US" sz="2800" dirty="0"/>
              <a:t>How are these cases to be decided in the future?</a:t>
            </a:r>
          </a:p>
          <a:p>
            <a:r>
              <a:rPr lang="en-US" sz="2800" dirty="0"/>
              <a:t>What happened to Duberstein? Stanton?</a:t>
            </a:r>
          </a:p>
        </p:txBody>
      </p:sp>
      <p:sp>
        <p:nvSpPr>
          <p:cNvPr id="3" name="Title 2">
            <a:extLst>
              <a:ext uri="{FF2B5EF4-FFF2-40B4-BE49-F238E27FC236}">
                <a16:creationId xmlns:a16="http://schemas.microsoft.com/office/drawing/2014/main" id="{52247DBA-E886-3070-6F82-5734D75DEE64}"/>
              </a:ext>
            </a:extLst>
          </p:cNvPr>
          <p:cNvSpPr>
            <a:spLocks noGrp="1"/>
          </p:cNvSpPr>
          <p:nvPr>
            <p:ph type="title"/>
          </p:nvPr>
        </p:nvSpPr>
        <p:spPr/>
        <p:txBody>
          <a:bodyPr/>
          <a:lstStyle/>
          <a:p>
            <a:r>
              <a:rPr lang="en-US" i="1" dirty="0"/>
              <a:t>CIR v. Duberstein</a:t>
            </a:r>
            <a:r>
              <a:rPr lang="en-US" dirty="0"/>
              <a:t>, 363 U.S. 278 (1960)</a:t>
            </a:r>
          </a:p>
        </p:txBody>
      </p:sp>
      <p:sp>
        <p:nvSpPr>
          <p:cNvPr id="4" name="Slide Number Placeholder 3">
            <a:extLst>
              <a:ext uri="{FF2B5EF4-FFF2-40B4-BE49-F238E27FC236}">
                <a16:creationId xmlns:a16="http://schemas.microsoft.com/office/drawing/2014/main" id="{D8D82C64-D586-1F1F-6FE0-D2DDDF4EDAB3}"/>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a:p>
        </p:txBody>
      </p:sp>
      <p:sp>
        <p:nvSpPr>
          <p:cNvPr id="5" name="Footer Placeholder 4">
            <a:extLst>
              <a:ext uri="{FF2B5EF4-FFF2-40B4-BE49-F238E27FC236}">
                <a16:creationId xmlns:a16="http://schemas.microsoft.com/office/drawing/2014/main" id="{6B96D522-7C3D-41D2-6D61-7C5620C7B663}"/>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1401934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4439A6-6F79-793E-2D1A-CE683E290B9C}"/>
              </a:ext>
            </a:extLst>
          </p:cNvPr>
          <p:cNvSpPr>
            <a:spLocks noGrp="1"/>
          </p:cNvSpPr>
          <p:nvPr>
            <p:ph idx="1"/>
          </p:nvPr>
        </p:nvSpPr>
        <p:spPr/>
        <p:txBody>
          <a:bodyPr/>
          <a:lstStyle/>
          <a:p>
            <a:r>
              <a:rPr lang="en-US" i="1" dirty="0"/>
              <a:t>This Court has indicated that a voluntary executed transfer of his property by one to another, without any consideration or compensation therefor, though a common-law gift, is not necessarily a “gift” within the meaning of the statute. For the Court has shown that the mere absence of a legal or moral obligation to make such a payment does not establish that it is a gift. And, importantly, if the payment proceeds primarily from “the constraining force of any moral or legal duty,” or from “the incentive of anticipated benefit” of an economic nature, it is not a gift. And, conversely, “where the payment is in return for services rendered, it is irrelevant that the donor derives no economic benefit from it.” </a:t>
            </a:r>
            <a:r>
              <a:rPr lang="en-US" b="1" i="1" dirty="0"/>
              <a:t>A gift in the statutory sense, on the other hand, proceeds from a “detached and disinterested generosity,” “out of affection, respect, admiration, charity or like impulses.”</a:t>
            </a:r>
            <a:r>
              <a:rPr lang="en-US" i="1" dirty="0"/>
              <a:t>  </a:t>
            </a:r>
            <a:r>
              <a:rPr lang="en-US" b="1" i="1" dirty="0"/>
              <a:t>And in this regard, the most critical consideration, as the Court was agreed in the leading case here, is the transferor’s “intention.” </a:t>
            </a:r>
          </a:p>
          <a:p>
            <a:endParaRPr lang="en-US" dirty="0"/>
          </a:p>
        </p:txBody>
      </p:sp>
      <p:sp>
        <p:nvSpPr>
          <p:cNvPr id="3" name="Title 2">
            <a:extLst>
              <a:ext uri="{FF2B5EF4-FFF2-40B4-BE49-F238E27FC236}">
                <a16:creationId xmlns:a16="http://schemas.microsoft.com/office/drawing/2014/main" id="{8B42171A-4288-6C40-BDD0-667B6DBEC2FA}"/>
              </a:ext>
            </a:extLst>
          </p:cNvPr>
          <p:cNvSpPr>
            <a:spLocks noGrp="1"/>
          </p:cNvSpPr>
          <p:nvPr>
            <p:ph type="title"/>
          </p:nvPr>
        </p:nvSpPr>
        <p:spPr/>
        <p:txBody>
          <a:bodyPr/>
          <a:lstStyle/>
          <a:p>
            <a:r>
              <a:rPr lang="en-US" i="1" dirty="0"/>
              <a:t>CIR v. Duberstein</a:t>
            </a:r>
            <a:r>
              <a:rPr lang="en-US" dirty="0"/>
              <a:t>, 363 U.S. 278 (1960)</a:t>
            </a:r>
          </a:p>
        </p:txBody>
      </p:sp>
      <p:sp>
        <p:nvSpPr>
          <p:cNvPr id="4" name="Slide Number Placeholder 3">
            <a:extLst>
              <a:ext uri="{FF2B5EF4-FFF2-40B4-BE49-F238E27FC236}">
                <a16:creationId xmlns:a16="http://schemas.microsoft.com/office/drawing/2014/main" id="{1D7CE5EB-5740-9540-DCC3-26BAF9E8522D}"/>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a:p>
        </p:txBody>
      </p:sp>
      <p:sp>
        <p:nvSpPr>
          <p:cNvPr id="5" name="Footer Placeholder 4">
            <a:extLst>
              <a:ext uri="{FF2B5EF4-FFF2-40B4-BE49-F238E27FC236}">
                <a16:creationId xmlns:a16="http://schemas.microsoft.com/office/drawing/2014/main" id="{367A26FE-8B91-90E6-5CD1-3421E84AE956}"/>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3114121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B78285-1DED-2B9F-ABDE-DF45F008DFED}"/>
              </a:ext>
            </a:extLst>
          </p:cNvPr>
          <p:cNvSpPr>
            <a:spLocks noGrp="1"/>
          </p:cNvSpPr>
          <p:nvPr>
            <p:ph idx="1"/>
          </p:nvPr>
        </p:nvSpPr>
        <p:spPr/>
        <p:txBody>
          <a:bodyPr/>
          <a:lstStyle/>
          <a:p>
            <a:r>
              <a:rPr lang="en-US" sz="3200" dirty="0"/>
              <a:t>Section 274(b)(1):  no deduction under </a:t>
            </a:r>
            <a:r>
              <a:rPr lang="en-US" sz="3200" dirty="0">
                <a:latin typeface="Calibri" panose="020F0502020204030204" pitchFamily="34" charset="0"/>
                <a:cs typeface="Calibri" panose="020F0502020204030204" pitchFamily="34" charset="0"/>
              </a:rPr>
              <a:t>§162 or §212 for gift (under §102) that exceed $25/year.  </a:t>
            </a:r>
          </a:p>
          <a:p>
            <a:pPr lvl="1"/>
            <a:r>
              <a:rPr lang="en-US" sz="2800" dirty="0">
                <a:latin typeface="Calibri" panose="020F0502020204030204" pitchFamily="34" charset="0"/>
                <a:cs typeface="Calibri" panose="020F0502020204030204" pitchFamily="34" charset="0"/>
              </a:rPr>
              <a:t>Excludes items costing less than $4 on which the TP’s name is imprinted, or</a:t>
            </a:r>
          </a:p>
          <a:p>
            <a:pPr lvl="1"/>
            <a:r>
              <a:rPr lang="en-US" sz="2800" dirty="0"/>
              <a:t> Excludes sign, display rack or other promotional materials used on the business premises of recipient.</a:t>
            </a:r>
          </a:p>
          <a:p>
            <a:pPr lvl="1"/>
            <a:endParaRPr lang="en-US" sz="2800" dirty="0"/>
          </a:p>
          <a:p>
            <a:r>
              <a:rPr lang="en-US" sz="3200" dirty="0"/>
              <a:t>Section 102(c): amounts transferred from employer to employee can’t be excluded as gifts, unless it constitutes</a:t>
            </a:r>
            <a:r>
              <a:rPr lang="en-US" sz="2800" dirty="0"/>
              <a:t>: </a:t>
            </a:r>
          </a:p>
          <a:p>
            <a:pPr lvl="1"/>
            <a:r>
              <a:rPr lang="en-US" sz="2800" dirty="0"/>
              <a:t>(1) an employee achievement award under §74(c), or </a:t>
            </a:r>
          </a:p>
          <a:p>
            <a:pPr lvl="1"/>
            <a:r>
              <a:rPr lang="en-US" sz="2800" dirty="0"/>
              <a:t>(2) an excludible fringe under </a:t>
            </a:r>
            <a:r>
              <a:rPr lang="en-US" sz="2800" dirty="0">
                <a:latin typeface="Calibri" panose="020F0502020204030204" pitchFamily="34" charset="0"/>
                <a:cs typeface="Calibri" panose="020F0502020204030204" pitchFamily="34" charset="0"/>
              </a:rPr>
              <a:t>§132(e)</a:t>
            </a:r>
            <a:endParaRPr lang="en-US" sz="2800" dirty="0"/>
          </a:p>
          <a:p>
            <a:pPr marL="0" indent="0">
              <a:buNone/>
            </a:pPr>
            <a:endParaRPr lang="en-US" sz="2600" dirty="0"/>
          </a:p>
          <a:p>
            <a:pPr lvl="1"/>
            <a:endParaRPr lang="en-US" sz="2400" dirty="0"/>
          </a:p>
        </p:txBody>
      </p:sp>
      <p:sp>
        <p:nvSpPr>
          <p:cNvPr id="3" name="Title 2">
            <a:extLst>
              <a:ext uri="{FF2B5EF4-FFF2-40B4-BE49-F238E27FC236}">
                <a16:creationId xmlns:a16="http://schemas.microsoft.com/office/drawing/2014/main" id="{7FF8BEA5-30D1-D8A7-D46A-087B35FC04E3}"/>
              </a:ext>
            </a:extLst>
          </p:cNvPr>
          <p:cNvSpPr>
            <a:spLocks noGrp="1"/>
          </p:cNvSpPr>
          <p:nvPr>
            <p:ph type="title"/>
          </p:nvPr>
        </p:nvSpPr>
        <p:spPr/>
        <p:txBody>
          <a:bodyPr/>
          <a:lstStyle/>
          <a:p>
            <a:r>
              <a:rPr lang="en-US" dirty="0"/>
              <a:t>Consequences of </a:t>
            </a:r>
            <a:r>
              <a:rPr lang="en-US" i="1" dirty="0"/>
              <a:t>Duberstein</a:t>
            </a:r>
            <a:endParaRPr lang="en-US" dirty="0"/>
          </a:p>
        </p:txBody>
      </p:sp>
      <p:sp>
        <p:nvSpPr>
          <p:cNvPr id="4" name="Slide Number Placeholder 3">
            <a:extLst>
              <a:ext uri="{FF2B5EF4-FFF2-40B4-BE49-F238E27FC236}">
                <a16:creationId xmlns:a16="http://schemas.microsoft.com/office/drawing/2014/main" id="{B8B4F386-8ED5-FE50-8F27-489C3004FCCB}"/>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a:p>
        </p:txBody>
      </p:sp>
      <p:sp>
        <p:nvSpPr>
          <p:cNvPr id="5" name="Footer Placeholder 4">
            <a:extLst>
              <a:ext uri="{FF2B5EF4-FFF2-40B4-BE49-F238E27FC236}">
                <a16:creationId xmlns:a16="http://schemas.microsoft.com/office/drawing/2014/main" id="{5528B7C5-3E1C-2BE9-0C4E-A6C3EF224846}"/>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399160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EB61A5-DD11-3DFF-4ED4-8E827C69CFCE}"/>
              </a:ext>
            </a:extLst>
          </p:cNvPr>
          <p:cNvSpPr>
            <a:spLocks noGrp="1"/>
          </p:cNvSpPr>
          <p:nvPr>
            <p:ph type="title"/>
          </p:nvPr>
        </p:nvSpPr>
        <p:spPr/>
        <p:txBody>
          <a:bodyPr/>
          <a:lstStyle/>
          <a:p>
            <a:r>
              <a:rPr lang="en-US" dirty="0"/>
              <a:t>Jue-Ya Yang v. CIR, TC Sum. Op. 2008-156</a:t>
            </a:r>
          </a:p>
        </p:txBody>
      </p:sp>
      <p:sp>
        <p:nvSpPr>
          <p:cNvPr id="4" name="Slide Number Placeholder 3">
            <a:extLst>
              <a:ext uri="{FF2B5EF4-FFF2-40B4-BE49-F238E27FC236}">
                <a16:creationId xmlns:a16="http://schemas.microsoft.com/office/drawing/2014/main" id="{4502859C-4E27-21EE-B742-4D8E0D726F94}"/>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a:p>
        </p:txBody>
      </p:sp>
      <p:sp>
        <p:nvSpPr>
          <p:cNvPr id="5" name="Footer Placeholder 4">
            <a:extLst>
              <a:ext uri="{FF2B5EF4-FFF2-40B4-BE49-F238E27FC236}">
                <a16:creationId xmlns:a16="http://schemas.microsoft.com/office/drawing/2014/main" id="{2916F9DD-CA4E-A433-9018-2D10806DAE65}"/>
              </a:ext>
            </a:extLst>
          </p:cNvPr>
          <p:cNvSpPr>
            <a:spLocks noGrp="1"/>
          </p:cNvSpPr>
          <p:nvPr>
            <p:ph type="ftr" sz="quarter" idx="11"/>
          </p:nvPr>
        </p:nvSpPr>
        <p:spPr/>
        <p:txBody>
          <a:bodyPr/>
          <a:lstStyle/>
          <a:p>
            <a:pPr>
              <a:defRPr/>
            </a:pPr>
            <a:r>
              <a:rPr lang="en-US"/>
              <a:t>Income Shifting in Families</a:t>
            </a:r>
            <a:endParaRPr lang="en-US" dirty="0"/>
          </a:p>
        </p:txBody>
      </p:sp>
      <p:pic>
        <p:nvPicPr>
          <p:cNvPr id="2050" name="Picture 2" descr="10000 Cash Being Stacked On Table Stock ...">
            <a:extLst>
              <a:ext uri="{FF2B5EF4-FFF2-40B4-BE49-F238E27FC236}">
                <a16:creationId xmlns:a16="http://schemas.microsoft.com/office/drawing/2014/main" id="{7047EC4F-1896-D9CD-AF8A-8F5817F11B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1120" y="1922780"/>
            <a:ext cx="2143760" cy="149859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E2B3B66D-0102-DBE7-16A1-3A8A60C46150}"/>
              </a:ext>
            </a:extLst>
          </p:cNvPr>
          <p:cNvCxnSpPr>
            <a:cxnSpLocks/>
          </p:cNvCxnSpPr>
          <p:nvPr/>
        </p:nvCxnSpPr>
        <p:spPr>
          <a:xfrm flipH="1">
            <a:off x="3962400" y="2687252"/>
            <a:ext cx="79248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4479B81-1758-64FB-3247-F0B5446512E4}"/>
              </a:ext>
            </a:extLst>
          </p:cNvPr>
          <p:cNvCxnSpPr>
            <a:cxnSpLocks/>
          </p:cNvCxnSpPr>
          <p:nvPr/>
        </p:nvCxnSpPr>
        <p:spPr>
          <a:xfrm flipH="1">
            <a:off x="7630160" y="2656772"/>
            <a:ext cx="79248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1099 Form 2024 PDF (NEC or MISC) With Simple Instructions | OnPay">
            <a:extLst>
              <a:ext uri="{FF2B5EF4-FFF2-40B4-BE49-F238E27FC236}">
                <a16:creationId xmlns:a16="http://schemas.microsoft.com/office/drawing/2014/main" id="{AA621CC5-E8AD-F7E8-99C7-2969373C8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4880" y="3927449"/>
            <a:ext cx="3751263" cy="20192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Untitled (Calligraphy) – Works – eMuseum">
            <a:extLst>
              <a:ext uri="{FF2B5EF4-FFF2-40B4-BE49-F238E27FC236}">
                <a16:creationId xmlns:a16="http://schemas.microsoft.com/office/drawing/2014/main" id="{334FAD45-BE2C-A93F-D485-D5D1AB96C3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9171" y="1922780"/>
            <a:ext cx="1703229" cy="14986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E0C67A67-E9C0-E726-8CE9-1B0D4DB0A52F}"/>
              </a:ext>
            </a:extLst>
          </p:cNvPr>
          <p:cNvCxnSpPr>
            <a:cxnSpLocks/>
            <a:stCxn id="2054" idx="2"/>
            <a:endCxn id="2052" idx="0"/>
          </p:cNvCxnSpPr>
          <p:nvPr/>
        </p:nvCxnSpPr>
        <p:spPr>
          <a:xfrm flipH="1">
            <a:off x="9170512" y="3421380"/>
            <a:ext cx="290274" cy="5060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E4C1416-807A-1E62-9EC2-E38EEE2DCE05}"/>
              </a:ext>
            </a:extLst>
          </p:cNvPr>
          <p:cNvCxnSpPr>
            <a:cxnSpLocks/>
          </p:cNvCxnSpPr>
          <p:nvPr/>
        </p:nvCxnSpPr>
        <p:spPr>
          <a:xfrm flipH="1">
            <a:off x="6502400" y="4909459"/>
            <a:ext cx="79248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pic>
        <p:nvPicPr>
          <p:cNvPr id="2056" name="Picture 8" descr="IRS: Hack Much Wider Than First Thought ...">
            <a:extLst>
              <a:ext uri="{FF2B5EF4-FFF2-40B4-BE49-F238E27FC236}">
                <a16:creationId xmlns:a16="http://schemas.microsoft.com/office/drawing/2014/main" id="{127B21CF-F391-EC7D-B372-4AD4439D78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4880" y="4356847"/>
            <a:ext cx="1667351" cy="133634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A person with flowers in her hair&#10;&#10;AI-generated content may be incorrect.">
            <a:extLst>
              <a:ext uri="{FF2B5EF4-FFF2-40B4-BE49-F238E27FC236}">
                <a16:creationId xmlns:a16="http://schemas.microsoft.com/office/drawing/2014/main" id="{5AA7F3A6-11A8-096D-77E1-1F7D86183164}"/>
              </a:ext>
            </a:extLst>
          </p:cNvPr>
          <p:cNvPicPr>
            <a:picLocks noChangeAspect="1"/>
          </p:cNvPicPr>
          <p:nvPr/>
        </p:nvPicPr>
        <p:blipFill>
          <a:blip r:embed="rId6"/>
          <a:stretch>
            <a:fillRect/>
          </a:stretch>
        </p:blipFill>
        <p:spPr>
          <a:xfrm>
            <a:off x="1557735" y="1917701"/>
            <a:ext cx="2143760" cy="1539102"/>
          </a:xfrm>
          <a:prstGeom prst="rect">
            <a:avLst/>
          </a:prstGeom>
        </p:spPr>
      </p:pic>
    </p:spTree>
    <p:extLst>
      <p:ext uri="{BB962C8B-B14F-4D97-AF65-F5344CB8AC3E}">
        <p14:creationId xmlns:p14="http://schemas.microsoft.com/office/powerpoint/2010/main" val="1747169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82CC86-B145-A618-2D29-099BBAC3CB91}"/>
              </a:ext>
            </a:extLst>
          </p:cNvPr>
          <p:cNvSpPr>
            <a:spLocks noGrp="1"/>
          </p:cNvSpPr>
          <p:nvPr>
            <p:ph type="title"/>
          </p:nvPr>
        </p:nvSpPr>
        <p:spPr/>
        <p:txBody>
          <a:bodyPr/>
          <a:lstStyle/>
          <a:p>
            <a:r>
              <a:rPr lang="en-US" i="1" dirty="0" err="1"/>
              <a:t>Olk</a:t>
            </a:r>
            <a:r>
              <a:rPr lang="en-US" i="1" dirty="0"/>
              <a:t> v. US</a:t>
            </a:r>
            <a:r>
              <a:rPr lang="en-US" dirty="0"/>
              <a:t>, 536 F.2d 876 (9</a:t>
            </a:r>
            <a:r>
              <a:rPr lang="en-US" baseline="30000" dirty="0"/>
              <a:t>th</a:t>
            </a:r>
            <a:r>
              <a:rPr lang="en-US" dirty="0"/>
              <a:t> Cir. 1976) </a:t>
            </a:r>
          </a:p>
        </p:txBody>
      </p:sp>
      <p:sp>
        <p:nvSpPr>
          <p:cNvPr id="4" name="Slide Number Placeholder 3">
            <a:extLst>
              <a:ext uri="{FF2B5EF4-FFF2-40B4-BE49-F238E27FC236}">
                <a16:creationId xmlns:a16="http://schemas.microsoft.com/office/drawing/2014/main" id="{E2969878-D096-FC65-4596-73D7A63A1F67}"/>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a:p>
        </p:txBody>
      </p:sp>
      <p:sp>
        <p:nvSpPr>
          <p:cNvPr id="5" name="Footer Placeholder 4">
            <a:extLst>
              <a:ext uri="{FF2B5EF4-FFF2-40B4-BE49-F238E27FC236}">
                <a16:creationId xmlns:a16="http://schemas.microsoft.com/office/drawing/2014/main" id="{7E0AFDC1-3F75-FBA6-DDD6-6FBA74A9C6CB}"/>
              </a:ext>
            </a:extLst>
          </p:cNvPr>
          <p:cNvSpPr>
            <a:spLocks noGrp="1"/>
          </p:cNvSpPr>
          <p:nvPr>
            <p:ph type="ftr" sz="quarter" idx="11"/>
          </p:nvPr>
        </p:nvSpPr>
        <p:spPr/>
        <p:txBody>
          <a:bodyPr/>
          <a:lstStyle/>
          <a:p>
            <a:pPr>
              <a:defRPr/>
            </a:pPr>
            <a:r>
              <a:rPr lang="en-US"/>
              <a:t>Income Shifting in Families</a:t>
            </a:r>
            <a:endParaRPr lang="en-US" dirty="0"/>
          </a:p>
        </p:txBody>
      </p:sp>
      <p:pic>
        <p:nvPicPr>
          <p:cNvPr id="3074" name="Picture 2" descr="14 Croupiers Tool Stock Photos, High-Res Pictures, and ...">
            <a:extLst>
              <a:ext uri="{FF2B5EF4-FFF2-40B4-BE49-F238E27FC236}">
                <a16:creationId xmlns:a16="http://schemas.microsoft.com/office/drawing/2014/main" id="{F708863E-E873-B37B-5ABA-5CD811A3D8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54625" y="3378922"/>
            <a:ext cx="2821940" cy="26298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mericans are getting tired of tipping ...">
            <a:extLst>
              <a:ext uri="{FF2B5EF4-FFF2-40B4-BE49-F238E27FC236}">
                <a16:creationId xmlns:a16="http://schemas.microsoft.com/office/drawing/2014/main" id="{B04027F9-9A24-9517-E74B-145CECFBD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3224" y="1015922"/>
            <a:ext cx="2893341" cy="21336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Diverse Group Of People Playing Craps ...">
            <a:extLst>
              <a:ext uri="{FF2B5EF4-FFF2-40B4-BE49-F238E27FC236}">
                <a16:creationId xmlns:a16="http://schemas.microsoft.com/office/drawing/2014/main" id="{FCE439D3-5C90-7D2B-8119-A13933960C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7361" y="2136531"/>
            <a:ext cx="3492500" cy="23241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545F33C4-4157-590F-E193-8E6A38EAF423}"/>
              </a:ext>
            </a:extLst>
          </p:cNvPr>
          <p:cNvCxnSpPr>
            <a:cxnSpLocks/>
            <a:stCxn id="3078" idx="3"/>
            <a:endCxn id="3076" idx="1"/>
          </p:cNvCxnSpPr>
          <p:nvPr/>
        </p:nvCxnSpPr>
        <p:spPr>
          <a:xfrm flipV="1">
            <a:off x="4759861" y="2082722"/>
            <a:ext cx="1223363" cy="1215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47454A5-E0E1-56EA-AC8E-E93FA63AEC2A}"/>
              </a:ext>
            </a:extLst>
          </p:cNvPr>
          <p:cNvCxnSpPr>
            <a:cxnSpLocks/>
            <a:stCxn id="3078" idx="3"/>
            <a:endCxn id="3074" idx="1"/>
          </p:cNvCxnSpPr>
          <p:nvPr/>
        </p:nvCxnSpPr>
        <p:spPr>
          <a:xfrm>
            <a:off x="4759861" y="3298581"/>
            <a:ext cx="1294764" cy="1395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031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06E420-0AFA-6F93-F1D7-D4E04D58225F}"/>
              </a:ext>
            </a:extLst>
          </p:cNvPr>
          <p:cNvSpPr>
            <a:spLocks noGrp="1"/>
          </p:cNvSpPr>
          <p:nvPr>
            <p:ph idx="1"/>
          </p:nvPr>
        </p:nvSpPr>
        <p:spPr/>
        <p:txBody>
          <a:bodyPr/>
          <a:lstStyle/>
          <a:p>
            <a:r>
              <a:rPr lang="en-US" dirty="0"/>
              <a:t>Amounts received under a life insurance contract are exempt from gross income if such amounts are paid by reason of the death of the insured. </a:t>
            </a:r>
            <a:r>
              <a:rPr lang="en-US" sz="2400" dirty="0">
                <a:latin typeface="Calibri" panose="020F0502020204030204" pitchFamily="34" charset="0"/>
                <a:cs typeface="Calibri" panose="020F0502020204030204" pitchFamily="34" charset="0"/>
              </a:rPr>
              <a:t>§101(a)(1).</a:t>
            </a:r>
          </a:p>
          <a:p>
            <a:endParaRPr lang="en-US"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If a life insurance contract is transferred for valuable consideration, the transferee can exclude only the amounts paid plus any premiums paid by the transferee. </a:t>
            </a:r>
            <a:r>
              <a:rPr lang="en-US" sz="2400">
                <a:latin typeface="Calibri" panose="020F0502020204030204" pitchFamily="34" charset="0"/>
                <a:cs typeface="Calibri" panose="020F0502020204030204" pitchFamily="34" charset="0"/>
              </a:rPr>
              <a:t>§101(a)(2).</a:t>
            </a:r>
            <a:endParaRPr lang="en-US" sz="2400" dirty="0"/>
          </a:p>
          <a:p>
            <a:endParaRPr lang="en-US" dirty="0"/>
          </a:p>
        </p:txBody>
      </p:sp>
      <p:sp>
        <p:nvSpPr>
          <p:cNvPr id="3" name="Title 2">
            <a:extLst>
              <a:ext uri="{FF2B5EF4-FFF2-40B4-BE49-F238E27FC236}">
                <a16:creationId xmlns:a16="http://schemas.microsoft.com/office/drawing/2014/main" id="{2C28CE72-23F6-A3E6-3557-D8B3A96C0E94}"/>
              </a:ext>
            </a:extLst>
          </p:cNvPr>
          <p:cNvSpPr>
            <a:spLocks noGrp="1"/>
          </p:cNvSpPr>
          <p:nvPr>
            <p:ph type="title"/>
          </p:nvPr>
        </p:nvSpPr>
        <p:spPr/>
        <p:txBody>
          <a:bodyPr/>
          <a:lstStyle/>
          <a:p>
            <a:r>
              <a:rPr lang="en-US" dirty="0"/>
              <a:t>Life Insurance Proceeds</a:t>
            </a:r>
          </a:p>
        </p:txBody>
      </p:sp>
      <p:sp>
        <p:nvSpPr>
          <p:cNvPr id="4" name="Slide Number Placeholder 3">
            <a:extLst>
              <a:ext uri="{FF2B5EF4-FFF2-40B4-BE49-F238E27FC236}">
                <a16:creationId xmlns:a16="http://schemas.microsoft.com/office/drawing/2014/main" id="{F9232890-7007-B838-056F-B8CE053AC4B4}"/>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a:p>
        </p:txBody>
      </p:sp>
      <p:sp>
        <p:nvSpPr>
          <p:cNvPr id="5" name="Footer Placeholder 4">
            <a:extLst>
              <a:ext uri="{FF2B5EF4-FFF2-40B4-BE49-F238E27FC236}">
                <a16:creationId xmlns:a16="http://schemas.microsoft.com/office/drawing/2014/main" id="{95AD1D17-9097-B051-F5B6-34B62277C1DB}"/>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1829416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4921AB-AE17-7639-8934-77D02F586210}"/>
              </a:ext>
            </a:extLst>
          </p:cNvPr>
          <p:cNvSpPr>
            <a:spLocks noGrp="1"/>
          </p:cNvSpPr>
          <p:nvPr>
            <p:ph idx="1"/>
          </p:nvPr>
        </p:nvSpPr>
        <p:spPr>
          <a:xfrm>
            <a:off x="6977270" y="1292086"/>
            <a:ext cx="4812394" cy="3985591"/>
          </a:xfrm>
          <a:ln w="31750">
            <a:solidFill>
              <a:schemeClr val="accent1"/>
            </a:solidFill>
          </a:ln>
        </p:spPr>
        <p:txBody>
          <a:bodyPr>
            <a:normAutofit lnSpcReduction="10000"/>
          </a:bodyPr>
          <a:lstStyle/>
          <a:p>
            <a:pPr marL="0" indent="0">
              <a:buNone/>
            </a:pPr>
            <a:r>
              <a:rPr lang="en-US" sz="2000" dirty="0"/>
              <a:t>“</a:t>
            </a:r>
            <a:r>
              <a:rPr lang="en-US" sz="2000" i="1" dirty="0"/>
              <a:t>that any property either of us now has or may hereafter acquire … in any way, either by earnings (including salaries, fees, etc.), or any rights by contract or otherwise, during the existence of our marriage, or which we or either of us may receive by gift, bequest, devise, or inheritance, and all the proceeds, issues, and profits of any and all such property shall be treated and considered and hereby is declared to be received, held, taken, and owned by us </a:t>
            </a:r>
            <a:r>
              <a:rPr lang="en-US" sz="2000" b="1" i="1" dirty="0"/>
              <a:t>as joint tenants</a:t>
            </a:r>
            <a:r>
              <a:rPr lang="en-US" sz="2000" i="1" dirty="0"/>
              <a:t>, and not otherwise, with the right of survivorship.”</a:t>
            </a:r>
          </a:p>
          <a:p>
            <a:endParaRPr lang="en-US" dirty="0"/>
          </a:p>
        </p:txBody>
      </p:sp>
      <p:sp>
        <p:nvSpPr>
          <p:cNvPr id="3" name="Title 2">
            <a:extLst>
              <a:ext uri="{FF2B5EF4-FFF2-40B4-BE49-F238E27FC236}">
                <a16:creationId xmlns:a16="http://schemas.microsoft.com/office/drawing/2014/main" id="{EE043A9B-F6A7-0103-EBF8-46FB90BFAE5C}"/>
              </a:ext>
            </a:extLst>
          </p:cNvPr>
          <p:cNvSpPr>
            <a:spLocks noGrp="1"/>
          </p:cNvSpPr>
          <p:nvPr>
            <p:ph type="title"/>
          </p:nvPr>
        </p:nvSpPr>
        <p:spPr/>
        <p:txBody>
          <a:bodyPr/>
          <a:lstStyle/>
          <a:p>
            <a:r>
              <a:rPr lang="en-US" i="1" dirty="0"/>
              <a:t>Lucas v. Earl,</a:t>
            </a:r>
            <a:r>
              <a:rPr lang="en-US" dirty="0"/>
              <a:t> 281 U.S. 111 (1930)</a:t>
            </a:r>
            <a:endParaRPr lang="en-US" i="1" dirty="0"/>
          </a:p>
        </p:txBody>
      </p:sp>
      <p:sp>
        <p:nvSpPr>
          <p:cNvPr id="4" name="Slide Number Placeholder 3">
            <a:extLst>
              <a:ext uri="{FF2B5EF4-FFF2-40B4-BE49-F238E27FC236}">
                <a16:creationId xmlns:a16="http://schemas.microsoft.com/office/drawing/2014/main" id="{5361E75E-E662-72B5-E95E-3A2BF8B0E10D}"/>
              </a:ext>
            </a:extLst>
          </p:cNvPr>
          <p:cNvSpPr>
            <a:spLocks noGrp="1"/>
          </p:cNvSpPr>
          <p:nvPr>
            <p:ph type="sldNum" sz="quarter" idx="10"/>
          </p:nvPr>
        </p:nvSpPr>
        <p:spPr/>
        <p:txBody>
          <a:bodyPr/>
          <a:lstStyle/>
          <a:p>
            <a:fld id="{7B3E355C-57B9-BC4B-95D8-406A1F834537}" type="slidenum">
              <a:rPr lang="en-US" altLang="en-US" smtClean="0"/>
              <a:pPr/>
              <a:t>2</a:t>
            </a:fld>
            <a:endParaRPr lang="en-US" altLang="en-US"/>
          </a:p>
        </p:txBody>
      </p:sp>
      <p:sp>
        <p:nvSpPr>
          <p:cNvPr id="5" name="Footer Placeholder 4">
            <a:extLst>
              <a:ext uri="{FF2B5EF4-FFF2-40B4-BE49-F238E27FC236}">
                <a16:creationId xmlns:a16="http://schemas.microsoft.com/office/drawing/2014/main" id="{FDE8A179-A96D-EA26-3C62-F3110977934C}"/>
              </a:ext>
            </a:extLst>
          </p:cNvPr>
          <p:cNvSpPr>
            <a:spLocks noGrp="1"/>
          </p:cNvSpPr>
          <p:nvPr>
            <p:ph type="ftr" sz="quarter" idx="11"/>
          </p:nvPr>
        </p:nvSpPr>
        <p:spPr/>
        <p:txBody>
          <a:bodyPr/>
          <a:lstStyle/>
          <a:p>
            <a:pPr>
              <a:defRPr/>
            </a:pPr>
            <a:r>
              <a:rPr lang="en-US"/>
              <a:t>Income Shifting in Families</a:t>
            </a:r>
            <a:endParaRPr lang="en-US" dirty="0"/>
          </a:p>
        </p:txBody>
      </p:sp>
      <p:pic>
        <p:nvPicPr>
          <p:cNvPr id="8" name="Picture 7" descr="A person and person standing together&#10;&#10;AI-generated content may be incorrect.">
            <a:extLst>
              <a:ext uri="{FF2B5EF4-FFF2-40B4-BE49-F238E27FC236}">
                <a16:creationId xmlns:a16="http://schemas.microsoft.com/office/drawing/2014/main" id="{9632BD34-6941-B843-1E3F-CB3E5B1B43D9}"/>
              </a:ext>
            </a:extLst>
          </p:cNvPr>
          <p:cNvPicPr>
            <a:picLocks noChangeAspect="1"/>
          </p:cNvPicPr>
          <p:nvPr/>
        </p:nvPicPr>
        <p:blipFill>
          <a:blip r:embed="rId2"/>
          <a:srcRect b="9517"/>
          <a:stretch/>
        </p:blipFill>
        <p:spPr>
          <a:xfrm>
            <a:off x="876194" y="998118"/>
            <a:ext cx="3901391" cy="4853310"/>
          </a:xfrm>
          <a:prstGeom prst="rect">
            <a:avLst/>
          </a:prstGeom>
        </p:spPr>
      </p:pic>
      <p:cxnSp>
        <p:nvCxnSpPr>
          <p:cNvPr id="10" name="Straight Arrow Connector 9">
            <a:extLst>
              <a:ext uri="{FF2B5EF4-FFF2-40B4-BE49-F238E27FC236}">
                <a16:creationId xmlns:a16="http://schemas.microsoft.com/office/drawing/2014/main" id="{8DFFE502-1DC3-C3C4-C1F1-63C5C63F6A0F}"/>
              </a:ext>
            </a:extLst>
          </p:cNvPr>
          <p:cNvCxnSpPr>
            <a:cxnSpLocks/>
            <a:stCxn id="2" idx="1"/>
          </p:cNvCxnSpPr>
          <p:nvPr/>
        </p:nvCxnSpPr>
        <p:spPr>
          <a:xfrm flipH="1" flipV="1">
            <a:off x="5088835" y="2517913"/>
            <a:ext cx="1888435" cy="7669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3A9598D-3538-8698-9F1D-4004AC58F140}"/>
              </a:ext>
            </a:extLst>
          </p:cNvPr>
          <p:cNvCxnSpPr>
            <a:cxnSpLocks/>
            <a:stCxn id="2" idx="1"/>
          </p:cNvCxnSpPr>
          <p:nvPr/>
        </p:nvCxnSpPr>
        <p:spPr>
          <a:xfrm flipH="1">
            <a:off x="5088835" y="3284882"/>
            <a:ext cx="1888435" cy="74560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4DDA1ED-E7F2-C262-F801-4F8224A1BB5D}"/>
              </a:ext>
            </a:extLst>
          </p:cNvPr>
          <p:cNvSpPr txBox="1"/>
          <p:nvPr/>
        </p:nvSpPr>
        <p:spPr>
          <a:xfrm>
            <a:off x="5241434" y="2291855"/>
            <a:ext cx="1353447" cy="369332"/>
          </a:xfrm>
          <a:prstGeom prst="rect">
            <a:avLst/>
          </a:prstGeom>
          <a:noFill/>
        </p:spPr>
        <p:txBody>
          <a:bodyPr wrap="none" rtlCol="0">
            <a:spAutoFit/>
          </a:bodyPr>
          <a:lstStyle/>
          <a:p>
            <a:r>
              <a:rPr lang="en-US" dirty="0"/>
              <a:t>50% Mr. Earl</a:t>
            </a:r>
          </a:p>
        </p:txBody>
      </p:sp>
      <p:sp>
        <p:nvSpPr>
          <p:cNvPr id="20" name="TextBox 19">
            <a:extLst>
              <a:ext uri="{FF2B5EF4-FFF2-40B4-BE49-F238E27FC236}">
                <a16:creationId xmlns:a16="http://schemas.microsoft.com/office/drawing/2014/main" id="{829AED51-CE7A-AA7B-5EA5-E63462CCEF64}"/>
              </a:ext>
            </a:extLst>
          </p:cNvPr>
          <p:cNvSpPr txBox="1"/>
          <p:nvPr/>
        </p:nvSpPr>
        <p:spPr>
          <a:xfrm>
            <a:off x="5323624" y="3845825"/>
            <a:ext cx="1462452" cy="369332"/>
          </a:xfrm>
          <a:prstGeom prst="rect">
            <a:avLst/>
          </a:prstGeom>
          <a:noFill/>
        </p:spPr>
        <p:txBody>
          <a:bodyPr wrap="none" rtlCol="0">
            <a:spAutoFit/>
          </a:bodyPr>
          <a:lstStyle/>
          <a:p>
            <a:r>
              <a:rPr lang="en-US" dirty="0"/>
              <a:t>50% Mrs. Earl</a:t>
            </a:r>
          </a:p>
        </p:txBody>
      </p:sp>
    </p:spTree>
    <p:extLst>
      <p:ext uri="{BB962C8B-B14F-4D97-AF65-F5344CB8AC3E}">
        <p14:creationId xmlns:p14="http://schemas.microsoft.com/office/powerpoint/2010/main" val="306699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
                                            <p:bg/>
                                          </p:spTgt>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1" build="p" animBg="1"/>
      <p:bldP spid="18"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17AAAD-4142-4024-7D5F-EBAE44A75D30}"/>
              </a:ext>
            </a:extLst>
          </p:cNvPr>
          <p:cNvSpPr>
            <a:spLocks noGrp="1"/>
          </p:cNvSpPr>
          <p:nvPr>
            <p:ph idx="1"/>
          </p:nvPr>
        </p:nvSpPr>
        <p:spPr/>
        <p:txBody>
          <a:bodyPr/>
          <a:lstStyle/>
          <a:p>
            <a:r>
              <a:rPr lang="en-US" dirty="0"/>
              <a:t>What were the Earls trying to achieve?</a:t>
            </a:r>
          </a:p>
          <a:p>
            <a:endParaRPr lang="en-US" dirty="0"/>
          </a:p>
          <a:p>
            <a:r>
              <a:rPr lang="en-US" dirty="0"/>
              <a:t>Assume two tax rates, 10% and 30%, that apply to married and single taxpayers.  </a:t>
            </a:r>
          </a:p>
          <a:p>
            <a:r>
              <a:rPr lang="en-US" dirty="0"/>
              <a:t>The 10% rate applies to the first 10K of income and the 30% rate applies to any income in excess of 10K.</a:t>
            </a:r>
          </a:p>
          <a:p>
            <a:endParaRPr lang="en-US" dirty="0"/>
          </a:p>
          <a:p>
            <a:r>
              <a:rPr lang="en-US" dirty="0"/>
              <a:t>Assume Mr. Earl earns 20K and the contract is effective to split his income with his wife.  What are the consequences to the Earls?  </a:t>
            </a:r>
          </a:p>
          <a:p>
            <a:endParaRPr lang="en-US" dirty="0"/>
          </a:p>
        </p:txBody>
      </p:sp>
      <p:sp>
        <p:nvSpPr>
          <p:cNvPr id="3" name="Title 2">
            <a:extLst>
              <a:ext uri="{FF2B5EF4-FFF2-40B4-BE49-F238E27FC236}">
                <a16:creationId xmlns:a16="http://schemas.microsoft.com/office/drawing/2014/main" id="{227B2E3D-EF5A-324C-15C5-C131DE1035B8}"/>
              </a:ext>
            </a:extLst>
          </p:cNvPr>
          <p:cNvSpPr>
            <a:spLocks noGrp="1"/>
          </p:cNvSpPr>
          <p:nvPr>
            <p:ph type="title"/>
          </p:nvPr>
        </p:nvSpPr>
        <p:spPr/>
        <p:txBody>
          <a:bodyPr/>
          <a:lstStyle/>
          <a:p>
            <a:r>
              <a:rPr lang="en-US" i="1" dirty="0"/>
              <a:t>Lucas v. Earl,</a:t>
            </a:r>
            <a:r>
              <a:rPr lang="en-US" dirty="0"/>
              <a:t> 281 U.S. 111 (1930)</a:t>
            </a:r>
          </a:p>
        </p:txBody>
      </p:sp>
      <p:sp>
        <p:nvSpPr>
          <p:cNvPr id="4" name="Slide Number Placeholder 3">
            <a:extLst>
              <a:ext uri="{FF2B5EF4-FFF2-40B4-BE49-F238E27FC236}">
                <a16:creationId xmlns:a16="http://schemas.microsoft.com/office/drawing/2014/main" id="{87D1A54F-33DB-E45E-0D48-3776F9C066B2}"/>
              </a:ext>
            </a:extLst>
          </p:cNvPr>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a:extLst>
              <a:ext uri="{FF2B5EF4-FFF2-40B4-BE49-F238E27FC236}">
                <a16:creationId xmlns:a16="http://schemas.microsoft.com/office/drawing/2014/main" id="{1DCE429F-63D7-F395-2598-700D246A8EEA}"/>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3482358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540AD-FF89-C3B6-EE89-97202977AA6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7F6D3CB-495B-EA33-9953-5AA4A5C6DB11}"/>
              </a:ext>
            </a:extLst>
          </p:cNvPr>
          <p:cNvSpPr>
            <a:spLocks noGrp="1"/>
          </p:cNvSpPr>
          <p:nvPr>
            <p:ph type="title"/>
          </p:nvPr>
        </p:nvSpPr>
        <p:spPr/>
        <p:txBody>
          <a:bodyPr/>
          <a:lstStyle/>
          <a:p>
            <a:r>
              <a:rPr lang="en-US" i="1" dirty="0"/>
              <a:t>Poe v. Seaborn,</a:t>
            </a:r>
            <a:r>
              <a:rPr lang="en-US" dirty="0"/>
              <a:t> 282 U.S. 101 (1930)</a:t>
            </a:r>
            <a:endParaRPr lang="en-US" i="1" dirty="0"/>
          </a:p>
        </p:txBody>
      </p:sp>
      <p:sp>
        <p:nvSpPr>
          <p:cNvPr id="4" name="Slide Number Placeholder 3">
            <a:extLst>
              <a:ext uri="{FF2B5EF4-FFF2-40B4-BE49-F238E27FC236}">
                <a16:creationId xmlns:a16="http://schemas.microsoft.com/office/drawing/2014/main" id="{CCD3F038-620A-91D5-8441-EABBFE4A5A3A}"/>
              </a:ext>
            </a:extLst>
          </p:cNvPr>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a:extLst>
              <a:ext uri="{FF2B5EF4-FFF2-40B4-BE49-F238E27FC236}">
                <a16:creationId xmlns:a16="http://schemas.microsoft.com/office/drawing/2014/main" id="{B2992FF1-2F74-6555-2E1B-6B61B5746062}"/>
              </a:ext>
            </a:extLst>
          </p:cNvPr>
          <p:cNvSpPr>
            <a:spLocks noGrp="1"/>
          </p:cNvSpPr>
          <p:nvPr>
            <p:ph type="ftr" sz="quarter" idx="11"/>
          </p:nvPr>
        </p:nvSpPr>
        <p:spPr/>
        <p:txBody>
          <a:bodyPr/>
          <a:lstStyle/>
          <a:p>
            <a:pPr>
              <a:defRPr/>
            </a:pPr>
            <a:r>
              <a:rPr lang="en-US"/>
              <a:t>Income Shifting in Families</a:t>
            </a:r>
            <a:endParaRPr lang="en-US" dirty="0"/>
          </a:p>
        </p:txBody>
      </p:sp>
      <p:pic>
        <p:nvPicPr>
          <p:cNvPr id="8" name="Picture 7" descr="A person and person standing together&#10;&#10;AI-generated content may be incorrect.">
            <a:extLst>
              <a:ext uri="{FF2B5EF4-FFF2-40B4-BE49-F238E27FC236}">
                <a16:creationId xmlns:a16="http://schemas.microsoft.com/office/drawing/2014/main" id="{9EE68742-CA09-08A6-45BF-248E8E01C0B0}"/>
              </a:ext>
            </a:extLst>
          </p:cNvPr>
          <p:cNvPicPr>
            <a:picLocks noChangeAspect="1"/>
          </p:cNvPicPr>
          <p:nvPr/>
        </p:nvPicPr>
        <p:blipFill>
          <a:blip r:embed="rId2"/>
          <a:srcRect b="9517"/>
          <a:stretch/>
        </p:blipFill>
        <p:spPr>
          <a:xfrm>
            <a:off x="876194" y="998118"/>
            <a:ext cx="3901391" cy="4853310"/>
          </a:xfrm>
          <a:prstGeom prst="rect">
            <a:avLst/>
          </a:prstGeom>
        </p:spPr>
      </p:pic>
      <p:cxnSp>
        <p:nvCxnSpPr>
          <p:cNvPr id="10" name="Straight Arrow Connector 9">
            <a:extLst>
              <a:ext uri="{FF2B5EF4-FFF2-40B4-BE49-F238E27FC236}">
                <a16:creationId xmlns:a16="http://schemas.microsoft.com/office/drawing/2014/main" id="{847E6174-AC87-E086-B6E7-7F9296145FFB}"/>
              </a:ext>
            </a:extLst>
          </p:cNvPr>
          <p:cNvCxnSpPr>
            <a:cxnSpLocks/>
          </p:cNvCxnSpPr>
          <p:nvPr/>
        </p:nvCxnSpPr>
        <p:spPr>
          <a:xfrm flipH="1" flipV="1">
            <a:off x="5088835" y="2517913"/>
            <a:ext cx="1888435" cy="7669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6F03B05-1235-1C67-012A-D3233E596630}"/>
              </a:ext>
            </a:extLst>
          </p:cNvPr>
          <p:cNvCxnSpPr>
            <a:cxnSpLocks/>
          </p:cNvCxnSpPr>
          <p:nvPr/>
        </p:nvCxnSpPr>
        <p:spPr>
          <a:xfrm flipH="1">
            <a:off x="5088835" y="3284882"/>
            <a:ext cx="1888435" cy="74560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DA76BC9-27BF-392C-2CAC-27B6E99EB7C9}"/>
              </a:ext>
            </a:extLst>
          </p:cNvPr>
          <p:cNvSpPr txBox="1"/>
          <p:nvPr/>
        </p:nvSpPr>
        <p:spPr>
          <a:xfrm>
            <a:off x="5241434" y="2291855"/>
            <a:ext cx="1778885" cy="369332"/>
          </a:xfrm>
          <a:prstGeom prst="rect">
            <a:avLst/>
          </a:prstGeom>
          <a:noFill/>
        </p:spPr>
        <p:txBody>
          <a:bodyPr wrap="none" rtlCol="0">
            <a:spAutoFit/>
          </a:bodyPr>
          <a:lstStyle/>
          <a:p>
            <a:r>
              <a:rPr lang="en-US" dirty="0"/>
              <a:t>50% Mr. Seaborn</a:t>
            </a:r>
          </a:p>
        </p:txBody>
      </p:sp>
      <p:sp>
        <p:nvSpPr>
          <p:cNvPr id="20" name="TextBox 19">
            <a:extLst>
              <a:ext uri="{FF2B5EF4-FFF2-40B4-BE49-F238E27FC236}">
                <a16:creationId xmlns:a16="http://schemas.microsoft.com/office/drawing/2014/main" id="{2C66C266-4F54-C9CD-097D-1C0F577776F2}"/>
              </a:ext>
            </a:extLst>
          </p:cNvPr>
          <p:cNvSpPr txBox="1"/>
          <p:nvPr/>
        </p:nvSpPr>
        <p:spPr>
          <a:xfrm>
            <a:off x="5323624" y="3845825"/>
            <a:ext cx="1940788" cy="369332"/>
          </a:xfrm>
          <a:prstGeom prst="rect">
            <a:avLst/>
          </a:prstGeom>
          <a:noFill/>
        </p:spPr>
        <p:txBody>
          <a:bodyPr wrap="none" rtlCol="0">
            <a:spAutoFit/>
          </a:bodyPr>
          <a:lstStyle/>
          <a:p>
            <a:r>
              <a:rPr lang="en-US" dirty="0"/>
              <a:t>50% Mrs. Seaborn</a:t>
            </a:r>
          </a:p>
        </p:txBody>
      </p:sp>
      <p:pic>
        <p:nvPicPr>
          <p:cNvPr id="2050" name="Picture 2" descr="20 Cities In Washington State To Visit In 2025 - See To Believe!">
            <a:extLst>
              <a:ext uri="{FF2B5EF4-FFF2-40B4-BE49-F238E27FC236}">
                <a16:creationId xmlns:a16="http://schemas.microsoft.com/office/drawing/2014/main" id="{7128CC7F-B601-BF0F-9499-6742E5243DC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29869" y="1373394"/>
            <a:ext cx="4659795" cy="382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34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F4526-9A05-B404-6931-00AB2DCA1C0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750BE9-30EF-8BFF-8D5C-92763ED6ACEE}"/>
              </a:ext>
            </a:extLst>
          </p:cNvPr>
          <p:cNvSpPr>
            <a:spLocks noGrp="1"/>
          </p:cNvSpPr>
          <p:nvPr>
            <p:ph idx="1"/>
          </p:nvPr>
        </p:nvSpPr>
        <p:spPr/>
        <p:txBody>
          <a:bodyPr/>
          <a:lstStyle/>
          <a:p>
            <a:r>
              <a:rPr lang="en-US" sz="2800" dirty="0"/>
              <a:t>Until 1948, couples living in community property states paid less tax than couples living in non-community property states.  </a:t>
            </a:r>
          </a:p>
          <a:p>
            <a:pPr lvl="1"/>
            <a:r>
              <a:rPr lang="en-US" sz="2400" dirty="0"/>
              <a:t>Why?  By splitting income, couple in community property states were able to use the lower rates two times. </a:t>
            </a:r>
          </a:p>
          <a:p>
            <a:pPr lvl="1"/>
            <a:r>
              <a:rPr lang="en-US" sz="2400" dirty="0"/>
              <a:t>Earls in community property state: 10K * 10% (1K) + 10K * 10% (1K), or 2K total tax</a:t>
            </a:r>
          </a:p>
          <a:p>
            <a:pPr lvl="1"/>
            <a:r>
              <a:rPr lang="en-US" sz="2400" dirty="0"/>
              <a:t>Earls in non-community property state: 10K * 10% (1K) + 10K * 30% (3K) or 4K total tax</a:t>
            </a:r>
          </a:p>
          <a:p>
            <a:pPr marL="0" indent="0">
              <a:buNone/>
            </a:pPr>
            <a:endParaRPr lang="en-US" sz="2800" dirty="0"/>
          </a:p>
          <a:p>
            <a:r>
              <a:rPr lang="en-US" sz="2800" dirty="0"/>
              <a:t>In 1948, creation of new rate schedule, </a:t>
            </a:r>
            <a:r>
              <a:rPr lang="en-US" sz="2800" i="1" dirty="0"/>
              <a:t>married filing jointly</a:t>
            </a:r>
          </a:p>
          <a:p>
            <a:pPr lvl="1"/>
            <a:r>
              <a:rPr lang="en-US" sz="2400" dirty="0"/>
              <a:t>Married couples would pay 2x the tax of a single taxpayer earning one-half of couple’s aggregate income</a:t>
            </a:r>
          </a:p>
        </p:txBody>
      </p:sp>
      <p:sp>
        <p:nvSpPr>
          <p:cNvPr id="3" name="Title 2">
            <a:extLst>
              <a:ext uri="{FF2B5EF4-FFF2-40B4-BE49-F238E27FC236}">
                <a16:creationId xmlns:a16="http://schemas.microsoft.com/office/drawing/2014/main" id="{2F45DA5B-148E-6F17-F871-7FBB63854172}"/>
              </a:ext>
            </a:extLst>
          </p:cNvPr>
          <p:cNvSpPr>
            <a:spLocks noGrp="1"/>
          </p:cNvSpPr>
          <p:nvPr>
            <p:ph type="title"/>
          </p:nvPr>
        </p:nvSpPr>
        <p:spPr/>
        <p:txBody>
          <a:bodyPr/>
          <a:lstStyle/>
          <a:p>
            <a:r>
              <a:rPr lang="en-US" i="1" dirty="0"/>
              <a:t>Marriage Penalties and Bonuses</a:t>
            </a:r>
            <a:endParaRPr lang="en-US" dirty="0"/>
          </a:p>
        </p:txBody>
      </p:sp>
      <p:sp>
        <p:nvSpPr>
          <p:cNvPr id="4" name="Slide Number Placeholder 3">
            <a:extLst>
              <a:ext uri="{FF2B5EF4-FFF2-40B4-BE49-F238E27FC236}">
                <a16:creationId xmlns:a16="http://schemas.microsoft.com/office/drawing/2014/main" id="{382FF26C-C113-7CE4-CDD9-6A17CF8F582D}"/>
              </a:ext>
            </a:extLst>
          </p:cNvPr>
          <p:cNvSpPr>
            <a:spLocks noGrp="1"/>
          </p:cNvSpPr>
          <p:nvPr>
            <p:ph type="sldNum" sz="quarter" idx="10"/>
          </p:nvPr>
        </p:nvSpPr>
        <p:spPr/>
        <p:txBody>
          <a:bodyPr/>
          <a:lstStyle/>
          <a:p>
            <a:fld id="{7B3E355C-57B9-BC4B-95D8-406A1F834537}" type="slidenum">
              <a:rPr lang="en-US" altLang="en-US" smtClean="0"/>
              <a:pPr/>
              <a:t>5</a:t>
            </a:fld>
            <a:endParaRPr lang="en-US" altLang="en-US"/>
          </a:p>
        </p:txBody>
      </p:sp>
      <p:sp>
        <p:nvSpPr>
          <p:cNvPr id="5" name="Footer Placeholder 4">
            <a:extLst>
              <a:ext uri="{FF2B5EF4-FFF2-40B4-BE49-F238E27FC236}">
                <a16:creationId xmlns:a16="http://schemas.microsoft.com/office/drawing/2014/main" id="{EC0B5DF4-61AC-B41B-75E5-442730F16ADC}"/>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4259792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3BD92D-FE7B-AC44-DEBB-84B93FB725D6}"/>
              </a:ext>
            </a:extLst>
          </p:cNvPr>
          <p:cNvSpPr>
            <a:spLocks noGrp="1"/>
          </p:cNvSpPr>
          <p:nvPr>
            <p:ph idx="1"/>
          </p:nvPr>
        </p:nvSpPr>
        <p:spPr/>
        <p:txBody>
          <a:bodyPr/>
          <a:lstStyle/>
          <a:p>
            <a:r>
              <a:rPr lang="en-US" sz="3000" dirty="0"/>
              <a:t>G&amp;E Exclusion amounts for 2025:</a:t>
            </a:r>
          </a:p>
          <a:p>
            <a:pPr lvl="1"/>
            <a:r>
              <a:rPr lang="en-US" sz="2800" dirty="0"/>
              <a:t>$13.99MM (S)</a:t>
            </a:r>
          </a:p>
          <a:p>
            <a:pPr lvl="1"/>
            <a:r>
              <a:rPr lang="en-US" sz="2800" dirty="0"/>
              <a:t>$27.98MM (M)</a:t>
            </a:r>
          </a:p>
          <a:p>
            <a:pPr lvl="1"/>
            <a:r>
              <a:rPr lang="en-US" sz="2800" dirty="0"/>
              <a:t>$19K/yr per done</a:t>
            </a:r>
          </a:p>
          <a:p>
            <a:pPr lvl="1"/>
            <a:r>
              <a:rPr lang="en-US" sz="2800" dirty="0"/>
              <a:t>Rates begin at 18% and reach 40%</a:t>
            </a:r>
          </a:p>
          <a:p>
            <a:r>
              <a:rPr lang="en-US" sz="3000" dirty="0"/>
              <a:t>Gift tax imposed on the donor; estate tax imposed on the transfer of  an estate</a:t>
            </a:r>
          </a:p>
          <a:p>
            <a:r>
              <a:rPr lang="en-US" sz="3000" dirty="0"/>
              <a:t>Gifts do not include direct payments for health and education (§2503(e))</a:t>
            </a:r>
          </a:p>
          <a:p>
            <a:r>
              <a:rPr lang="en-US" sz="3000" dirty="0"/>
              <a:t>Gifts do not include transfers to spouses (§2523(a))</a:t>
            </a:r>
          </a:p>
        </p:txBody>
      </p:sp>
      <p:sp>
        <p:nvSpPr>
          <p:cNvPr id="3" name="Title 2">
            <a:extLst>
              <a:ext uri="{FF2B5EF4-FFF2-40B4-BE49-F238E27FC236}">
                <a16:creationId xmlns:a16="http://schemas.microsoft.com/office/drawing/2014/main" id="{79BE2A68-5460-89D0-9708-791919E9752D}"/>
              </a:ext>
            </a:extLst>
          </p:cNvPr>
          <p:cNvSpPr>
            <a:spLocks noGrp="1"/>
          </p:cNvSpPr>
          <p:nvPr>
            <p:ph type="title"/>
          </p:nvPr>
        </p:nvSpPr>
        <p:spPr/>
        <p:txBody>
          <a:bodyPr/>
          <a:lstStyle/>
          <a:p>
            <a:r>
              <a:rPr lang="en-US" sz="2400" b="1" i="1" dirty="0"/>
              <a:t>Unified</a:t>
            </a:r>
            <a:r>
              <a:rPr lang="en-US" sz="2400" dirty="0"/>
              <a:t> G&amp;E taxation</a:t>
            </a:r>
          </a:p>
        </p:txBody>
      </p:sp>
      <p:sp>
        <p:nvSpPr>
          <p:cNvPr id="4" name="Slide Number Placeholder 3">
            <a:extLst>
              <a:ext uri="{FF2B5EF4-FFF2-40B4-BE49-F238E27FC236}">
                <a16:creationId xmlns:a16="http://schemas.microsoft.com/office/drawing/2014/main" id="{8CFD7A9A-9F05-5F11-68FC-8C3C54BE33FC}"/>
              </a:ext>
            </a:extLst>
          </p:cNvPr>
          <p:cNvSpPr>
            <a:spLocks noGrp="1"/>
          </p:cNvSpPr>
          <p:nvPr>
            <p:ph type="sldNum" sz="quarter" idx="10"/>
          </p:nvPr>
        </p:nvSpPr>
        <p:spPr/>
        <p:txBody>
          <a:bodyPr/>
          <a:lstStyle/>
          <a:p>
            <a:fld id="{7B3E355C-57B9-BC4B-95D8-406A1F834537}" type="slidenum">
              <a:rPr lang="en-US" altLang="en-US" smtClean="0"/>
              <a:pPr/>
              <a:t>6</a:t>
            </a:fld>
            <a:endParaRPr lang="en-US" altLang="en-US"/>
          </a:p>
        </p:txBody>
      </p:sp>
      <p:sp>
        <p:nvSpPr>
          <p:cNvPr id="5" name="Footer Placeholder 4">
            <a:extLst>
              <a:ext uri="{FF2B5EF4-FFF2-40B4-BE49-F238E27FC236}">
                <a16:creationId xmlns:a16="http://schemas.microsoft.com/office/drawing/2014/main" id="{46F69A83-17F6-1CBD-ED89-87F24808812C}"/>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386192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DB909-A58B-A0DC-33C1-B8283AD34F1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B6FD05B-6871-31BF-C507-2D0AA69CE415}"/>
              </a:ext>
            </a:extLst>
          </p:cNvPr>
          <p:cNvSpPr>
            <a:spLocks noGrp="1"/>
          </p:cNvSpPr>
          <p:nvPr>
            <p:ph type="title"/>
          </p:nvPr>
        </p:nvSpPr>
        <p:spPr/>
        <p:txBody>
          <a:bodyPr/>
          <a:lstStyle/>
          <a:p>
            <a:r>
              <a:rPr lang="en-US" i="1" dirty="0"/>
              <a:t>CIR v. Duberstein</a:t>
            </a:r>
            <a:r>
              <a:rPr lang="en-US" dirty="0"/>
              <a:t>, 363 U.S. 278 (1960)</a:t>
            </a:r>
            <a:endParaRPr lang="en-US" i="1" dirty="0"/>
          </a:p>
        </p:txBody>
      </p:sp>
      <p:sp>
        <p:nvSpPr>
          <p:cNvPr id="4" name="Slide Number Placeholder 3">
            <a:extLst>
              <a:ext uri="{FF2B5EF4-FFF2-40B4-BE49-F238E27FC236}">
                <a16:creationId xmlns:a16="http://schemas.microsoft.com/office/drawing/2014/main" id="{2F8CF34D-4E5D-C23F-4FB1-FA34C9BBB328}"/>
              </a:ext>
            </a:extLst>
          </p:cNvPr>
          <p:cNvSpPr>
            <a:spLocks noGrp="1"/>
          </p:cNvSpPr>
          <p:nvPr>
            <p:ph type="sldNum" sz="quarter" idx="10"/>
          </p:nvPr>
        </p:nvSpPr>
        <p:spPr/>
        <p:txBody>
          <a:bodyPr/>
          <a:lstStyle/>
          <a:p>
            <a:fld id="{7B3E355C-57B9-BC4B-95D8-406A1F834537}" type="slidenum">
              <a:rPr lang="en-US" altLang="en-US" smtClean="0"/>
              <a:pPr/>
              <a:t>7</a:t>
            </a:fld>
            <a:endParaRPr lang="en-US" altLang="en-US"/>
          </a:p>
        </p:txBody>
      </p:sp>
      <p:sp>
        <p:nvSpPr>
          <p:cNvPr id="5" name="Footer Placeholder 4">
            <a:extLst>
              <a:ext uri="{FF2B5EF4-FFF2-40B4-BE49-F238E27FC236}">
                <a16:creationId xmlns:a16="http://schemas.microsoft.com/office/drawing/2014/main" id="{130B9B0A-0CEB-993F-957B-07A623EE9720}"/>
              </a:ext>
            </a:extLst>
          </p:cNvPr>
          <p:cNvSpPr>
            <a:spLocks noGrp="1"/>
          </p:cNvSpPr>
          <p:nvPr>
            <p:ph type="ftr" sz="quarter" idx="11"/>
          </p:nvPr>
        </p:nvSpPr>
        <p:spPr/>
        <p:txBody>
          <a:bodyPr/>
          <a:lstStyle/>
          <a:p>
            <a:pPr>
              <a:defRPr/>
            </a:pPr>
            <a:r>
              <a:rPr lang="en-US"/>
              <a:t>Income Shifting in Families</a:t>
            </a:r>
            <a:endParaRPr lang="en-US" dirty="0"/>
          </a:p>
        </p:txBody>
      </p:sp>
      <p:pic>
        <p:nvPicPr>
          <p:cNvPr id="8" name="Picture 2" descr="Old Cadillac Photos, Images &amp; Pictures | Shutterstock">
            <a:extLst>
              <a:ext uri="{FF2B5EF4-FFF2-40B4-BE49-F238E27FC236}">
                <a16:creationId xmlns:a16="http://schemas.microsoft.com/office/drawing/2014/main" id="{E7D2EE10-9D41-AC6C-BCE9-36690BD5EF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073"/>
          <a:stretch/>
        </p:blipFill>
        <p:spPr bwMode="auto">
          <a:xfrm>
            <a:off x="4495800" y="1178560"/>
            <a:ext cx="2525184" cy="18592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nior executive 1950s hi-res stock photography and images ...">
            <a:extLst>
              <a:ext uri="{FF2B5EF4-FFF2-40B4-BE49-F238E27FC236}">
                <a16:creationId xmlns:a16="http://schemas.microsoft.com/office/drawing/2014/main" id="{2A326F24-5E65-C2C3-73EE-30A5758759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560" y="1193800"/>
            <a:ext cx="2235200" cy="1879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ffice office executives office 1950s hi-res stock ...">
            <a:extLst>
              <a:ext uri="{FF2B5EF4-FFF2-40B4-BE49-F238E27FC236}">
                <a16:creationId xmlns:a16="http://schemas.microsoft.com/office/drawing/2014/main" id="{5CB5AEE4-771A-F963-170A-D93547232A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1422" y="1325880"/>
            <a:ext cx="2552700" cy="18796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2B1BC81-51F4-82E4-1172-CAFE27B17CF4}"/>
              </a:ext>
            </a:extLst>
          </p:cNvPr>
          <p:cNvSpPr txBox="1"/>
          <p:nvPr/>
        </p:nvSpPr>
        <p:spPr>
          <a:xfrm>
            <a:off x="702527" y="763771"/>
            <a:ext cx="4112567" cy="461665"/>
          </a:xfrm>
          <a:prstGeom prst="rect">
            <a:avLst/>
          </a:prstGeom>
          <a:noFill/>
        </p:spPr>
        <p:txBody>
          <a:bodyPr wrap="square" rtlCol="0">
            <a:spAutoFit/>
          </a:bodyPr>
          <a:lstStyle/>
          <a:p>
            <a:r>
              <a:rPr lang="en-US" sz="2400" b="1" dirty="0"/>
              <a:t>Duberstein (Duberstein Iron)</a:t>
            </a:r>
            <a:endParaRPr lang="en-US" b="1" dirty="0"/>
          </a:p>
        </p:txBody>
      </p:sp>
      <p:sp>
        <p:nvSpPr>
          <p:cNvPr id="10" name="TextBox 9">
            <a:extLst>
              <a:ext uri="{FF2B5EF4-FFF2-40B4-BE49-F238E27FC236}">
                <a16:creationId xmlns:a16="http://schemas.microsoft.com/office/drawing/2014/main" id="{51653C0C-A724-54D7-BC23-9F20E9DC2D62}"/>
              </a:ext>
            </a:extLst>
          </p:cNvPr>
          <p:cNvSpPr txBox="1"/>
          <p:nvPr/>
        </p:nvSpPr>
        <p:spPr>
          <a:xfrm>
            <a:off x="8219100" y="687030"/>
            <a:ext cx="2765296" cy="461665"/>
          </a:xfrm>
          <a:prstGeom prst="rect">
            <a:avLst/>
          </a:prstGeom>
          <a:noFill/>
        </p:spPr>
        <p:txBody>
          <a:bodyPr wrap="square" rtlCol="0">
            <a:spAutoFit/>
          </a:bodyPr>
          <a:lstStyle/>
          <a:p>
            <a:r>
              <a:rPr lang="en-US" sz="2400" b="1" dirty="0"/>
              <a:t>Berman (Mohawk)</a:t>
            </a:r>
            <a:endParaRPr lang="en-US" b="1" dirty="0"/>
          </a:p>
        </p:txBody>
      </p:sp>
      <p:cxnSp>
        <p:nvCxnSpPr>
          <p:cNvPr id="17" name="Straight Arrow Connector 16">
            <a:extLst>
              <a:ext uri="{FF2B5EF4-FFF2-40B4-BE49-F238E27FC236}">
                <a16:creationId xmlns:a16="http://schemas.microsoft.com/office/drawing/2014/main" id="{E9A284E7-D74A-5C29-6C23-45CA4069D113}"/>
              </a:ext>
            </a:extLst>
          </p:cNvPr>
          <p:cNvCxnSpPr>
            <a:cxnSpLocks/>
          </p:cNvCxnSpPr>
          <p:nvPr/>
        </p:nvCxnSpPr>
        <p:spPr>
          <a:xfrm flipH="1">
            <a:off x="3703320" y="2153920"/>
            <a:ext cx="79248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pic>
        <p:nvPicPr>
          <p:cNvPr id="23" name="Picture 4" descr="Senior executive 1950s hi-res stock photography and images ...">
            <a:extLst>
              <a:ext uri="{FF2B5EF4-FFF2-40B4-BE49-F238E27FC236}">
                <a16:creationId xmlns:a16="http://schemas.microsoft.com/office/drawing/2014/main" id="{2900A7EF-C6A1-F0B8-D824-B9039EAA0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560" y="1178560"/>
            <a:ext cx="2235200" cy="18796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FB0E84B5-5B8D-C268-AEF8-02F6D0C5755F}"/>
              </a:ext>
            </a:extLst>
          </p:cNvPr>
          <p:cNvCxnSpPr>
            <a:cxnSpLocks/>
          </p:cNvCxnSpPr>
          <p:nvPr/>
        </p:nvCxnSpPr>
        <p:spPr>
          <a:xfrm flipH="1">
            <a:off x="7020984" y="2209800"/>
            <a:ext cx="1235937"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FB597E-271F-A8BD-7B70-57F80DE4BC99}"/>
              </a:ext>
            </a:extLst>
          </p:cNvPr>
          <p:cNvCxnSpPr/>
          <p:nvPr/>
        </p:nvCxnSpPr>
        <p:spPr>
          <a:xfrm>
            <a:off x="702527" y="3891776"/>
            <a:ext cx="11318488"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32" name="Picture 8" descr="Trinity Church NYC updated their... - Trinity Church NYC">
            <a:extLst>
              <a:ext uri="{FF2B5EF4-FFF2-40B4-BE49-F238E27FC236}">
                <a16:creationId xmlns:a16="http://schemas.microsoft.com/office/drawing/2014/main" id="{A7937594-74F4-910D-8AB2-B036A6F890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0700" y="4089400"/>
            <a:ext cx="2438060" cy="217170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12848CA0-4E08-D639-D58E-2C13F2FA9A18}"/>
              </a:ext>
            </a:extLst>
          </p:cNvPr>
          <p:cNvSpPr txBox="1"/>
          <p:nvPr/>
        </p:nvSpPr>
        <p:spPr>
          <a:xfrm>
            <a:off x="3996333" y="2987537"/>
            <a:ext cx="4104088" cy="646331"/>
          </a:xfrm>
          <a:prstGeom prst="rect">
            <a:avLst/>
          </a:prstGeom>
          <a:noFill/>
        </p:spPr>
        <p:txBody>
          <a:bodyPr wrap="square" rtlCol="0">
            <a:spAutoFit/>
          </a:bodyPr>
          <a:lstStyle/>
          <a:p>
            <a:r>
              <a:rPr lang="en-US" i="1" dirty="0"/>
              <a:t>Thanks for sending leads my way.  A small token of our appreciation.</a:t>
            </a:r>
          </a:p>
        </p:txBody>
      </p:sp>
      <p:cxnSp>
        <p:nvCxnSpPr>
          <p:cNvPr id="33" name="Straight Arrow Connector 32">
            <a:extLst>
              <a:ext uri="{FF2B5EF4-FFF2-40B4-BE49-F238E27FC236}">
                <a16:creationId xmlns:a16="http://schemas.microsoft.com/office/drawing/2014/main" id="{8D5D767F-922A-1A14-41DF-6CE9E0CD0758}"/>
              </a:ext>
            </a:extLst>
          </p:cNvPr>
          <p:cNvCxnSpPr>
            <a:cxnSpLocks/>
          </p:cNvCxnSpPr>
          <p:nvPr/>
        </p:nvCxnSpPr>
        <p:spPr>
          <a:xfrm flipH="1">
            <a:off x="6797040" y="5021416"/>
            <a:ext cx="910613"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80+ 20000 Dollars Stock Photos ...">
            <a:extLst>
              <a:ext uri="{FF2B5EF4-FFF2-40B4-BE49-F238E27FC236}">
                <a16:creationId xmlns:a16="http://schemas.microsoft.com/office/drawing/2014/main" id="{9280499C-B475-644C-AEB5-539E6A4756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4185726"/>
            <a:ext cx="2235200" cy="1671380"/>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a:extLst>
              <a:ext uri="{FF2B5EF4-FFF2-40B4-BE49-F238E27FC236}">
                <a16:creationId xmlns:a16="http://schemas.microsoft.com/office/drawing/2014/main" id="{6CB62A68-8865-D698-24E4-AE2ABAE0C388}"/>
              </a:ext>
            </a:extLst>
          </p:cNvPr>
          <p:cNvCxnSpPr>
            <a:cxnSpLocks/>
          </p:cNvCxnSpPr>
          <p:nvPr/>
        </p:nvCxnSpPr>
        <p:spPr>
          <a:xfrm flipH="1">
            <a:off x="3541026" y="5028872"/>
            <a:ext cx="910613"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pic>
        <p:nvPicPr>
          <p:cNvPr id="1036" name="Picture 12" descr="About the New York State Comptroller's Office | Office of the New York  State Comptroller">
            <a:extLst>
              <a:ext uri="{FF2B5EF4-FFF2-40B4-BE49-F238E27FC236}">
                <a16:creationId xmlns:a16="http://schemas.microsoft.com/office/drawing/2014/main" id="{6F41E1FD-809E-5E2E-A6FF-4B9AF4535C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2779" y="4578073"/>
            <a:ext cx="2235200" cy="1293747"/>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C8F8F977-E972-237F-3D52-18138A19E721}"/>
              </a:ext>
            </a:extLst>
          </p:cNvPr>
          <p:cNvSpPr txBox="1"/>
          <p:nvPr/>
        </p:nvSpPr>
        <p:spPr>
          <a:xfrm>
            <a:off x="3331762" y="5654536"/>
            <a:ext cx="4104088" cy="646331"/>
          </a:xfrm>
          <a:prstGeom prst="rect">
            <a:avLst/>
          </a:prstGeom>
          <a:noFill/>
        </p:spPr>
        <p:txBody>
          <a:bodyPr wrap="square" rtlCol="0">
            <a:spAutoFit/>
          </a:bodyPr>
          <a:lstStyle/>
          <a:p>
            <a:r>
              <a:rPr lang="en-US" i="1" dirty="0"/>
              <a:t>Thanks for service as comptroller of our RE sub.  Here’s a gratuity of 20K.</a:t>
            </a:r>
          </a:p>
        </p:txBody>
      </p:sp>
    </p:spTree>
    <p:extLst>
      <p:ext uri="{BB962C8B-B14F-4D97-AF65-F5344CB8AC3E}">
        <p14:creationId xmlns:p14="http://schemas.microsoft.com/office/powerpoint/2010/main" val="3639952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82492E-9046-3373-064B-9996C548F08F}"/>
              </a:ext>
            </a:extLst>
          </p:cNvPr>
          <p:cNvSpPr>
            <a:spLocks noGrp="1"/>
          </p:cNvSpPr>
          <p:nvPr>
            <p:ph idx="1"/>
          </p:nvPr>
        </p:nvSpPr>
        <p:spPr/>
        <p:txBody>
          <a:bodyPr>
            <a:normAutofit/>
          </a:bodyPr>
          <a:lstStyle/>
          <a:p>
            <a:r>
              <a:rPr lang="en-US" sz="2800" dirty="0">
                <a:latin typeface="Calibri" panose="020F0502020204030204" pitchFamily="34" charset="0"/>
                <a:cs typeface="Calibri" panose="020F0502020204030204" pitchFamily="34" charset="0"/>
              </a:rPr>
              <a:t>Gross income doesn’t include property acquired by </a:t>
            </a:r>
            <a:r>
              <a:rPr lang="en-US" sz="2800" b="1" dirty="0">
                <a:latin typeface="Calibri" panose="020F0502020204030204" pitchFamily="34" charset="0"/>
                <a:cs typeface="Calibri" panose="020F0502020204030204" pitchFamily="34" charset="0"/>
              </a:rPr>
              <a:t>gift or bequest</a:t>
            </a:r>
            <a:r>
              <a:rPr lang="en-US" sz="2800" dirty="0">
                <a:latin typeface="Calibri" panose="020F0502020204030204" pitchFamily="34" charset="0"/>
                <a:cs typeface="Calibri" panose="020F0502020204030204" pitchFamily="34" charset="0"/>
              </a:rPr>
              <a:t>. §102(a)  </a:t>
            </a:r>
          </a:p>
          <a:p>
            <a:r>
              <a:rPr lang="en-US" sz="2800" dirty="0">
                <a:latin typeface="Calibri" panose="020F0502020204030204" pitchFamily="34" charset="0"/>
                <a:cs typeface="Calibri" panose="020F0502020204030204" pitchFamily="34" charset="0"/>
              </a:rPr>
              <a:t>The basis of </a:t>
            </a:r>
            <a:r>
              <a:rPr lang="en-US" sz="2800" b="1" dirty="0">
                <a:latin typeface="Calibri" panose="020F0502020204030204" pitchFamily="34" charset="0"/>
                <a:cs typeface="Calibri" panose="020F0502020204030204" pitchFamily="34" charset="0"/>
              </a:rPr>
              <a:t>property acquired by gift </a:t>
            </a:r>
            <a:r>
              <a:rPr lang="en-US" sz="2800" dirty="0">
                <a:latin typeface="Calibri" panose="020F0502020204030204" pitchFamily="34" charset="0"/>
                <a:cs typeface="Calibri" panose="020F0502020204030204" pitchFamily="34" charset="0"/>
              </a:rPr>
              <a:t>is generally a carry over basis, except if the basis is greater than the FMV at the time of the gift, for the purposes of determining loss the basis is FMV. §1015(a)  </a:t>
            </a:r>
          </a:p>
          <a:p>
            <a:pPr lvl="1"/>
            <a:r>
              <a:rPr lang="en-US" sz="2800" dirty="0">
                <a:latin typeface="Calibri" panose="020F0502020204030204" pitchFamily="34" charset="0"/>
                <a:cs typeface="Calibri" panose="020F0502020204030204" pitchFamily="34" charset="0"/>
              </a:rPr>
              <a:t>What happens to any unrealized gain at the time of the gift?</a:t>
            </a:r>
          </a:p>
          <a:p>
            <a:r>
              <a:rPr lang="en-US" sz="2800" dirty="0">
                <a:latin typeface="Calibri" panose="020F0502020204030204" pitchFamily="34" charset="0"/>
                <a:cs typeface="Calibri" panose="020F0502020204030204" pitchFamily="34" charset="0"/>
              </a:rPr>
              <a:t>The holding period of property acquired by gift includes the period the property was held by the donor. §1223(2)  </a:t>
            </a:r>
          </a:p>
          <a:p>
            <a:r>
              <a:rPr lang="en-US" sz="2800" dirty="0">
                <a:latin typeface="Calibri" panose="020F0502020204030204" pitchFamily="34" charset="0"/>
                <a:cs typeface="Calibri" panose="020F0502020204030204" pitchFamily="34" charset="0"/>
              </a:rPr>
              <a:t>The basis of property acquired from a decedent </a:t>
            </a:r>
            <a:r>
              <a:rPr lang="en-US" sz="2800" b="1" dirty="0">
                <a:latin typeface="Calibri" panose="020F0502020204030204" pitchFamily="34" charset="0"/>
                <a:cs typeface="Calibri" panose="020F0502020204030204" pitchFamily="34" charset="0"/>
              </a:rPr>
              <a:t>by bequest </a:t>
            </a:r>
            <a:r>
              <a:rPr lang="en-US" sz="2800" dirty="0">
                <a:latin typeface="Calibri" panose="020F0502020204030204" pitchFamily="34" charset="0"/>
                <a:cs typeface="Calibri" panose="020F0502020204030204" pitchFamily="34" charset="0"/>
              </a:rPr>
              <a:t>is the FMV of the property at the decedent’s death. §1014(a)(1) and (b)(1).</a:t>
            </a:r>
          </a:p>
          <a:p>
            <a:pPr lvl="1"/>
            <a:r>
              <a:rPr lang="en-US" sz="2800" dirty="0">
                <a:latin typeface="Calibri" panose="020F0502020204030204" pitchFamily="34" charset="0"/>
                <a:cs typeface="Calibri" panose="020F0502020204030204" pitchFamily="34" charset="0"/>
              </a:rPr>
              <a:t>What happens to any unrealized gain at death?</a:t>
            </a:r>
          </a:p>
          <a:p>
            <a:r>
              <a:rPr lang="en-US" sz="2800" dirty="0">
                <a:latin typeface="Calibri" panose="020F0502020204030204" pitchFamily="34" charset="0"/>
                <a:cs typeface="Calibri" panose="020F0502020204030204" pitchFamily="34" charset="0"/>
              </a:rPr>
              <a:t>The holding period of property acquired by bequest is long term. §1223(9)  </a:t>
            </a:r>
          </a:p>
          <a:p>
            <a:endParaRPr lang="en-US" sz="2600" dirty="0">
              <a:latin typeface="Calibri" panose="020F0502020204030204" pitchFamily="34" charset="0"/>
              <a:cs typeface="Calibri" panose="020F0502020204030204" pitchFamily="34" charset="0"/>
            </a:endParaRPr>
          </a:p>
          <a:p>
            <a:endParaRPr lang="en-US" sz="2600" dirty="0">
              <a:latin typeface="Calibri" panose="020F0502020204030204" pitchFamily="34" charset="0"/>
              <a:cs typeface="Calibri" panose="020F0502020204030204" pitchFamily="34" charset="0"/>
            </a:endParaRPr>
          </a:p>
          <a:p>
            <a:endParaRPr lang="en-US" sz="2600"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E036F757-E837-E732-DD57-5AB50C6D68BC}"/>
              </a:ext>
            </a:extLst>
          </p:cNvPr>
          <p:cNvSpPr>
            <a:spLocks noGrp="1"/>
          </p:cNvSpPr>
          <p:nvPr>
            <p:ph type="title"/>
          </p:nvPr>
        </p:nvSpPr>
        <p:spPr/>
        <p:txBody>
          <a:bodyPr/>
          <a:lstStyle/>
          <a:p>
            <a:r>
              <a:rPr lang="en-US" dirty="0"/>
              <a:t>Income Taxation of Gifts and Bequests</a:t>
            </a:r>
          </a:p>
        </p:txBody>
      </p:sp>
      <p:sp>
        <p:nvSpPr>
          <p:cNvPr id="4" name="Slide Number Placeholder 3">
            <a:extLst>
              <a:ext uri="{FF2B5EF4-FFF2-40B4-BE49-F238E27FC236}">
                <a16:creationId xmlns:a16="http://schemas.microsoft.com/office/drawing/2014/main" id="{A5847761-64F9-9139-6806-5044F77ECAF9}"/>
              </a:ext>
            </a:extLst>
          </p:cNvPr>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491CC82A-DD43-BB8C-997E-C9963A30FD50}"/>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228352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7AD214-5D8B-180D-96B9-6481CE572490}"/>
              </a:ext>
            </a:extLst>
          </p:cNvPr>
          <p:cNvSpPr>
            <a:spLocks noGrp="1"/>
          </p:cNvSpPr>
          <p:nvPr>
            <p:ph idx="1"/>
          </p:nvPr>
        </p:nvSpPr>
        <p:spPr/>
        <p:txBody>
          <a:bodyPr/>
          <a:lstStyle/>
          <a:p>
            <a:r>
              <a:rPr lang="en-US" sz="3600" dirty="0"/>
              <a:t>Alternatives:</a:t>
            </a:r>
          </a:p>
          <a:p>
            <a:pPr lvl="1"/>
            <a:r>
              <a:rPr lang="en-US" sz="3200" dirty="0"/>
              <a:t>Include gifts as income</a:t>
            </a:r>
          </a:p>
          <a:p>
            <a:pPr lvl="1"/>
            <a:r>
              <a:rPr lang="en-US" sz="3200" dirty="0"/>
              <a:t>Include bequests as income</a:t>
            </a:r>
          </a:p>
          <a:p>
            <a:pPr lvl="1"/>
            <a:r>
              <a:rPr lang="en-US" sz="3200" dirty="0"/>
              <a:t>Make gifting a realization event</a:t>
            </a:r>
          </a:p>
          <a:p>
            <a:pPr lvl="1"/>
            <a:r>
              <a:rPr lang="en-US" sz="3200" dirty="0"/>
              <a:t>Treat bequests as a realization event</a:t>
            </a:r>
          </a:p>
        </p:txBody>
      </p:sp>
      <p:sp>
        <p:nvSpPr>
          <p:cNvPr id="3" name="Title 2">
            <a:extLst>
              <a:ext uri="{FF2B5EF4-FFF2-40B4-BE49-F238E27FC236}">
                <a16:creationId xmlns:a16="http://schemas.microsoft.com/office/drawing/2014/main" id="{57C68200-D102-55EB-495F-427E90B3F3B9}"/>
              </a:ext>
            </a:extLst>
          </p:cNvPr>
          <p:cNvSpPr>
            <a:spLocks noGrp="1"/>
          </p:cNvSpPr>
          <p:nvPr>
            <p:ph type="title"/>
          </p:nvPr>
        </p:nvSpPr>
        <p:spPr/>
        <p:txBody>
          <a:bodyPr/>
          <a:lstStyle/>
          <a:p>
            <a:r>
              <a:rPr lang="en-US" dirty="0"/>
              <a:t>Income Taxation of Gifts and Bequests</a:t>
            </a:r>
          </a:p>
        </p:txBody>
      </p:sp>
      <p:sp>
        <p:nvSpPr>
          <p:cNvPr id="4" name="Slide Number Placeholder 3">
            <a:extLst>
              <a:ext uri="{FF2B5EF4-FFF2-40B4-BE49-F238E27FC236}">
                <a16:creationId xmlns:a16="http://schemas.microsoft.com/office/drawing/2014/main" id="{D9FC5BDF-1B1A-3654-6E37-CEDBEA02A714}"/>
              </a:ext>
            </a:extLst>
          </p:cNvPr>
          <p:cNvSpPr>
            <a:spLocks noGrp="1"/>
          </p:cNvSpPr>
          <p:nvPr>
            <p:ph type="sldNum" sz="quarter" idx="10"/>
          </p:nvPr>
        </p:nvSpPr>
        <p:spPr/>
        <p:txBody>
          <a:bodyPr/>
          <a:lstStyle/>
          <a:p>
            <a:fld id="{7B3E355C-57B9-BC4B-95D8-406A1F834537}" type="slidenum">
              <a:rPr lang="en-US" altLang="en-US" smtClean="0"/>
              <a:pPr/>
              <a:t>9</a:t>
            </a:fld>
            <a:endParaRPr lang="en-US" altLang="en-US"/>
          </a:p>
        </p:txBody>
      </p:sp>
      <p:sp>
        <p:nvSpPr>
          <p:cNvPr id="5" name="Footer Placeholder 4">
            <a:extLst>
              <a:ext uri="{FF2B5EF4-FFF2-40B4-BE49-F238E27FC236}">
                <a16:creationId xmlns:a16="http://schemas.microsoft.com/office/drawing/2014/main" id="{0945A7B2-3125-E40E-5D41-FDEB59F17403}"/>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239973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22843</TotalTime>
  <Words>1304</Words>
  <Application>Microsoft Macintosh PowerPoint</Application>
  <PresentationFormat>Widescreen</PresentationFormat>
  <Paragraphs>110</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NSimSun</vt:lpstr>
      <vt:lpstr>Arial</vt:lpstr>
      <vt:lpstr>Calibri</vt:lpstr>
      <vt:lpstr>Courier New</vt:lpstr>
      <vt:lpstr>Times New Roman</vt:lpstr>
      <vt:lpstr>Wingdings</vt:lpstr>
      <vt:lpstr>Wingdings 2</vt:lpstr>
      <vt:lpstr>CG Body - Standard</vt:lpstr>
      <vt:lpstr>Federal Income Taxation Income Shifting in Families</vt:lpstr>
      <vt:lpstr>Lucas v. Earl, 281 U.S. 111 (1930)</vt:lpstr>
      <vt:lpstr>Lucas v. Earl, 281 U.S. 111 (1930)</vt:lpstr>
      <vt:lpstr>Poe v. Seaborn, 282 U.S. 101 (1930)</vt:lpstr>
      <vt:lpstr>Marriage Penalties and Bonuses</vt:lpstr>
      <vt:lpstr>Unified G&amp;E taxation</vt:lpstr>
      <vt:lpstr>CIR v. Duberstein, 363 U.S. 278 (1960)</vt:lpstr>
      <vt:lpstr>Income Taxation of Gifts and Bequests</vt:lpstr>
      <vt:lpstr>Income Taxation of Gifts and Bequests</vt:lpstr>
      <vt:lpstr>CIR v. Duberstein, 363 U.S. 278 (1960)</vt:lpstr>
      <vt:lpstr>CIR v. Duberstein, 363 U.S. 278 (1960)</vt:lpstr>
      <vt:lpstr>Consequences of Duberstein</vt:lpstr>
      <vt:lpstr>Jue-Ya Yang v. CIR, TC Sum. Op. 2008-156</vt:lpstr>
      <vt:lpstr>Olk v. US, 536 F.2d 876 (9th Cir. 1976) </vt:lpstr>
      <vt:lpstr>Life Insurance Proceeds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Jeffrey M. Colon</cp:lastModifiedBy>
  <cp:revision>198</cp:revision>
  <cp:lastPrinted>2020-11-30T15:41:57Z</cp:lastPrinted>
  <dcterms:created xsi:type="dcterms:W3CDTF">2016-08-01T04:04:31Z</dcterms:created>
  <dcterms:modified xsi:type="dcterms:W3CDTF">2025-02-06T14:49:18Z</dcterms:modified>
  <cp:category/>
</cp:coreProperties>
</file>