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108" d="100"/>
          <a:sy n="108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6133-379D-019F-EEC4-431BE5C9F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FE691-7B08-38D0-F7FA-1558F295D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1C18-3B75-DBAA-D368-7B99A9AF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FCD7-72C0-5941-8BCF-69DBA60E5495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5D80-17E8-1877-2E79-C1E8D220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6346-EA46-3B05-2E7A-D3C8D677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6EE8-9EAE-7042-88E9-53094E44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0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2166-04CD-D3F1-2107-99859055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C0E94-01E6-99A8-D880-9820507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288E-0F1D-0F3B-A521-D3139E08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FCD7-72C0-5941-8BCF-69DBA60E5495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57FD-F4A9-2A16-5C70-94CF8E0D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1C86-6D14-868E-369D-C89002B0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6EE8-9EAE-7042-88E9-53094E44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64A0D-762B-08AD-569E-B9D571C8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2303E-A93B-32FE-EC2B-4C187436C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9D61-55AE-8432-7F51-03CFB6D1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FCD7-72C0-5941-8BCF-69DBA60E5495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3AC2-9A0F-2D8C-4633-0BF7889A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7FED-1B8B-CD23-802B-ADC5582F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6EE8-9EAE-7042-88E9-53094E44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7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28588" indent="-128588" algn="just" defTabSz="51435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0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257175" indent="-128588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385763" indent="-128588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514350" indent="-128588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642938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22350" algn="l"/>
              </a:tabLst>
              <a:defRPr sz="18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9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CFCs: Subpart F &amp; GILTI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949403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C042-2303-11CC-A46D-DA5DEB0F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7E38-F9A8-EE17-F794-E0088EF5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C2C1-6700-C181-E89A-46A68E43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FCD7-72C0-5941-8BCF-69DBA60E5495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D26F-6179-6AC6-6D64-CAA1C445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82AC-6883-01C1-5C18-A94C6709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6EE8-9EAE-7042-88E9-53094E44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5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925F-99F2-0334-1BF5-49333528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0007E-5475-9D64-118A-6E21BF54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EFC7-1543-B673-E879-6CC5FA3C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FCD7-72C0-5941-8BCF-69DBA60E5495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B0989-DB61-AF37-69A3-96D0CB6F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1D6D-1003-870C-7374-BAB94121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6EE8-9EAE-7042-88E9-53094E44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5E57-F486-2617-8407-0184294D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C653-BAD5-67FB-EC5F-8EF18260E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EE945-2336-A570-1867-D12A3F8B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C2AD0-70C9-459C-EC98-72439B52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FCD7-72C0-5941-8BCF-69DBA60E5495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859F3-56A6-63AE-ADD4-FF16E54D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24C02-968D-AFE8-023D-FB4B328B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6EE8-9EAE-7042-88E9-53094E44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BF38-A640-9203-2E77-3A670249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AA236-830C-DC6B-2417-665221075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011E2-89D8-B8E4-C0AF-C2D53D648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05775-8160-6C25-C4CC-64EEEB29C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EE975-0CB1-97B0-043B-27B9F6DF9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B2988-500F-EA2C-CFAC-D96ED568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FCD7-72C0-5941-8BCF-69DBA60E5495}" type="datetimeFigureOut">
              <a:rPr lang="en-US" smtClean="0"/>
              <a:t>4/1/23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D385F-D17C-89DE-2051-3CFF41B2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FFE99-C8A7-AC94-7E3E-801B489E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6EE8-9EAE-7042-88E9-53094E44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5D32-CE35-20F8-A020-19892C70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C7BEF-EF53-4D70-8251-2DC56459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FCD7-72C0-5941-8BCF-69DBA60E5495}" type="datetimeFigureOut">
              <a:rPr lang="en-US" smtClean="0"/>
              <a:t>4/1/23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31317-F05E-FD5E-EE61-2859491D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CA1FD-B9FF-726C-A2FC-E1432BED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6EE8-9EAE-7042-88E9-53094E44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1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F471F-ECE6-EA11-7822-148EA842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FCD7-72C0-5941-8BCF-69DBA60E5495}" type="datetimeFigureOut">
              <a:rPr lang="en-US" smtClean="0"/>
              <a:t>4/1/23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279EC-98D3-7AC1-CB9A-0047EB25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C4D8D-BC48-B050-D9E5-C00BB358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6EE8-9EAE-7042-88E9-53094E44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8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1374-39C1-17FB-A04A-BB861C5C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E34-53BF-BCD1-8CBE-C57FE9F1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8B017-65B1-24F2-EBFC-2A31C365A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D6288-374A-342E-0BA8-AA253AC7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FCD7-72C0-5941-8BCF-69DBA60E5495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C950C-7358-5144-A844-EBD6A2CE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E8E4-9EFB-5E73-963E-358D47B5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6EE8-9EAE-7042-88E9-53094E44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9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4C60-4876-CFA9-0F9C-16475682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FA0E0-0D41-4290-D453-5F327BBF9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48BC9-8AA2-FB0B-3650-D2F43E8AB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DE1DA-12C5-7749-F6D7-B8F572BB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FCD7-72C0-5941-8BCF-69DBA60E5495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04DD4-6C9F-23CF-87F2-D0EDA64C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ABC27-092E-A5E5-65D8-6A94D7CA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6EE8-9EAE-7042-88E9-53094E44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1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E31A0-50D3-D7D8-5AC7-17133867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F3737-562B-AE56-6665-1FEAC6D7C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553F-0281-CA8B-50A3-A2538B4C2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FCD7-72C0-5941-8BCF-69DBA60E5495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94EAF-7E53-6528-6458-45973FCF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08F7-16E1-F0B7-7576-073B43FC5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6EE8-9EAE-7042-88E9-53094E44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EA64-D058-FF26-5B81-977D39BED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540A2-351B-D349-6AB6-B9F79A1DB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1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696787-7919-35E9-2648-02FA7E35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Whirlpool v. CIR (6</a:t>
            </a:r>
            <a:r>
              <a:rPr lang="en-US" baseline="30000" dirty="0"/>
              <a:t>th</a:t>
            </a:r>
            <a:r>
              <a:rPr lang="en-US" dirty="0"/>
              <a:t> Cir 2021)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03AD4B0-3A54-9238-00E0-0C7C73562ED8}"/>
              </a:ext>
            </a:extLst>
          </p:cNvPr>
          <p:cNvSpPr/>
          <p:nvPr/>
        </p:nvSpPr>
        <p:spPr>
          <a:xfrm>
            <a:off x="5292656" y="1003497"/>
            <a:ext cx="1696832" cy="1062036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Whirlpool 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4827555-6C86-A0F3-5E70-3CD64B5DE2DB}"/>
              </a:ext>
            </a:extLst>
          </p:cNvPr>
          <p:cNvSpPr/>
          <p:nvPr/>
        </p:nvSpPr>
        <p:spPr>
          <a:xfrm>
            <a:off x="2919776" y="2285930"/>
            <a:ext cx="2006853" cy="8811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Whirlpool Overseas (Lux)</a:t>
            </a:r>
            <a:endParaRPr lang="en-US" sz="1400" b="1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E2AFCE6-5975-35B7-AD29-71A89D03593C}"/>
              </a:ext>
            </a:extLst>
          </p:cNvPr>
          <p:cNvSpPr/>
          <p:nvPr/>
        </p:nvSpPr>
        <p:spPr>
          <a:xfrm>
            <a:off x="2964175" y="3802665"/>
            <a:ext cx="2306114" cy="74587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Whirlpool Intl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(WIN)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Mex (DRE)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6D93E0E-0231-7B75-24BB-A50A87A4B1BD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rot="5400000">
            <a:off x="7466295" y="2847632"/>
            <a:ext cx="1031802" cy="99641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DA2F73D-D412-8B9A-DEDB-5EBA9127505B}"/>
              </a:ext>
            </a:extLst>
          </p:cNvPr>
          <p:cNvSpPr/>
          <p:nvPr/>
        </p:nvSpPr>
        <p:spPr>
          <a:xfrm>
            <a:off x="7688580" y="2214194"/>
            <a:ext cx="1583644" cy="61574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Whirlpool Mex</a:t>
            </a:r>
            <a:endParaRPr lang="en-US" sz="1400" b="1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E9B0B21-7612-55C6-58CD-3C698F8BEA79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rot="16200000" flipH="1">
            <a:off x="8743631" y="2566707"/>
            <a:ext cx="1044573" cy="1571031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BA3E9AC-0F07-8613-1ADE-39C3D2437C8C}"/>
              </a:ext>
            </a:extLst>
          </p:cNvPr>
          <p:cNvSpPr/>
          <p:nvPr/>
        </p:nvSpPr>
        <p:spPr>
          <a:xfrm>
            <a:off x="6725485" y="3861739"/>
            <a:ext cx="1517010" cy="61574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 err="1">
                <a:solidFill>
                  <a:schemeClr val="tx1"/>
                </a:solidFill>
              </a:rPr>
              <a:t>Arcos</a:t>
            </a:r>
            <a:endParaRPr lang="en-US" sz="1200" b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952CC0F-D15E-B144-F809-6A77FC4AA11F}"/>
              </a:ext>
            </a:extLst>
          </p:cNvPr>
          <p:cNvSpPr/>
          <p:nvPr/>
        </p:nvSpPr>
        <p:spPr>
          <a:xfrm>
            <a:off x="9292928" y="3874510"/>
            <a:ext cx="1517010" cy="61574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Industrias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 err="1">
                <a:solidFill>
                  <a:schemeClr val="tx1"/>
                </a:solidFill>
              </a:rPr>
              <a:t>Arcos</a:t>
            </a:r>
            <a:endParaRPr lang="en-US" sz="12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F65A4B-E6F9-7D85-CD78-F571E9B9D637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6141072" y="2065533"/>
            <a:ext cx="2339330" cy="14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FA342A9F-A5BE-EF2D-04C4-A7F69F4AD44C}"/>
              </a:ext>
            </a:extLst>
          </p:cNvPr>
          <p:cNvSpPr/>
          <p:nvPr/>
        </p:nvSpPr>
        <p:spPr>
          <a:xfrm rot="10800000">
            <a:off x="5160197" y="4793013"/>
            <a:ext cx="2470730" cy="1576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3845DB-AA11-BA1F-E3C3-DF411ED46CAE}"/>
              </a:ext>
            </a:extLst>
          </p:cNvPr>
          <p:cNvSpPr txBox="1"/>
          <p:nvPr/>
        </p:nvSpPr>
        <p:spPr>
          <a:xfrm>
            <a:off x="7849503" y="4708805"/>
            <a:ext cx="2427524" cy="738664"/>
          </a:xfrm>
          <a:prstGeom prst="rect">
            <a:avLst/>
          </a:prstGeom>
          <a:noFill/>
          <a:ln>
            <a:solidFill>
              <a:srgbClr val="B01C2E"/>
            </a:solidFill>
          </a:ln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/>
              <a:t>Employees subcontracted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/>
              <a:t>Sale of tools to manufacture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/>
              <a:t>Lease of RE of factories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4A0969-8E9D-C2BB-7064-06C0BA791B3B}"/>
              </a:ext>
            </a:extLst>
          </p:cNvPr>
          <p:cNvCxnSpPr>
            <a:cxnSpLocks/>
          </p:cNvCxnSpPr>
          <p:nvPr/>
        </p:nvCxnSpPr>
        <p:spPr>
          <a:xfrm flipH="1" flipV="1">
            <a:off x="5032137" y="2996261"/>
            <a:ext cx="4509565" cy="779472"/>
          </a:xfrm>
          <a:prstGeom prst="straightConnector1">
            <a:avLst/>
          </a:prstGeom>
          <a:ln w="22225">
            <a:solidFill>
              <a:srgbClr val="F4B3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2793E64-4763-2496-034B-94BE937BD31D}"/>
              </a:ext>
            </a:extLst>
          </p:cNvPr>
          <p:cNvSpPr txBox="1"/>
          <p:nvPr/>
        </p:nvSpPr>
        <p:spPr>
          <a:xfrm>
            <a:off x="5041339" y="2556792"/>
            <a:ext cx="135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Sale of machinery, equipment, WIP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6FC0EA27-E5B3-1667-28EE-EA3629280910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H="1" flipV="1">
            <a:off x="2919775" y="2726494"/>
            <a:ext cx="44399" cy="1449106"/>
          </a:xfrm>
          <a:prstGeom prst="bentConnector3">
            <a:avLst>
              <a:gd name="adj1" fmla="val -514876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766A154-D68C-93DD-3190-A28B9ACB3A30}"/>
              </a:ext>
            </a:extLst>
          </p:cNvPr>
          <p:cNvSpPr txBox="1"/>
          <p:nvPr/>
        </p:nvSpPr>
        <p:spPr>
          <a:xfrm>
            <a:off x="136759" y="2829936"/>
            <a:ext cx="2490606" cy="1169551"/>
          </a:xfrm>
          <a:prstGeom prst="rect">
            <a:avLst/>
          </a:prstGeom>
          <a:noFill/>
          <a:ln>
            <a:solidFill>
              <a:srgbClr val="B01C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Manufacturing agreement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400" dirty="0"/>
              <a:t>Lux paid WIN for manufacturing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400" dirty="0"/>
              <a:t>Lux owed raw mat, WIP, and goods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8560BD-4EDB-9F2B-60ED-A61444609C02}"/>
              </a:ext>
            </a:extLst>
          </p:cNvPr>
          <p:cNvSpPr txBox="1"/>
          <p:nvPr/>
        </p:nvSpPr>
        <p:spPr>
          <a:xfrm>
            <a:off x="2327012" y="1168316"/>
            <a:ext cx="1702771" cy="523220"/>
          </a:xfrm>
          <a:prstGeom prst="rect">
            <a:avLst/>
          </a:prstGeom>
          <a:noFill/>
          <a:ln>
            <a:solidFill>
              <a:srgbClr val="B01C2E"/>
            </a:solidFill>
          </a:ln>
        </p:spPr>
        <p:txBody>
          <a:bodyPr wrap="square" rtlCol="0">
            <a:spAutoFit/>
          </a:bodyPr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400" dirty="0"/>
              <a:t>Manufacturing supply agreement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CA290E-82F9-7CF8-6ABE-06FAA57D9EE2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923203" y="2065533"/>
            <a:ext cx="2217869" cy="220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BED11B-6F2E-0479-E67A-C3B046DCABA5}"/>
              </a:ext>
            </a:extLst>
          </p:cNvPr>
          <p:cNvCxnSpPr>
            <a:cxnSpLocks/>
            <a:stCxn id="43" idx="0"/>
          </p:cNvCxnSpPr>
          <p:nvPr/>
        </p:nvCxnSpPr>
        <p:spPr>
          <a:xfrm flipH="1">
            <a:off x="3073843" y="3802665"/>
            <a:ext cx="1043389" cy="74587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6BE5B0-1EB5-F61C-7DA8-0244E8E3CF73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4117232" y="3802665"/>
            <a:ext cx="1128419" cy="74587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rved Left Arrow 54">
            <a:extLst>
              <a:ext uri="{FF2B5EF4-FFF2-40B4-BE49-F238E27FC236}">
                <a16:creationId xmlns:a16="http://schemas.microsoft.com/office/drawing/2014/main" id="{975C77F5-99AE-C7F0-6FBF-E708894A2A78}"/>
              </a:ext>
            </a:extLst>
          </p:cNvPr>
          <p:cNvSpPr/>
          <p:nvPr/>
        </p:nvSpPr>
        <p:spPr>
          <a:xfrm rot="2242542" flipH="1" flipV="1">
            <a:off x="4276937" y="900768"/>
            <a:ext cx="415166" cy="1358921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5" grpId="0" animBg="1"/>
      <p:bldP spid="47" grpId="0" animBg="1"/>
      <p:bldP spid="48" grpId="0" animBg="1"/>
      <p:bldP spid="50" grpId="0" animBg="1"/>
      <p:bldP spid="51" grpId="0" animBg="1"/>
      <p:bldP spid="54" grpId="0"/>
      <p:bldP spid="62" grpId="0" animBg="1"/>
      <p:bldP spid="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74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Wingdings 2</vt:lpstr>
      <vt:lpstr>Office Theme</vt:lpstr>
      <vt:lpstr>PowerPoint Presentation</vt:lpstr>
      <vt:lpstr>Whirlpool v. CIR (6th Cir 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M. Colon</dc:creator>
  <cp:lastModifiedBy>Jeffrey M. Colon</cp:lastModifiedBy>
  <cp:revision>1</cp:revision>
  <dcterms:created xsi:type="dcterms:W3CDTF">2023-04-01T13:30:33Z</dcterms:created>
  <dcterms:modified xsi:type="dcterms:W3CDTF">2023-04-01T17:55:07Z</dcterms:modified>
</cp:coreProperties>
</file>