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710" r:id="rId6"/>
    <p:sldId id="716" r:id="rId7"/>
    <p:sldId id="717" r:id="rId8"/>
    <p:sldId id="709" r:id="rId9"/>
    <p:sldId id="258" r:id="rId10"/>
    <p:sldId id="259" r:id="rId11"/>
    <p:sldId id="261" r:id="rId12"/>
    <p:sldId id="262" r:id="rId13"/>
    <p:sldId id="260" r:id="rId14"/>
    <p:sldId id="263" r:id="rId15"/>
    <p:sldId id="718" r:id="rId16"/>
    <p:sldId id="719" r:id="rId17"/>
    <p:sldId id="720" r:id="rId18"/>
    <p:sldId id="711" r:id="rId19"/>
    <p:sldId id="713" r:id="rId20"/>
    <p:sldId id="714" r:id="rId21"/>
    <p:sldId id="715" r:id="rId22"/>
    <p:sldId id="721" r:id="rId23"/>
    <p:sldId id="3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66DFE-13D2-A343-A6B1-07DE6C73AFF2}" v="370" dt="2022-04-26T12:02:55.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746"/>
    <p:restoredTop sz="96327"/>
  </p:normalViewPr>
  <p:slideViewPr>
    <p:cSldViewPr snapToGrid="0" snapToObjects="1">
      <p:cViewPr varScale="1">
        <p:scale>
          <a:sx n="77" d="100"/>
          <a:sy n="77" d="100"/>
        </p:scale>
        <p:origin x="224"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F866DFE-13D2-A343-A6B1-07DE6C73AFF2}"/>
    <pc:docChg chg="undo custSel addSld delSld modSld sldOrd">
      <pc:chgData name="Jeffrey M. Colon" userId="615143b1-cdee-493d-9a9d-1565ce8666d9" providerId="ADAL" clId="{9F866DFE-13D2-A343-A6B1-07DE6C73AFF2}" dt="2022-04-26T12:27:29.445" v="2175" actId="20577"/>
      <pc:docMkLst>
        <pc:docMk/>
      </pc:docMkLst>
      <pc:sldChg chg="modSp modAnim">
        <pc:chgData name="Jeffrey M. Colon" userId="615143b1-cdee-493d-9a9d-1565ce8666d9" providerId="ADAL" clId="{9F866DFE-13D2-A343-A6B1-07DE6C73AFF2}" dt="2022-04-26T01:29:12.682" v="88"/>
        <pc:sldMkLst>
          <pc:docMk/>
          <pc:sldMk cId="1780528299" sldId="257"/>
        </pc:sldMkLst>
        <pc:spChg chg="mod">
          <ac:chgData name="Jeffrey M. Colon" userId="615143b1-cdee-493d-9a9d-1565ce8666d9" providerId="ADAL" clId="{9F866DFE-13D2-A343-A6B1-07DE6C73AFF2}" dt="2022-04-25T13:25:48.492" v="23" actId="20577"/>
          <ac:spMkLst>
            <pc:docMk/>
            <pc:sldMk cId="1780528299" sldId="257"/>
            <ac:spMk id="2" creationId="{B5449119-5108-C987-8686-B2160C13B160}"/>
          </ac:spMkLst>
        </pc:spChg>
      </pc:sldChg>
      <pc:sldChg chg="modSp">
        <pc:chgData name="Jeffrey M. Colon" userId="615143b1-cdee-493d-9a9d-1565ce8666d9" providerId="ADAL" clId="{9F866DFE-13D2-A343-A6B1-07DE6C73AFF2}" dt="2022-04-25T13:25:17.565" v="10" actId="20577"/>
        <pc:sldMkLst>
          <pc:docMk/>
          <pc:sldMk cId="4061709300" sldId="263"/>
        </pc:sldMkLst>
        <pc:spChg chg="mod">
          <ac:chgData name="Jeffrey M. Colon" userId="615143b1-cdee-493d-9a9d-1565ce8666d9" providerId="ADAL" clId="{9F866DFE-13D2-A343-A6B1-07DE6C73AFF2}" dt="2022-04-25T13:25:17.565" v="10" actId="20577"/>
          <ac:spMkLst>
            <pc:docMk/>
            <pc:sldMk cId="4061709300" sldId="263"/>
            <ac:spMk id="2" creationId="{D2A8AEB2-4AD3-CBAB-58C0-EA24C50A1962}"/>
          </ac:spMkLst>
        </pc:spChg>
      </pc:sldChg>
      <pc:sldChg chg="addSp delSp modSp add mod chgLayout">
        <pc:chgData name="Jeffrey M. Colon" userId="615143b1-cdee-493d-9a9d-1565ce8666d9" providerId="ADAL" clId="{9F866DFE-13D2-A343-A6B1-07DE6C73AFF2}" dt="2022-04-26T12:27:29.445" v="2175" actId="20577"/>
        <pc:sldMkLst>
          <pc:docMk/>
          <pc:sldMk cId="0" sldId="389"/>
        </pc:sldMkLst>
        <pc:spChg chg="add del mod ord">
          <ac:chgData name="Jeffrey M. Colon" userId="615143b1-cdee-493d-9a9d-1565ce8666d9" providerId="ADAL" clId="{9F866DFE-13D2-A343-A6B1-07DE6C73AFF2}" dt="2022-04-26T02:28:59.949" v="2036" actId="478"/>
          <ac:spMkLst>
            <pc:docMk/>
            <pc:sldMk cId="0" sldId="389"/>
            <ac:spMk id="2" creationId="{9434870C-DAD5-7299-C801-1C9CE0AEE20B}"/>
          </ac:spMkLst>
        </pc:spChg>
        <pc:spChg chg="mod ord">
          <ac:chgData name="Jeffrey M. Colon" userId="615143b1-cdee-493d-9a9d-1565ce8666d9" providerId="ADAL" clId="{9F866DFE-13D2-A343-A6B1-07DE6C73AFF2}" dt="2022-04-26T02:28:48.999" v="2033" actId="700"/>
          <ac:spMkLst>
            <pc:docMk/>
            <pc:sldMk cId="0" sldId="389"/>
            <ac:spMk id="61" creationId="{3C8855CA-FBC8-6DB1-6BB6-A97C6D2440D2}"/>
          </ac:spMkLst>
        </pc:spChg>
        <pc:spChg chg="mod ord">
          <ac:chgData name="Jeffrey M. Colon" userId="615143b1-cdee-493d-9a9d-1565ce8666d9" providerId="ADAL" clId="{9F866DFE-13D2-A343-A6B1-07DE6C73AFF2}" dt="2022-04-26T02:28:48.999" v="2033" actId="700"/>
          <ac:spMkLst>
            <pc:docMk/>
            <pc:sldMk cId="0" sldId="389"/>
            <ac:spMk id="62" creationId="{B6A16CA5-2545-FF77-C64B-4F705BF90054}"/>
          </ac:spMkLst>
        </pc:spChg>
        <pc:spChg chg="mod ord">
          <ac:chgData name="Jeffrey M. Colon" userId="615143b1-cdee-493d-9a9d-1565ce8666d9" providerId="ADAL" clId="{9F866DFE-13D2-A343-A6B1-07DE6C73AFF2}" dt="2022-04-26T02:28:52.884" v="2034" actId="404"/>
          <ac:spMkLst>
            <pc:docMk/>
            <pc:sldMk cId="0" sldId="389"/>
            <ac:spMk id="406530" creationId="{8904E227-17A2-B2E9-A3ED-55713744B8A1}"/>
          </ac:spMkLst>
        </pc:spChg>
        <pc:graphicFrameChg chg="mod modGraphic">
          <ac:chgData name="Jeffrey M. Colon" userId="615143b1-cdee-493d-9a9d-1565ce8666d9" providerId="ADAL" clId="{9F866DFE-13D2-A343-A6B1-07DE6C73AFF2}" dt="2022-04-26T12:27:29.445" v="2175" actId="20577"/>
          <ac:graphicFrameMkLst>
            <pc:docMk/>
            <pc:sldMk cId="0" sldId="389"/>
            <ac:graphicFrameMk id="406532" creationId="{44C648EB-0959-B3EA-5C56-A29D29FCC8F8}"/>
          </ac:graphicFrameMkLst>
        </pc:graphicFrameChg>
      </pc:sldChg>
      <pc:sldChg chg="modSp modAnim">
        <pc:chgData name="Jeffrey M. Colon" userId="615143b1-cdee-493d-9a9d-1565ce8666d9" providerId="ADAL" clId="{9F866DFE-13D2-A343-A6B1-07DE6C73AFF2}" dt="2022-04-26T01:29:35.227" v="93" actId="20577"/>
        <pc:sldMkLst>
          <pc:docMk/>
          <pc:sldMk cId="1011378911" sldId="710"/>
        </pc:sldMkLst>
        <pc:spChg chg="mod">
          <ac:chgData name="Jeffrey M. Colon" userId="615143b1-cdee-493d-9a9d-1565ce8666d9" providerId="ADAL" clId="{9F866DFE-13D2-A343-A6B1-07DE6C73AFF2}" dt="2022-04-26T01:29:35.227" v="93" actId="20577"/>
          <ac:spMkLst>
            <pc:docMk/>
            <pc:sldMk cId="1011378911" sldId="710"/>
            <ac:spMk id="2" creationId="{7CDC681B-CB6D-5724-B1F3-10E5ED9AA2D7}"/>
          </ac:spMkLst>
        </pc:spChg>
      </pc:sldChg>
      <pc:sldChg chg="modSp modAnim">
        <pc:chgData name="Jeffrey M. Colon" userId="615143b1-cdee-493d-9a9d-1565ce8666d9" providerId="ADAL" clId="{9F866DFE-13D2-A343-A6B1-07DE6C73AFF2}" dt="2022-04-26T02:20:19.792" v="1952" actId="20577"/>
        <pc:sldMkLst>
          <pc:docMk/>
          <pc:sldMk cId="1866735732" sldId="711"/>
        </pc:sldMkLst>
        <pc:spChg chg="mod">
          <ac:chgData name="Jeffrey M. Colon" userId="615143b1-cdee-493d-9a9d-1565ce8666d9" providerId="ADAL" clId="{9F866DFE-13D2-A343-A6B1-07DE6C73AFF2}" dt="2022-04-26T02:20:19.792" v="1952" actId="20577"/>
          <ac:spMkLst>
            <pc:docMk/>
            <pc:sldMk cId="1866735732" sldId="711"/>
            <ac:spMk id="2" creationId="{00000000-0000-0000-0000-000000000000}"/>
          </ac:spMkLst>
        </pc:spChg>
      </pc:sldChg>
      <pc:sldChg chg="del">
        <pc:chgData name="Jeffrey M. Colon" userId="615143b1-cdee-493d-9a9d-1565ce8666d9" providerId="ADAL" clId="{9F866DFE-13D2-A343-A6B1-07DE6C73AFF2}" dt="2022-04-26T02:21:09.040" v="1957" actId="2696"/>
        <pc:sldMkLst>
          <pc:docMk/>
          <pc:sldMk cId="1684593006" sldId="712"/>
        </pc:sldMkLst>
      </pc:sldChg>
      <pc:sldChg chg="modAnim">
        <pc:chgData name="Jeffrey M. Colon" userId="615143b1-cdee-493d-9a9d-1565ce8666d9" providerId="ADAL" clId="{9F866DFE-13D2-A343-A6B1-07DE6C73AFF2}" dt="2022-04-26T12:02:55.329" v="2166"/>
        <pc:sldMkLst>
          <pc:docMk/>
          <pc:sldMk cId="2246717240" sldId="715"/>
        </pc:sldMkLst>
      </pc:sldChg>
      <pc:sldChg chg="addSp delSp modSp new mod ord modAnim">
        <pc:chgData name="Jeffrey M. Colon" userId="615143b1-cdee-493d-9a9d-1565ce8666d9" providerId="ADAL" clId="{9F866DFE-13D2-A343-A6B1-07DE6C73AFF2}" dt="2022-04-26T12:03:50.592" v="2173" actId="14100"/>
        <pc:sldMkLst>
          <pc:docMk/>
          <pc:sldMk cId="2094696541" sldId="716"/>
        </pc:sldMkLst>
        <pc:spChg chg="del">
          <ac:chgData name="Jeffrey M. Colon" userId="615143b1-cdee-493d-9a9d-1565ce8666d9" providerId="ADAL" clId="{9F866DFE-13D2-A343-A6B1-07DE6C73AFF2}" dt="2022-04-26T01:18:24.939" v="49"/>
          <ac:spMkLst>
            <pc:docMk/>
            <pc:sldMk cId="2094696541" sldId="716"/>
            <ac:spMk id="2" creationId="{0684A6EA-99E3-F02D-1986-D98E031F9259}"/>
          </ac:spMkLst>
        </pc:spChg>
        <pc:spChg chg="mod">
          <ac:chgData name="Jeffrey M. Colon" userId="615143b1-cdee-493d-9a9d-1565ce8666d9" providerId="ADAL" clId="{9F866DFE-13D2-A343-A6B1-07DE6C73AFF2}" dt="2022-04-26T01:16:47.826" v="48" actId="20577"/>
          <ac:spMkLst>
            <pc:docMk/>
            <pc:sldMk cId="2094696541" sldId="716"/>
            <ac:spMk id="3" creationId="{9784D3F6-167E-6036-A584-B36B16EBF178}"/>
          </ac:spMkLst>
        </pc:spChg>
        <pc:picChg chg="add mod">
          <ac:chgData name="Jeffrey M. Colon" userId="615143b1-cdee-493d-9a9d-1565ce8666d9" providerId="ADAL" clId="{9F866DFE-13D2-A343-A6B1-07DE6C73AFF2}" dt="2022-04-26T12:03:41.188" v="2171" actId="1076"/>
          <ac:picMkLst>
            <pc:docMk/>
            <pc:sldMk cId="2094696541" sldId="716"/>
            <ac:picMk id="7" creationId="{DDA17795-B821-606D-44F5-1EE02540719E}"/>
          </ac:picMkLst>
        </pc:picChg>
        <pc:picChg chg="add mod">
          <ac:chgData name="Jeffrey M. Colon" userId="615143b1-cdee-493d-9a9d-1565ce8666d9" providerId="ADAL" clId="{9F866DFE-13D2-A343-A6B1-07DE6C73AFF2}" dt="2022-04-26T12:03:50.592" v="2173" actId="14100"/>
          <ac:picMkLst>
            <pc:docMk/>
            <pc:sldMk cId="2094696541" sldId="716"/>
            <ac:picMk id="11" creationId="{001FA995-8DBD-2CA6-7067-838890709050}"/>
          </ac:picMkLst>
        </pc:picChg>
        <pc:cxnChg chg="add">
          <ac:chgData name="Jeffrey M. Colon" userId="615143b1-cdee-493d-9a9d-1565ce8666d9" providerId="ADAL" clId="{9F866DFE-13D2-A343-A6B1-07DE6C73AFF2}" dt="2022-04-26T01:19:43.185" v="60" actId="11529"/>
          <ac:cxnSpMkLst>
            <pc:docMk/>
            <pc:sldMk cId="2094696541" sldId="716"/>
            <ac:cxnSpMk id="9" creationId="{96CD6FAB-F63A-CAC0-4F37-57F3EC49B742}"/>
          </ac:cxnSpMkLst>
        </pc:cxnChg>
      </pc:sldChg>
      <pc:sldChg chg="addSp delSp modSp new mod ord">
        <pc:chgData name="Jeffrey M. Colon" userId="615143b1-cdee-493d-9a9d-1565ce8666d9" providerId="ADAL" clId="{9F866DFE-13D2-A343-A6B1-07DE6C73AFF2}" dt="2022-04-26T01:30:02.464" v="98" actId="14100"/>
        <pc:sldMkLst>
          <pc:docMk/>
          <pc:sldMk cId="771241829" sldId="717"/>
        </pc:sldMkLst>
        <pc:spChg chg="del">
          <ac:chgData name="Jeffrey M. Colon" userId="615143b1-cdee-493d-9a9d-1565ce8666d9" providerId="ADAL" clId="{9F866DFE-13D2-A343-A6B1-07DE6C73AFF2}" dt="2022-04-26T01:28:24.242" v="80"/>
          <ac:spMkLst>
            <pc:docMk/>
            <pc:sldMk cId="771241829" sldId="717"/>
            <ac:spMk id="2" creationId="{6337294C-D988-E7CD-4EB0-787F9D1929F6}"/>
          </ac:spMkLst>
        </pc:spChg>
        <pc:spChg chg="mod">
          <ac:chgData name="Jeffrey M. Colon" userId="615143b1-cdee-493d-9a9d-1565ce8666d9" providerId="ADAL" clId="{9F866DFE-13D2-A343-A6B1-07DE6C73AFF2}" dt="2022-04-26T01:27:56.462" v="79"/>
          <ac:spMkLst>
            <pc:docMk/>
            <pc:sldMk cId="771241829" sldId="717"/>
            <ac:spMk id="3" creationId="{814789BB-9FEA-87D6-33FA-6E99C1543B7E}"/>
          </ac:spMkLst>
        </pc:spChg>
        <pc:picChg chg="add mod">
          <ac:chgData name="Jeffrey M. Colon" userId="615143b1-cdee-493d-9a9d-1565ce8666d9" providerId="ADAL" clId="{9F866DFE-13D2-A343-A6B1-07DE6C73AFF2}" dt="2022-04-26T01:30:02.464" v="98" actId="14100"/>
          <ac:picMkLst>
            <pc:docMk/>
            <pc:sldMk cId="771241829" sldId="717"/>
            <ac:picMk id="7" creationId="{417C342B-1C8C-07A3-EDAE-69C91FEEE6A9}"/>
          </ac:picMkLst>
        </pc:picChg>
      </pc:sldChg>
      <pc:sldChg chg="modSp new mod modAnim">
        <pc:chgData name="Jeffrey M. Colon" userId="615143b1-cdee-493d-9a9d-1565ce8666d9" providerId="ADAL" clId="{9F866DFE-13D2-A343-A6B1-07DE6C73AFF2}" dt="2022-04-26T02:08:14.828" v="1632" actId="20577"/>
        <pc:sldMkLst>
          <pc:docMk/>
          <pc:sldMk cId="2567392460" sldId="718"/>
        </pc:sldMkLst>
        <pc:spChg chg="mod">
          <ac:chgData name="Jeffrey M. Colon" userId="615143b1-cdee-493d-9a9d-1565ce8666d9" providerId="ADAL" clId="{9F866DFE-13D2-A343-A6B1-07DE6C73AFF2}" dt="2022-04-26T02:08:14.828" v="1632" actId="20577"/>
          <ac:spMkLst>
            <pc:docMk/>
            <pc:sldMk cId="2567392460" sldId="718"/>
            <ac:spMk id="2" creationId="{F853B38A-1A58-0725-9CD1-8FD38487D77E}"/>
          </ac:spMkLst>
        </pc:spChg>
        <pc:spChg chg="mod">
          <ac:chgData name="Jeffrey M. Colon" userId="615143b1-cdee-493d-9a9d-1565ce8666d9" providerId="ADAL" clId="{9F866DFE-13D2-A343-A6B1-07DE6C73AFF2}" dt="2022-04-26T01:32:03.120" v="141" actId="20577"/>
          <ac:spMkLst>
            <pc:docMk/>
            <pc:sldMk cId="2567392460" sldId="718"/>
            <ac:spMk id="3" creationId="{78E483D0-277F-6279-034B-75A5CE4EC19E}"/>
          </ac:spMkLst>
        </pc:spChg>
      </pc:sldChg>
      <pc:sldChg chg="modSp new mod modAnim">
        <pc:chgData name="Jeffrey M. Colon" userId="615143b1-cdee-493d-9a9d-1565ce8666d9" providerId="ADAL" clId="{9F866DFE-13D2-A343-A6B1-07DE6C73AFF2}" dt="2022-04-26T02:20:44.512" v="1954"/>
        <pc:sldMkLst>
          <pc:docMk/>
          <pc:sldMk cId="2526230727" sldId="719"/>
        </pc:sldMkLst>
        <pc:spChg chg="mod">
          <ac:chgData name="Jeffrey M. Colon" userId="615143b1-cdee-493d-9a9d-1565ce8666d9" providerId="ADAL" clId="{9F866DFE-13D2-A343-A6B1-07DE6C73AFF2}" dt="2022-04-26T02:04:33.510" v="1454" actId="20577"/>
          <ac:spMkLst>
            <pc:docMk/>
            <pc:sldMk cId="2526230727" sldId="719"/>
            <ac:spMk id="2" creationId="{80BB4D00-2190-AB8D-F831-195CFAAEBCEA}"/>
          </ac:spMkLst>
        </pc:spChg>
        <pc:spChg chg="mod">
          <ac:chgData name="Jeffrey M. Colon" userId="615143b1-cdee-493d-9a9d-1565ce8666d9" providerId="ADAL" clId="{9F866DFE-13D2-A343-A6B1-07DE6C73AFF2}" dt="2022-04-26T01:55:05.118" v="1086" actId="20577"/>
          <ac:spMkLst>
            <pc:docMk/>
            <pc:sldMk cId="2526230727" sldId="719"/>
            <ac:spMk id="3" creationId="{D208DA57-5976-7AE8-15B5-039BFEB85A6F}"/>
          </ac:spMkLst>
        </pc:spChg>
      </pc:sldChg>
      <pc:sldChg chg="modSp new mod modAnim">
        <pc:chgData name="Jeffrey M. Colon" userId="615143b1-cdee-493d-9a9d-1565ce8666d9" providerId="ADAL" clId="{9F866DFE-13D2-A343-A6B1-07DE6C73AFF2}" dt="2022-04-26T02:20:58.396" v="1956"/>
        <pc:sldMkLst>
          <pc:docMk/>
          <pc:sldMk cId="4007691485" sldId="720"/>
        </pc:sldMkLst>
        <pc:spChg chg="mod">
          <ac:chgData name="Jeffrey M. Colon" userId="615143b1-cdee-493d-9a9d-1565ce8666d9" providerId="ADAL" clId="{9F866DFE-13D2-A343-A6B1-07DE6C73AFF2}" dt="2022-04-26T02:10:36.632" v="1634" actId="20577"/>
          <ac:spMkLst>
            <pc:docMk/>
            <pc:sldMk cId="4007691485" sldId="720"/>
            <ac:spMk id="2" creationId="{B86E25EA-1EFE-2921-577E-44A5A3BC23DD}"/>
          </ac:spMkLst>
        </pc:spChg>
        <pc:spChg chg="mod">
          <ac:chgData name="Jeffrey M. Colon" userId="615143b1-cdee-493d-9a9d-1565ce8666d9" providerId="ADAL" clId="{9F866DFE-13D2-A343-A6B1-07DE6C73AFF2}" dt="2022-04-26T02:05:07.748" v="1456"/>
          <ac:spMkLst>
            <pc:docMk/>
            <pc:sldMk cId="4007691485" sldId="720"/>
            <ac:spMk id="3" creationId="{0571F616-27C4-D23B-132D-A1064EF11D86}"/>
          </ac:spMkLst>
        </pc:spChg>
      </pc:sldChg>
      <pc:sldChg chg="modSp new mod">
        <pc:chgData name="Jeffrey M. Colon" userId="615143b1-cdee-493d-9a9d-1565ce8666d9" providerId="ADAL" clId="{9F866DFE-13D2-A343-A6B1-07DE6C73AFF2}" dt="2022-04-26T11:57:40.004" v="2159" actId="20577"/>
        <pc:sldMkLst>
          <pc:docMk/>
          <pc:sldMk cId="2549741259" sldId="721"/>
        </pc:sldMkLst>
        <pc:spChg chg="mod">
          <ac:chgData name="Jeffrey M. Colon" userId="615143b1-cdee-493d-9a9d-1565ce8666d9" providerId="ADAL" clId="{9F866DFE-13D2-A343-A6B1-07DE6C73AFF2}" dt="2022-04-26T11:57:40.004" v="2159" actId="20577"/>
          <ac:spMkLst>
            <pc:docMk/>
            <pc:sldMk cId="2549741259" sldId="721"/>
            <ac:spMk id="2" creationId="{CFA6D095-131C-497A-2627-5069B6159636}"/>
          </ac:spMkLst>
        </pc:spChg>
        <pc:spChg chg="mod">
          <ac:chgData name="Jeffrey M. Colon" userId="615143b1-cdee-493d-9a9d-1565ce8666d9" providerId="ADAL" clId="{9F866DFE-13D2-A343-A6B1-07DE6C73AFF2}" dt="2022-04-26T02:27:35.026" v="2005" actId="20577"/>
          <ac:spMkLst>
            <pc:docMk/>
            <pc:sldMk cId="2549741259" sldId="721"/>
            <ac:spMk id="3" creationId="{4BBA47F5-4E62-BA50-C3A3-0E164DAE4DB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2016 US</a:t>
            </a:r>
            <a:r>
              <a:rPr lang="en-US" baseline="0" dirty="0"/>
              <a:t> c</a:t>
            </a:r>
            <a:r>
              <a:rPr lang="en-US" dirty="0"/>
              <a:t>orporate tax liability - $321B</a:t>
            </a:r>
          </a:p>
        </c:rich>
      </c:tx>
      <c:layout>
        <c:manualLayout>
          <c:xMode val="edge"/>
          <c:yMode val="edge"/>
          <c:x val="0.15603163743850598"/>
          <c:y val="3.07732797717968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083574981367449"/>
          <c:y val="0.20603535353535354"/>
          <c:w val="0.72905348829481387"/>
          <c:h val="0.7939646464646464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86B-E141-AE9D-F0F9DBD6AD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86B-E141-AE9D-F0F9DBD6AD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86B-E141-AE9D-F0F9DBD6AD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86B-E141-AE9D-F0F9DBD6ADBF}"/>
              </c:ext>
            </c:extLst>
          </c:dPt>
          <c:dLbls>
            <c:dLbl>
              <c:idx val="0"/>
              <c:layout>
                <c:manualLayout>
                  <c:x val="-0.13242612229870179"/>
                  <c:y val="0.20670659923758314"/>
                </c:manualLayout>
              </c:layout>
              <c:spPr>
                <a:solidFill>
                  <a:schemeClr val="accent1"/>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6B-E141-AE9D-F0F9DBD6ADBF}"/>
                </c:ext>
              </c:extLst>
            </c:dLbl>
            <c:dLbl>
              <c:idx val="1"/>
              <c:layout>
                <c:manualLayout>
                  <c:x val="0.41430477146676964"/>
                  <c:y val="-9.781634596100237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6B-E141-AE9D-F0F9DBD6ADBF}"/>
                </c:ext>
              </c:extLst>
            </c:dLbl>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FTCs</c:v>
                </c:pt>
                <c:pt idx="1">
                  <c:v>US Tax Paid</c:v>
                </c:pt>
              </c:strCache>
            </c:strRef>
          </c:cat>
          <c:val>
            <c:numRef>
              <c:f>Sheet1!$B$2:$B$5</c:f>
              <c:numCache>
                <c:formatCode>General</c:formatCode>
                <c:ptCount val="4"/>
                <c:pt idx="0">
                  <c:v>27</c:v>
                </c:pt>
                <c:pt idx="1">
                  <c:v>73</c:v>
                </c:pt>
              </c:numCache>
            </c:numRef>
          </c:val>
          <c:extLst>
            <c:ext xmlns:c16="http://schemas.microsoft.com/office/drawing/2014/chart" uri="{C3380CC4-5D6E-409C-BE32-E72D297353CC}">
              <c16:uniqueId val="{00000008-F86B-E141-AE9D-F0F9DBD6ADB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0.2624</cdr:x>
      <cdr:y>0.6657</cdr:y>
    </cdr:from>
    <cdr:to>
      <cdr:x>0.391</cdr:x>
      <cdr:y>0.78143</cdr:y>
    </cdr:to>
    <cdr:sp macro="" textlink="">
      <cdr:nvSpPr>
        <cdr:cNvPr id="2" name="TextBox 1"/>
        <cdr:cNvSpPr txBox="1"/>
      </cdr:nvSpPr>
      <cdr:spPr>
        <a:xfrm xmlns:a="http://schemas.openxmlformats.org/drawingml/2006/main">
          <a:off x="1607809" y="3571508"/>
          <a:ext cx="787987" cy="62089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paid - $232B</a:t>
          </a:r>
          <a:r>
            <a:rPr lang="en-US" sz="1400" dirty="0">
              <a:solidFill>
                <a:schemeClr val="bg1"/>
              </a:solidFill>
            </a:rPr>
            <a:t> </a:t>
          </a:r>
        </a:p>
      </cdr:txBody>
    </cdr:sp>
  </cdr:relSizeAnchor>
  <cdr:relSizeAnchor xmlns:cdr="http://schemas.openxmlformats.org/drawingml/2006/chartDrawing">
    <cdr:from>
      <cdr:x>0.48795</cdr:x>
      <cdr:y>0.36143</cdr:y>
    </cdr:from>
    <cdr:to>
      <cdr:x>0.57129</cdr:x>
      <cdr:y>0.53187</cdr:y>
    </cdr:to>
    <cdr:sp macro="" textlink="">
      <cdr:nvSpPr>
        <cdr:cNvPr id="3" name="TextBox 2"/>
        <cdr:cNvSpPr txBox="1"/>
      </cdr:nvSpPr>
      <cdr:spPr>
        <a:xfrm xmlns:a="http://schemas.openxmlformats.org/drawingml/2006/main">
          <a:off x="2672499" y="1817679"/>
          <a:ext cx="456451" cy="8571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solidFill>
                <a:schemeClr val="bg1"/>
              </a:solidFill>
            </a:rPr>
            <a:t>Liabilities covered </a:t>
          </a:r>
        </a:p>
        <a:p xmlns:a="http://schemas.openxmlformats.org/drawingml/2006/main">
          <a:r>
            <a:rPr lang="en-US" sz="1400" b="1" dirty="0">
              <a:solidFill>
                <a:schemeClr val="bg1"/>
              </a:solidFill>
            </a:rPr>
            <a:t>by FTCs - $89B</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mtClean="0"/>
            </a:lvl1pPr>
          </a:lstStyle>
          <a:p>
            <a:pPr>
              <a:defRPr/>
            </a:pPr>
            <a:r>
              <a:rPr lang="en-US" dirty="0"/>
              <a:t>Foreign Tax Credit Limitation: Section 904</a:t>
            </a:r>
          </a:p>
        </p:txBody>
      </p:sp>
    </p:spTree>
    <p:extLst>
      <p:ext uri="{BB962C8B-B14F-4D97-AF65-F5344CB8AC3E}">
        <p14:creationId xmlns:p14="http://schemas.microsoft.com/office/powerpoint/2010/main" val="26461035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28200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6329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56994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79464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6152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6871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9801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9416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19853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402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0638782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901927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92762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244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698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399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08590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26395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578228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3138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51675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2258828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4976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68250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3208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12460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7574516"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422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23080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510763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2"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0699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71023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0228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915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3157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1"/>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01926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188853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12653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55572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20676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66660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7465634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64714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85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26040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237076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10495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805452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772623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843996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2781121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140177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3"/>
            <a:ext cx="28448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928187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251391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5607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04072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557338"/>
            <a:ext cx="6815667"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557338"/>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609600" y="0"/>
            <a:ext cx="109728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6953841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95400"/>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4435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9245600" y="6356351"/>
            <a:ext cx="21336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882872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OV] Blank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lang="en-US" sz="1600" kern="1200" dirty="0">
                <a:solidFill>
                  <a:schemeClr val="tx1">
                    <a:tint val="75000"/>
                  </a:schemeClr>
                </a:solidFill>
                <a:latin typeface="+mn-lt"/>
                <a:ea typeface="+mn-ea"/>
                <a:cs typeface="+mn-cs"/>
              </a:defRPr>
            </a:lvl1pPr>
          </a:lstStyle>
          <a:p>
            <a:endParaRPr lang="en-US" dirty="0"/>
          </a:p>
        </p:txBody>
      </p:sp>
      <p:sp>
        <p:nvSpPr>
          <p:cNvPr id="4" name="Slide Number Placeholder 3"/>
          <p:cNvSpPr>
            <a:spLocks noGrp="1"/>
          </p:cNvSpPr>
          <p:nvPr>
            <p:ph type="sldNum" sz="quarter" idx="11"/>
          </p:nvPr>
        </p:nvSpPr>
        <p:spPr/>
        <p:txBody>
          <a:bodyPr vert="horz" lIns="91440" tIns="45720" rIns="0" bIns="45720" rtlCol="0" anchor="ctr"/>
          <a:lstStyle>
            <a:lvl1pPr>
              <a:defRPr lang="en-US" smtClean="0"/>
            </a:lvl1pPr>
          </a:lstStyle>
          <a:p>
            <a:fld id="{B5AE6EB1-25D1-4B13-8311-ED92175E049E}" type="slidenum">
              <a:rPr lang="en-US" smtClean="0"/>
              <a:t>‹#›</a:t>
            </a:fld>
            <a:endParaRPr lang="en-US" dirty="0"/>
          </a:p>
        </p:txBody>
      </p:sp>
    </p:spTree>
    <p:extLst>
      <p:ext uri="{BB962C8B-B14F-4D97-AF65-F5344CB8AC3E}">
        <p14:creationId xmlns:p14="http://schemas.microsoft.com/office/powerpoint/2010/main" val="35446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4"/>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386219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5587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782619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Foreign Tax Credit Limitation: Section 904</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IT_FTC_904_22</a:t>
            </a:r>
          </a:p>
        </p:txBody>
      </p:sp>
    </p:spTree>
    <p:extLst>
      <p:ext uri="{BB962C8B-B14F-4D97-AF65-F5344CB8AC3E}">
        <p14:creationId xmlns:p14="http://schemas.microsoft.com/office/powerpoint/2010/main" val="407468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49119-5108-C987-8686-B2160C13B160}"/>
              </a:ext>
            </a:extLst>
          </p:cNvPr>
          <p:cNvSpPr>
            <a:spLocks noGrp="1"/>
          </p:cNvSpPr>
          <p:nvPr>
            <p:ph idx="1"/>
          </p:nvPr>
        </p:nvSpPr>
        <p:spPr/>
        <p:txBody>
          <a:bodyPr>
            <a:normAutofit fontScale="92500" lnSpcReduction="10000"/>
          </a:bodyPr>
          <a:lstStyle/>
          <a:p>
            <a:r>
              <a:rPr lang="en-US" sz="2800" dirty="0"/>
              <a:t>To prevent the double taxation of foreign source income (“FSI”), US persons are permitted a credit for foreign income taxes paid against their US tax liability, subject to the limitations under §904.</a:t>
            </a:r>
          </a:p>
          <a:p>
            <a:endParaRPr lang="en-US" sz="2800" dirty="0"/>
          </a:p>
          <a:p>
            <a:r>
              <a:rPr lang="en-US" sz="2800" dirty="0"/>
              <a:t>Creditable taxes:  </a:t>
            </a:r>
          </a:p>
          <a:p>
            <a:pPr lvl="1"/>
            <a:r>
              <a:rPr lang="en-US" sz="2650" dirty="0"/>
              <a:t>Direct income taxes (</a:t>
            </a:r>
            <a:r>
              <a:rPr lang="en-US" sz="2800" dirty="0"/>
              <a:t>§</a:t>
            </a:r>
            <a:r>
              <a:rPr lang="en-US" sz="2650" dirty="0"/>
              <a:t>901)</a:t>
            </a:r>
          </a:p>
          <a:p>
            <a:pPr lvl="1"/>
            <a:r>
              <a:rPr lang="en-US" sz="2650" dirty="0"/>
              <a:t>In-lieu income taxes (</a:t>
            </a:r>
            <a:r>
              <a:rPr lang="en-US" sz="2800" dirty="0"/>
              <a:t>§</a:t>
            </a:r>
            <a:r>
              <a:rPr lang="en-US" sz="2650" dirty="0"/>
              <a:t>903)</a:t>
            </a:r>
          </a:p>
          <a:p>
            <a:pPr lvl="1"/>
            <a:r>
              <a:rPr lang="en-US" sz="2650" dirty="0"/>
              <a:t>Deemed paid income taxes (</a:t>
            </a:r>
            <a:r>
              <a:rPr lang="en-US" sz="2800" dirty="0"/>
              <a:t>§</a:t>
            </a:r>
            <a:r>
              <a:rPr lang="en-US" sz="2650" dirty="0"/>
              <a:t>960(a) and (d)) </a:t>
            </a:r>
          </a:p>
          <a:p>
            <a:pPr lvl="1"/>
            <a:endParaRPr lang="en-US" sz="2650" dirty="0"/>
          </a:p>
          <a:p>
            <a:r>
              <a:rPr lang="en-US" sz="2800" dirty="0"/>
              <a:t>Excess FTCs: Carryback 1 and forward 10 years, except on GILTI (§ 904(c))</a:t>
            </a:r>
          </a:p>
          <a:p>
            <a:endParaRPr lang="en-US" sz="2800" dirty="0"/>
          </a:p>
          <a:p>
            <a:r>
              <a:rPr lang="en-US" sz="2800" dirty="0"/>
              <a:t>FTC Limitation  	= US Taxes (pre-credit) x FSTI/WWTI, or </a:t>
            </a:r>
          </a:p>
          <a:p>
            <a:pPr marL="0" indent="0">
              <a:buNone/>
            </a:pPr>
            <a:r>
              <a:rPr lang="en-US" sz="2800" dirty="0"/>
              <a:t>			   	=  FSTI x US Tax Rate  (§904(a))</a:t>
            </a:r>
          </a:p>
          <a:p>
            <a:endParaRPr lang="en-US" dirty="0"/>
          </a:p>
        </p:txBody>
      </p:sp>
      <p:sp>
        <p:nvSpPr>
          <p:cNvPr id="3" name="Title 2">
            <a:extLst>
              <a:ext uri="{FF2B5EF4-FFF2-40B4-BE49-F238E27FC236}">
                <a16:creationId xmlns:a16="http://schemas.microsoft.com/office/drawing/2014/main" id="{169398B2-9D75-DE7D-F15F-46B5CE4EA8AF}"/>
              </a:ext>
            </a:extLst>
          </p:cNvPr>
          <p:cNvSpPr>
            <a:spLocks noGrp="1"/>
          </p:cNvSpPr>
          <p:nvPr>
            <p:ph type="title"/>
          </p:nvPr>
        </p:nvSpPr>
        <p:spPr/>
        <p:txBody>
          <a:bodyPr/>
          <a:lstStyle/>
          <a:p>
            <a:r>
              <a:rPr lang="en-US" sz="1800" dirty="0"/>
              <a:t>Foreign Tax Credit Limitation: </a:t>
            </a:r>
            <a:r>
              <a:rPr lang="en-US" sz="2000" dirty="0"/>
              <a:t>§</a:t>
            </a:r>
            <a:r>
              <a:rPr lang="en-US" sz="1800" dirty="0"/>
              <a:t>904(d)</a:t>
            </a:r>
          </a:p>
        </p:txBody>
      </p:sp>
      <p:sp>
        <p:nvSpPr>
          <p:cNvPr id="4" name="Slide Number Placeholder 3">
            <a:extLst>
              <a:ext uri="{FF2B5EF4-FFF2-40B4-BE49-F238E27FC236}">
                <a16:creationId xmlns:a16="http://schemas.microsoft.com/office/drawing/2014/main" id="{489B7898-1AEA-35E8-325A-93CB799413F7}"/>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2642727-5001-250B-1F48-2744D45F20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805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1E8966-CCA1-14A1-721E-060ED3BB12EE}"/>
              </a:ext>
            </a:extLst>
          </p:cNvPr>
          <p:cNvSpPr>
            <a:spLocks noGrp="1"/>
          </p:cNvSpPr>
          <p:nvPr>
            <p:ph idx="1"/>
          </p:nvPr>
        </p:nvSpPr>
        <p:spPr/>
        <p:txBody>
          <a:bodyPr>
            <a:normAutofit fontScale="92500" lnSpcReduction="10000"/>
          </a:bodyPr>
          <a:lstStyle/>
          <a:p>
            <a:r>
              <a:rPr lang="en-US" sz="2800" b="1" dirty="0"/>
              <a:t>Two baskets:</a:t>
            </a:r>
          </a:p>
          <a:p>
            <a:pPr lvl="1"/>
            <a:r>
              <a:rPr lang="en-US" sz="2400" dirty="0"/>
              <a:t>Passive Income </a:t>
            </a:r>
          </a:p>
          <a:p>
            <a:pPr lvl="1"/>
            <a:r>
              <a:rPr lang="en-US" sz="2400" dirty="0"/>
              <a:t>General Category Income [(d)(2)(A)]</a:t>
            </a:r>
          </a:p>
          <a:p>
            <a:endParaRPr lang="en-US" sz="2800" dirty="0"/>
          </a:p>
          <a:p>
            <a:r>
              <a:rPr lang="en-US" sz="2800" b="1" dirty="0"/>
              <a:t>Passive Income</a:t>
            </a:r>
          </a:p>
          <a:p>
            <a:pPr lvl="1"/>
            <a:r>
              <a:rPr lang="en-US" sz="2400" dirty="0"/>
              <a:t>FPHCI, but no Export Financing Interest or High-Taxed Income (d)(2)(B)</a:t>
            </a:r>
          </a:p>
          <a:p>
            <a:pPr lvl="1"/>
            <a:r>
              <a:rPr lang="en-US" sz="2400" dirty="0"/>
              <a:t>DISC, FSC, and Foreign Trade Income (d)(1)(F), (H), and (I)</a:t>
            </a:r>
          </a:p>
          <a:p>
            <a:pPr marL="171450" lvl="1" indent="0">
              <a:buNone/>
            </a:pPr>
            <a:endParaRPr lang="en-US" sz="2400" dirty="0"/>
          </a:p>
          <a:p>
            <a:r>
              <a:rPr lang="en-US" sz="2550" b="1" dirty="0"/>
              <a:t>General Category</a:t>
            </a:r>
          </a:p>
          <a:p>
            <a:pPr lvl="1"/>
            <a:r>
              <a:rPr lang="en-US" sz="2400" dirty="0"/>
              <a:t>Everything except passive</a:t>
            </a:r>
          </a:p>
          <a:p>
            <a:pPr lvl="1"/>
            <a:r>
              <a:rPr lang="en-US" sz="2400" dirty="0"/>
              <a:t>Financial Services Income (d)(2)(C)</a:t>
            </a:r>
          </a:p>
          <a:p>
            <a:pPr lvl="1"/>
            <a:endParaRPr lang="en-US" sz="2800" dirty="0"/>
          </a:p>
          <a:p>
            <a:r>
              <a:rPr lang="en-US" sz="2800" dirty="0"/>
              <a:t>Note:  </a:t>
            </a:r>
            <a:r>
              <a:rPr lang="en-US" sz="2800" b="1" dirty="0"/>
              <a:t>High-taxed [Kickout] Income (d)(2)(F)</a:t>
            </a:r>
          </a:p>
          <a:p>
            <a:pPr lvl="1"/>
            <a:r>
              <a:rPr lang="en-US" sz="2400" dirty="0"/>
              <a:t>Foreign Taxes exceed highest rate in  §1 or  §11</a:t>
            </a:r>
          </a:p>
        </p:txBody>
      </p:sp>
      <p:sp>
        <p:nvSpPr>
          <p:cNvPr id="3" name="Title 2">
            <a:extLst>
              <a:ext uri="{FF2B5EF4-FFF2-40B4-BE49-F238E27FC236}">
                <a16:creationId xmlns:a16="http://schemas.microsoft.com/office/drawing/2014/main" id="{6C845181-8E62-402E-A35E-2C37D5AB564D}"/>
              </a:ext>
            </a:extLst>
          </p:cNvPr>
          <p:cNvSpPr>
            <a:spLocks noGrp="1"/>
          </p:cNvSpPr>
          <p:nvPr>
            <p:ph type="title"/>
          </p:nvPr>
        </p:nvSpPr>
        <p:spPr/>
        <p:txBody>
          <a:bodyPr/>
          <a:lstStyle/>
          <a:p>
            <a:r>
              <a:rPr lang="en-US" altLang="en-US" b="1" dirty="0"/>
              <a:t>FTC Limitation:  Baskets (post-’06 tax years)</a:t>
            </a:r>
            <a:endParaRPr lang="en-US" dirty="0"/>
          </a:p>
        </p:txBody>
      </p:sp>
      <p:sp>
        <p:nvSpPr>
          <p:cNvPr id="4" name="Slide Number Placeholder 3">
            <a:extLst>
              <a:ext uri="{FF2B5EF4-FFF2-40B4-BE49-F238E27FC236}">
                <a16:creationId xmlns:a16="http://schemas.microsoft.com/office/drawing/2014/main" id="{2D5FB82E-7BE0-6890-BDB6-0D5FEA79ABC7}"/>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C2B21167-D109-2CB0-ADA4-E2FDBEF06CC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584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A8AEB2-4AD3-CBAB-58C0-EA24C50A1962}"/>
              </a:ext>
            </a:extLst>
          </p:cNvPr>
          <p:cNvSpPr>
            <a:spLocks noGrp="1"/>
          </p:cNvSpPr>
          <p:nvPr>
            <p:ph idx="1"/>
          </p:nvPr>
        </p:nvSpPr>
        <p:spPr/>
        <p:txBody>
          <a:bodyPr/>
          <a:lstStyle/>
          <a:p>
            <a:r>
              <a:rPr lang="en-US" sz="4400" dirty="0"/>
              <a:t>4 Baskets Now:</a:t>
            </a:r>
          </a:p>
          <a:p>
            <a:pPr lvl="1"/>
            <a:r>
              <a:rPr lang="en-US" sz="4000" dirty="0"/>
              <a:t>Passive</a:t>
            </a:r>
          </a:p>
          <a:p>
            <a:pPr lvl="1"/>
            <a:r>
              <a:rPr lang="en-US" sz="4000" dirty="0"/>
              <a:t>General Category</a:t>
            </a:r>
          </a:p>
          <a:p>
            <a:pPr lvl="1"/>
            <a:r>
              <a:rPr lang="en-US" sz="4000" b="1" dirty="0">
                <a:solidFill>
                  <a:srgbClr val="FF0000"/>
                </a:solidFill>
              </a:rPr>
              <a:t>Foreign Branch Income (d)(2)(J)</a:t>
            </a:r>
          </a:p>
          <a:p>
            <a:pPr lvl="2"/>
            <a:r>
              <a:rPr lang="en-US" altLang="en-US" sz="3200" b="1" dirty="0"/>
              <a:t>Profits attributable to a QBU, but NOT including passive income</a:t>
            </a:r>
            <a:endParaRPr lang="en-US" sz="3200" b="1" dirty="0">
              <a:solidFill>
                <a:srgbClr val="FF0000"/>
              </a:solidFill>
            </a:endParaRPr>
          </a:p>
          <a:p>
            <a:pPr lvl="1"/>
            <a:r>
              <a:rPr lang="en-US" sz="4000" b="1" dirty="0">
                <a:solidFill>
                  <a:srgbClr val="FF0000"/>
                </a:solidFill>
              </a:rPr>
              <a:t>GILTI (d)(1)(A)</a:t>
            </a:r>
            <a:endParaRPr lang="en-US" sz="2400" b="1" dirty="0">
              <a:solidFill>
                <a:srgbClr val="FF0000"/>
              </a:solidFill>
            </a:endParaRPr>
          </a:p>
        </p:txBody>
      </p:sp>
      <p:sp>
        <p:nvSpPr>
          <p:cNvPr id="3" name="Title 2">
            <a:extLst>
              <a:ext uri="{FF2B5EF4-FFF2-40B4-BE49-F238E27FC236}">
                <a16:creationId xmlns:a16="http://schemas.microsoft.com/office/drawing/2014/main" id="{9B8E7872-4276-2ECA-25DD-67A809EE5C7A}"/>
              </a:ext>
            </a:extLst>
          </p:cNvPr>
          <p:cNvSpPr>
            <a:spLocks noGrp="1"/>
          </p:cNvSpPr>
          <p:nvPr>
            <p:ph type="title"/>
          </p:nvPr>
        </p:nvSpPr>
        <p:spPr/>
        <p:txBody>
          <a:bodyPr/>
          <a:lstStyle/>
          <a:p>
            <a:r>
              <a:rPr lang="en-US" altLang="en-US" b="1" dirty="0"/>
              <a:t>FTC Limitation:  Baskets (post-’06 tax years) + post-TCJA</a:t>
            </a:r>
            <a:endParaRPr lang="en-US" dirty="0"/>
          </a:p>
        </p:txBody>
      </p:sp>
      <p:sp>
        <p:nvSpPr>
          <p:cNvPr id="4" name="Slide Number Placeholder 3">
            <a:extLst>
              <a:ext uri="{FF2B5EF4-FFF2-40B4-BE49-F238E27FC236}">
                <a16:creationId xmlns:a16="http://schemas.microsoft.com/office/drawing/2014/main" id="{DF7EE61B-D4FD-5B27-92FC-1885336DBDB6}"/>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CFCB13D6-B04A-B5C7-6A01-DB30B37DC13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617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3B38A-1A58-0725-9CD1-8FD38487D77E}"/>
              </a:ext>
            </a:extLst>
          </p:cNvPr>
          <p:cNvSpPr>
            <a:spLocks noGrp="1"/>
          </p:cNvSpPr>
          <p:nvPr>
            <p:ph idx="1"/>
          </p:nvPr>
        </p:nvSpPr>
        <p:spPr/>
        <p:txBody>
          <a:bodyPr>
            <a:normAutofit lnSpcReduction="10000"/>
          </a:bodyPr>
          <a:lstStyle/>
          <a:p>
            <a:r>
              <a:rPr lang="en-US" sz="2800" dirty="0"/>
              <a:t>Under §960(a) and (d), US Corporate shareholders of CFCs can credit taxes paid by foreign subsidiaries (CFCs).</a:t>
            </a:r>
          </a:p>
          <a:p>
            <a:r>
              <a:rPr lang="en-US" sz="2800" dirty="0"/>
              <a:t>Goal: Roughly put USSH in same position as if they had earned income directly.  </a:t>
            </a:r>
          </a:p>
          <a:p>
            <a:r>
              <a:rPr lang="en-US" sz="2800" dirty="0"/>
              <a:t>Rules were formally found in former §902 (indirect tax credit), which allows indirect taxes to be credited when foreign subsidiaries paid dividend to US parent.  </a:t>
            </a:r>
          </a:p>
          <a:p>
            <a:pPr lvl="2"/>
            <a:r>
              <a:rPr lang="en-US" sz="2400" dirty="0"/>
              <a:t>Each dividend would bring with it a proportionate amount of foreign taxes paid by the subsidiary.</a:t>
            </a:r>
          </a:p>
          <a:p>
            <a:r>
              <a:rPr lang="en-US" sz="2800" dirty="0"/>
              <a:t>For foreign taxes deemed paid, a USSH must gross up any inclusion by the amount deemed paid foreign taxes.  The FTC limitation is then applied to the grossed-up amount</a:t>
            </a:r>
          </a:p>
          <a:p>
            <a:pPr lvl="1"/>
            <a:r>
              <a:rPr lang="en-US" sz="2400" dirty="0"/>
              <a:t>Subpart F inclusion of 80 and DP FT of 20.  The USSH must gross up the 80 of subpart F by the deemed paid taxes, so the total inclusion is 100 with a potential FTC of 20.</a:t>
            </a:r>
          </a:p>
        </p:txBody>
      </p:sp>
      <p:sp>
        <p:nvSpPr>
          <p:cNvPr id="3" name="Title 2">
            <a:extLst>
              <a:ext uri="{FF2B5EF4-FFF2-40B4-BE49-F238E27FC236}">
                <a16:creationId xmlns:a16="http://schemas.microsoft.com/office/drawing/2014/main" id="{78E483D0-277F-6279-034B-75A5CE4EC19E}"/>
              </a:ext>
            </a:extLst>
          </p:cNvPr>
          <p:cNvSpPr>
            <a:spLocks noGrp="1"/>
          </p:cNvSpPr>
          <p:nvPr>
            <p:ph type="title"/>
          </p:nvPr>
        </p:nvSpPr>
        <p:spPr/>
        <p:txBody>
          <a:bodyPr/>
          <a:lstStyle/>
          <a:p>
            <a:r>
              <a:rPr lang="en-US" dirty="0"/>
              <a:t>Indirect FTCs:  Section 960(a) and (d)</a:t>
            </a:r>
          </a:p>
        </p:txBody>
      </p:sp>
      <p:sp>
        <p:nvSpPr>
          <p:cNvPr id="4" name="Slide Number Placeholder 3">
            <a:extLst>
              <a:ext uri="{FF2B5EF4-FFF2-40B4-BE49-F238E27FC236}">
                <a16:creationId xmlns:a16="http://schemas.microsoft.com/office/drawing/2014/main" id="{AA4C3E76-8CF6-8239-8A58-A43922BE72C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4D1067A9-B4E5-1D8E-B6BE-7F864C82EDD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6739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BB4D00-2190-AB8D-F831-195CFAAEBCEA}"/>
              </a:ext>
            </a:extLst>
          </p:cNvPr>
          <p:cNvSpPr>
            <a:spLocks noGrp="1"/>
          </p:cNvSpPr>
          <p:nvPr>
            <p:ph idx="1"/>
          </p:nvPr>
        </p:nvSpPr>
        <p:spPr/>
        <p:txBody>
          <a:bodyPr/>
          <a:lstStyle/>
          <a:p>
            <a:r>
              <a:rPr lang="en-US" sz="2400" b="1" dirty="0">
                <a:effectLst/>
                <a:latin typeface="CMMI10"/>
              </a:rPr>
              <a:t>GILTI DP FT</a:t>
            </a:r>
            <a:r>
              <a:rPr lang="en-US" sz="2400" dirty="0">
                <a:effectLst/>
                <a:latin typeface="CMMI10"/>
              </a:rPr>
              <a:t> </a:t>
            </a:r>
            <a:r>
              <a:rPr lang="en-US" sz="2400" dirty="0">
                <a:effectLst/>
                <a:latin typeface="CMR10"/>
              </a:rPr>
              <a:t>= 80% </a:t>
            </a:r>
            <a:r>
              <a:rPr lang="en-US" sz="2400" dirty="0">
                <a:effectLst/>
                <a:latin typeface="CMSY10"/>
              </a:rPr>
              <a:t>∗ </a:t>
            </a:r>
            <a:r>
              <a:rPr lang="en-US" sz="2400" dirty="0">
                <a:effectLst/>
                <a:latin typeface="CMR10"/>
              </a:rPr>
              <a:t>(</a:t>
            </a:r>
            <a:r>
              <a:rPr lang="en-US" sz="2400" dirty="0">
                <a:effectLst/>
                <a:latin typeface="CMMI10"/>
              </a:rPr>
              <a:t>Inclusion </a:t>
            </a:r>
            <a:r>
              <a:rPr lang="en-US" sz="2400" dirty="0">
                <a:effectLst/>
                <a:latin typeface="CMR10"/>
              </a:rPr>
              <a:t>%) </a:t>
            </a:r>
            <a:r>
              <a:rPr lang="en-US" sz="2400" dirty="0">
                <a:effectLst/>
                <a:latin typeface="CMSY10"/>
              </a:rPr>
              <a:t>∗ </a:t>
            </a:r>
            <a:r>
              <a:rPr lang="en-US" sz="2400" dirty="0">
                <a:effectLst/>
                <a:latin typeface="CMR10"/>
              </a:rPr>
              <a:t>(</a:t>
            </a:r>
            <a:r>
              <a:rPr lang="en-US" sz="2400" dirty="0">
                <a:effectLst/>
                <a:latin typeface="CMMI10"/>
              </a:rPr>
              <a:t>Aggregate Tested Foreign Taxes</a:t>
            </a:r>
            <a:r>
              <a:rPr lang="en-US" sz="2400" dirty="0">
                <a:effectLst/>
                <a:latin typeface="CMR10"/>
              </a:rPr>
              <a:t>) </a:t>
            </a:r>
            <a:endParaRPr lang="en-US" sz="2400" dirty="0"/>
          </a:p>
          <a:p>
            <a:endParaRPr lang="en-US" sz="2400" dirty="0"/>
          </a:p>
          <a:p>
            <a:r>
              <a:rPr lang="en-US" sz="2400" b="1" dirty="0"/>
              <a:t>Inclusion %</a:t>
            </a:r>
            <a:r>
              <a:rPr lang="en-US" sz="2400" dirty="0"/>
              <a:t>:  GILTI inclusion / Aggregate Tested Income</a:t>
            </a:r>
          </a:p>
          <a:p>
            <a:endParaRPr lang="en-US" sz="2400" dirty="0"/>
          </a:p>
          <a:p>
            <a:pPr marL="0" indent="0" algn="ctr">
              <a:buNone/>
            </a:pPr>
            <a:r>
              <a:rPr lang="en-US" sz="2400" b="1" u="sng" dirty="0"/>
              <a:t>Example</a:t>
            </a:r>
          </a:p>
          <a:p>
            <a:pPr algn="l"/>
            <a:r>
              <a:rPr lang="en-US" sz="2400" dirty="0"/>
              <a:t>DC owns 100% of CFC1, which earns 1,000 of gross tested income, incurs 800 expenses, pays 40 of foreign taxes (a 20% rate), and has QBAI of 500. </a:t>
            </a:r>
          </a:p>
          <a:p>
            <a:pPr algn="l"/>
            <a:r>
              <a:rPr lang="en-US" sz="2400" dirty="0"/>
              <a:t>The GILTI inclusion is 110 (1,000 - 800 - 40- 50 (10%*500)). </a:t>
            </a:r>
          </a:p>
          <a:p>
            <a:pPr algn="l"/>
            <a:r>
              <a:rPr lang="en-US" sz="2400" dirty="0"/>
              <a:t>The Inclusion % is </a:t>
            </a:r>
            <a:r>
              <a:rPr lang="en-US" sz="2400" dirty="0">
                <a:effectLst/>
                <a:latin typeface="SFRM1095"/>
              </a:rPr>
              <a:t>GILTI inclusion (110) divided by the tested income (160) or 68.75%</a:t>
            </a:r>
          </a:p>
          <a:p>
            <a:pPr algn="l"/>
            <a:r>
              <a:rPr lang="en-US" sz="2400" dirty="0">
                <a:effectLst/>
                <a:latin typeface="SFRM1095"/>
              </a:rPr>
              <a:t>DC’s deemed paid taxes are 22, calculated as follows: 80% * 68.75% * 40 (taxes)</a:t>
            </a:r>
          </a:p>
          <a:p>
            <a:pPr algn="l"/>
            <a:r>
              <a:rPr lang="en-US" sz="2400" dirty="0">
                <a:effectLst/>
                <a:latin typeface="SFRM1095"/>
              </a:rPr>
              <a:t> </a:t>
            </a:r>
            <a:r>
              <a:rPr lang="en-US" sz="2400" dirty="0"/>
              <a:t>§78 calculated w/out regard to 80% limitation: 68.75% * 40, or 27.5. </a:t>
            </a:r>
          </a:p>
          <a:p>
            <a:pPr lvl="1" algn="l"/>
            <a:r>
              <a:rPr lang="en-US" sz="2250" dirty="0"/>
              <a:t>Total GILTI Inclusion:  27.5 + 110 = 137.5</a:t>
            </a:r>
          </a:p>
          <a:p>
            <a:pPr lvl="1" algn="l"/>
            <a:r>
              <a:rPr lang="en-US" sz="2250" dirty="0"/>
              <a:t>But DC entitled to 50% deduction for GILTI under </a:t>
            </a:r>
            <a:r>
              <a:rPr lang="en-US" sz="2400" dirty="0"/>
              <a:t>§250</a:t>
            </a:r>
            <a:r>
              <a:rPr lang="en-US" sz="2250" dirty="0"/>
              <a:t>, so inclusion is 68.75 (137.5/2)</a:t>
            </a:r>
          </a:p>
          <a:p>
            <a:pPr algn="l"/>
            <a:endParaRPr lang="en-US" sz="2400" dirty="0"/>
          </a:p>
          <a:p>
            <a:pPr algn="l"/>
            <a:endParaRPr lang="en-US" sz="2400" dirty="0"/>
          </a:p>
          <a:p>
            <a:pPr algn="l"/>
            <a:endParaRPr lang="en-US" sz="2400" dirty="0"/>
          </a:p>
          <a:p>
            <a:endParaRPr lang="en-US" sz="2400" dirty="0"/>
          </a:p>
          <a:p>
            <a:endParaRPr lang="en-US" sz="2400" dirty="0"/>
          </a:p>
        </p:txBody>
      </p:sp>
      <p:sp>
        <p:nvSpPr>
          <p:cNvPr id="3" name="Title 2">
            <a:extLst>
              <a:ext uri="{FF2B5EF4-FFF2-40B4-BE49-F238E27FC236}">
                <a16:creationId xmlns:a16="http://schemas.microsoft.com/office/drawing/2014/main" id="{D208DA57-5976-7AE8-15B5-039BFEB85A6F}"/>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46FA108F-E451-2D2E-84CF-5E3B5247631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89B66AD4-DCDF-9AE6-79BB-43978935D04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2623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E25EA-1EFE-2921-577E-44A5A3BC23DD}"/>
              </a:ext>
            </a:extLst>
          </p:cNvPr>
          <p:cNvSpPr>
            <a:spLocks noGrp="1"/>
          </p:cNvSpPr>
          <p:nvPr>
            <p:ph idx="1"/>
          </p:nvPr>
        </p:nvSpPr>
        <p:spPr/>
        <p:txBody>
          <a:bodyPr/>
          <a:lstStyle/>
          <a:p>
            <a:r>
              <a:rPr lang="en-US" sz="2800" dirty="0"/>
              <a:t>US tax on the 68.75 GILTI inclusion is </a:t>
            </a:r>
            <a:r>
              <a:rPr lang="en-US" sz="2800" b="1" dirty="0"/>
              <a:t>14.44</a:t>
            </a:r>
            <a:r>
              <a:rPr lang="en-US" sz="2800" dirty="0"/>
              <a:t> (21% * 68.75). This would be the maximum amount of the FTC limitation. </a:t>
            </a:r>
          </a:p>
          <a:p>
            <a:pPr marL="0" indent="0">
              <a:buNone/>
            </a:pPr>
            <a:endParaRPr lang="en-US" sz="2800" dirty="0"/>
          </a:p>
          <a:p>
            <a:pPr marL="0" indent="0">
              <a:buNone/>
            </a:pPr>
            <a:endParaRPr lang="en-US" sz="2800" dirty="0"/>
          </a:p>
          <a:p>
            <a:r>
              <a:rPr lang="en-US" sz="2800" dirty="0"/>
              <a:t>Since the deemed paid taxes are 22, no further US taxes are due, but 7.56 (14.44 - 22) are permanently lost and can’t be carried back or forward. §904(c) (last sentence)</a:t>
            </a:r>
          </a:p>
          <a:p>
            <a:endParaRPr lang="en-US" dirty="0"/>
          </a:p>
        </p:txBody>
      </p:sp>
      <p:sp>
        <p:nvSpPr>
          <p:cNvPr id="3" name="Title 2">
            <a:extLst>
              <a:ext uri="{FF2B5EF4-FFF2-40B4-BE49-F238E27FC236}">
                <a16:creationId xmlns:a16="http://schemas.microsoft.com/office/drawing/2014/main" id="{0571F616-27C4-D23B-132D-A1064EF11D86}"/>
              </a:ext>
            </a:extLst>
          </p:cNvPr>
          <p:cNvSpPr>
            <a:spLocks noGrp="1"/>
          </p:cNvSpPr>
          <p:nvPr>
            <p:ph type="title"/>
          </p:nvPr>
        </p:nvSpPr>
        <p:spPr/>
        <p:txBody>
          <a:bodyPr/>
          <a:lstStyle/>
          <a:p>
            <a:r>
              <a:rPr lang="en-US" dirty="0"/>
              <a:t>Indirect Tax Credit:  GILTI </a:t>
            </a:r>
            <a:r>
              <a:rPr lang="en-US" sz="1800" dirty="0"/>
              <a:t>§960(d)</a:t>
            </a:r>
            <a:endParaRPr lang="en-US" dirty="0"/>
          </a:p>
        </p:txBody>
      </p:sp>
      <p:sp>
        <p:nvSpPr>
          <p:cNvPr id="4" name="Slide Number Placeholder 3">
            <a:extLst>
              <a:ext uri="{FF2B5EF4-FFF2-40B4-BE49-F238E27FC236}">
                <a16:creationId xmlns:a16="http://schemas.microsoft.com/office/drawing/2014/main" id="{5000AC70-1C1C-D4A4-165F-21BFCAA500C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6B523DE3-EF1E-B8E1-DE39-CEC7878DFA9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00769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Interest, rents, royalties, SF and GILTI inclusions of USSHs of a CFC are generally treated as passive income to the extent attributable to the passive income of the CFC.  </a:t>
            </a:r>
          </a:p>
          <a:p>
            <a:r>
              <a:rPr lang="en-US" sz="2400" dirty="0"/>
              <a:t>Otherwise, it’s most likely allocated to the general category basket, except if it’s GILTI in which case it’s allocated to the GILTI basket.  </a:t>
            </a:r>
          </a:p>
          <a:p>
            <a:endParaRPr lang="en-US" sz="2400" dirty="0"/>
          </a:p>
          <a:p>
            <a:pPr marL="0" indent="0" algn="ctr">
              <a:buNone/>
            </a:pPr>
            <a:r>
              <a:rPr lang="en-US" sz="2400" b="1" u="sng" dirty="0"/>
              <a:t>Example (SF Inclusion; Reg. 1.904-5(c)(6))</a:t>
            </a:r>
          </a:p>
          <a:p>
            <a:r>
              <a:rPr lang="en-US" sz="2400" dirty="0"/>
              <a:t>CFC has 30 of </a:t>
            </a:r>
            <a:r>
              <a:rPr lang="en-US" sz="2400" dirty="0" err="1"/>
              <a:t>FBCSalesInc</a:t>
            </a:r>
            <a:r>
              <a:rPr lang="en-US" sz="2400" dirty="0"/>
              <a:t>, 15 of FPHCI, and 70 non-SF income.  CFC paid no taxes with respect to any of its income.  USSH has SF inclusion of 45, and 15 goes into passive basket, and 30 into the GC basket. </a:t>
            </a:r>
          </a:p>
          <a:p>
            <a:endParaRPr lang="en-US" sz="2400" dirty="0"/>
          </a:p>
          <a:p>
            <a:r>
              <a:rPr lang="en-US" sz="2400" dirty="0"/>
              <a:t>Dividends received from a CFC are treated as passive in the same proportion as the E&amp;Ps of the CFC are attributable to the passive category.  Reg.1.904-5(c)(4)(</a:t>
            </a:r>
            <a:r>
              <a:rPr lang="en-US" sz="2400" dirty="0" err="1"/>
              <a:t>i</a:t>
            </a:r>
            <a:r>
              <a:rPr lang="en-US" sz="2400" dirty="0"/>
              <a:t>). </a:t>
            </a:r>
          </a:p>
          <a:p>
            <a:pPr lvl="1"/>
            <a:r>
              <a:rPr lang="en-US" sz="2250" dirty="0"/>
              <a:t>Note, a dividend from a CFC also includes the §78 gross up.). </a:t>
            </a:r>
          </a:p>
          <a:p>
            <a:endParaRPr lang="en-US" sz="2400" dirty="0"/>
          </a:p>
          <a:p>
            <a:pPr marL="0" indent="0">
              <a:buNone/>
            </a:pPr>
            <a:endParaRPr lang="en-US" sz="2400" dirty="0"/>
          </a:p>
        </p:txBody>
      </p:sp>
      <p:sp>
        <p:nvSpPr>
          <p:cNvPr id="3" name="Title 2"/>
          <p:cNvSpPr>
            <a:spLocks noGrp="1"/>
          </p:cNvSpPr>
          <p:nvPr>
            <p:ph type="title"/>
          </p:nvPr>
        </p:nvSpPr>
        <p:spPr/>
        <p:txBody>
          <a:bodyPr/>
          <a:lstStyle/>
          <a:p>
            <a:r>
              <a:rPr lang="en-US" altLang="en-US" sz="1800" dirty="0"/>
              <a:t>FTC Limitation: Look-Through Rules for CFCs (</a:t>
            </a:r>
            <a:r>
              <a:rPr lang="en-US" sz="1800" dirty="0"/>
              <a:t>§</a:t>
            </a:r>
            <a:r>
              <a:rPr lang="en-US" altLang="en-US" sz="1800" dirty="0"/>
              <a:t>904(d)(3))</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8667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FTC:  US Tax (pre-credit) x FS Tax </a:t>
            </a:r>
            <a:r>
              <a:rPr lang="en-US" sz="3200" dirty="0" err="1"/>
              <a:t>Inc</a:t>
            </a:r>
            <a:r>
              <a:rPr lang="en-US" sz="3200" dirty="0"/>
              <a:t>/ WW Tax </a:t>
            </a:r>
            <a:r>
              <a:rPr lang="en-US" sz="3200" dirty="0" err="1"/>
              <a:t>Inc</a:t>
            </a:r>
            <a:endParaRPr lang="en-US" sz="3200" dirty="0"/>
          </a:p>
          <a:p>
            <a:endParaRPr lang="en-US" sz="3200" dirty="0"/>
          </a:p>
          <a:p>
            <a:pPr lvl="1"/>
            <a:r>
              <a:rPr lang="en-US" sz="3050" dirty="0"/>
              <a:t>FS </a:t>
            </a:r>
            <a:r>
              <a:rPr lang="en-US" sz="3050" b="1" dirty="0">
                <a:solidFill>
                  <a:srgbClr val="FF0000"/>
                </a:solidFill>
              </a:rPr>
              <a:t>Taxable</a:t>
            </a:r>
            <a:r>
              <a:rPr lang="en-US" sz="3050" dirty="0"/>
              <a:t> Income:  FS Gross Income less allocable deductions (section 861(b), 862(b), and 863(a))</a:t>
            </a:r>
          </a:p>
          <a:p>
            <a:endParaRPr lang="en-US" sz="3200" dirty="0"/>
          </a:p>
          <a:p>
            <a:pPr lvl="1"/>
            <a:r>
              <a:rPr lang="en-US" sz="3050" dirty="0"/>
              <a:t>EC </a:t>
            </a:r>
            <a:r>
              <a:rPr lang="en-US" sz="3050" b="1" dirty="0">
                <a:solidFill>
                  <a:srgbClr val="FF0000"/>
                </a:solidFill>
              </a:rPr>
              <a:t>Taxable</a:t>
            </a:r>
            <a:r>
              <a:rPr lang="en-US" sz="3050" dirty="0"/>
              <a:t> </a:t>
            </a:r>
            <a:r>
              <a:rPr lang="en-US" sz="3050" dirty="0" err="1"/>
              <a:t>Inc</a:t>
            </a:r>
            <a:r>
              <a:rPr lang="en-US" sz="3050" dirty="0"/>
              <a:t>: ECI less allocable deductions (sections 873(a) and 882(c)(1)(A))</a:t>
            </a:r>
          </a:p>
          <a:p>
            <a:endParaRPr lang="en-US" sz="3200" dirty="0"/>
          </a:p>
          <a:p>
            <a:pPr lvl="1"/>
            <a:r>
              <a:rPr lang="en-US" sz="3050" dirty="0"/>
              <a:t>FBC </a:t>
            </a:r>
            <a:r>
              <a:rPr lang="en-US" sz="3050" b="1" dirty="0">
                <a:solidFill>
                  <a:srgbClr val="FF0000"/>
                </a:solidFill>
              </a:rPr>
              <a:t>Taxable</a:t>
            </a:r>
            <a:r>
              <a:rPr lang="en-US" sz="3050" dirty="0"/>
              <a:t> </a:t>
            </a:r>
            <a:r>
              <a:rPr lang="en-US" sz="3050" dirty="0" err="1"/>
              <a:t>Inc</a:t>
            </a:r>
            <a:r>
              <a:rPr lang="en-US" sz="3050" dirty="0"/>
              <a:t>:  Gross income less allocable deductions (954(b)(5))</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6397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a:t>Deductions are first “allocated” to a “class” of income, and then “apportioned” within a class between the “statutory groupings” and “residual groupings” of gross income.  Reg. 1.861-8(a)(2).  Many important expenses, such as interest, state and local taxes, R&amp;D expenses, are subject to specific A&amp;A rules</a:t>
            </a:r>
          </a:p>
          <a:p>
            <a:endParaRPr lang="en-US" sz="2400" dirty="0"/>
          </a:p>
          <a:p>
            <a:r>
              <a:rPr lang="en-US" sz="2400" dirty="0"/>
              <a:t>Expenses are allocated to class of income to which they are “definitely related;” expenses may be related to all of a taxpayer’s income, e.g., general management expenses.</a:t>
            </a:r>
          </a:p>
          <a:p>
            <a:endParaRPr lang="en-US" sz="2400" dirty="0"/>
          </a:p>
          <a:p>
            <a:r>
              <a:rPr lang="en-US" sz="2400" dirty="0"/>
              <a:t>Statutory and Residual Groupings:  statutory grouping is gross income that, reduced by deductions, is relevant under an “operative” provision, e.g., foreign source income in a particular basket, gross ECI</a:t>
            </a:r>
          </a:p>
          <a:p>
            <a:endParaRPr lang="en-US" sz="2400" dirty="0"/>
          </a:p>
          <a:p>
            <a:r>
              <a:rPr lang="en-US" sz="2400" dirty="0"/>
              <a:t>Deductions not definitely related to any GI are apportioned ratably among statutory and residual grouping. </a:t>
            </a:r>
          </a:p>
          <a:p>
            <a:endParaRPr lang="en-US" sz="2400"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83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b="1" dirty="0"/>
              <a:t>Money is fungible</a:t>
            </a:r>
            <a:r>
              <a:rPr lang="en-US" sz="3200" dirty="0"/>
              <a:t>: interest expense related to all income producing activities and assets of taxpayer and thus allocable to all GI of taxpayer.  Reg. 1.861-9T(a)</a:t>
            </a:r>
          </a:p>
          <a:p>
            <a:endParaRPr lang="en-US" sz="3200" dirty="0"/>
          </a:p>
          <a:p>
            <a:r>
              <a:rPr lang="en-US" sz="3200" b="1" dirty="0"/>
              <a:t>Interest Paid by Individuals</a:t>
            </a:r>
            <a:r>
              <a:rPr lang="en-US" sz="3200" dirty="0"/>
              <a:t>:  </a:t>
            </a:r>
          </a:p>
          <a:p>
            <a:pPr lvl="1"/>
            <a:r>
              <a:rPr lang="en-US" sz="2800" dirty="0"/>
              <a:t>If individual has at least $5K of FSGI, A&amp;A required: </a:t>
            </a:r>
          </a:p>
          <a:p>
            <a:pPr lvl="1"/>
            <a:r>
              <a:rPr lang="en-US" sz="2800" dirty="0"/>
              <a:t>business interest apportioned to business income; </a:t>
            </a:r>
          </a:p>
          <a:p>
            <a:pPr lvl="1"/>
            <a:r>
              <a:rPr lang="en-US" sz="2800" dirty="0"/>
              <a:t>investment interest to investment income; and </a:t>
            </a:r>
          </a:p>
          <a:p>
            <a:pPr lvl="1"/>
            <a:r>
              <a:rPr lang="en-US" sz="2800" dirty="0"/>
              <a:t>personal interest (i.e., home mortgage interest) to ALL GROSS INCOME. Reg. 1.861-9T(d)(1). </a:t>
            </a:r>
          </a:p>
          <a:p>
            <a:endParaRPr lang="en-US" dirty="0"/>
          </a:p>
        </p:txBody>
      </p:sp>
      <p:sp>
        <p:nvSpPr>
          <p:cNvPr id="3" name="Title 2"/>
          <p:cNvSpPr>
            <a:spLocks noGrp="1"/>
          </p:cNvSpPr>
          <p:nvPr>
            <p:ph type="title"/>
          </p:nvPr>
        </p:nvSpPr>
        <p:spPr/>
        <p:txBody>
          <a:bodyPr/>
          <a:lstStyle/>
          <a:p>
            <a:r>
              <a:rPr lang="en-US" altLang="en-US" dirty="0"/>
              <a:t>Source and Allocation of Deductions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2467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6D095-131C-497A-2627-5069B6159636}"/>
              </a:ext>
            </a:extLst>
          </p:cNvPr>
          <p:cNvSpPr>
            <a:spLocks noGrp="1"/>
          </p:cNvSpPr>
          <p:nvPr>
            <p:ph idx="1"/>
          </p:nvPr>
        </p:nvSpPr>
        <p:spPr/>
        <p:txBody>
          <a:bodyPr/>
          <a:lstStyle/>
          <a:p>
            <a:r>
              <a:rPr lang="en-US" sz="2800" dirty="0"/>
              <a:t>Andie earns 120k as an associate in a law firm.  For 2022, she works abroad for 2 months in Brazil pays tax of 4K (20% of 20K).  She owns an apartment in NY and pays 18K in interest expense.  She also pays NY state taxes income taxes of 6K, property taxes of 4K, and contributes 2K to charity.</a:t>
            </a:r>
          </a:p>
          <a:p>
            <a:endParaRPr lang="en-US" sz="2800" dirty="0"/>
          </a:p>
          <a:p>
            <a:r>
              <a:rPr lang="en-US" sz="2800" dirty="0"/>
              <a:t>Note, her US MTR is 22%, but her ETR is 14.21%  </a:t>
            </a:r>
          </a:p>
          <a:p>
            <a:endParaRPr lang="en-US" sz="2800" dirty="0"/>
          </a:p>
          <a:p>
            <a:r>
              <a:rPr lang="en-US" sz="2800" dirty="0"/>
              <a:t>What’s her FTC limitation?</a:t>
            </a:r>
          </a:p>
          <a:p>
            <a:endParaRPr lang="en-US" dirty="0"/>
          </a:p>
        </p:txBody>
      </p:sp>
      <p:sp>
        <p:nvSpPr>
          <p:cNvPr id="3" name="Title 2">
            <a:extLst>
              <a:ext uri="{FF2B5EF4-FFF2-40B4-BE49-F238E27FC236}">
                <a16:creationId xmlns:a16="http://schemas.microsoft.com/office/drawing/2014/main" id="{4BBA47F5-4E62-BA50-C3A3-0E164DAE4DBA}"/>
              </a:ext>
            </a:extLst>
          </p:cNvPr>
          <p:cNvSpPr>
            <a:spLocks noGrp="1"/>
          </p:cNvSpPr>
          <p:nvPr>
            <p:ph type="title"/>
          </p:nvPr>
        </p:nvSpPr>
        <p:spPr/>
        <p:txBody>
          <a:bodyPr/>
          <a:lstStyle/>
          <a:p>
            <a:r>
              <a:rPr lang="en-US" dirty="0"/>
              <a:t>Source and Allocations of Deductions: Example</a:t>
            </a:r>
          </a:p>
        </p:txBody>
      </p:sp>
      <p:sp>
        <p:nvSpPr>
          <p:cNvPr id="4" name="Slide Number Placeholder 3">
            <a:extLst>
              <a:ext uri="{FF2B5EF4-FFF2-40B4-BE49-F238E27FC236}">
                <a16:creationId xmlns:a16="http://schemas.microsoft.com/office/drawing/2014/main" id="{F55812E7-AF70-6203-714A-3477C7A7EAF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D20D2116-306F-6219-EABF-1EC77952D3D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4974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DC681B-CB6D-5724-B1F3-10E5ED9AA2D7}"/>
              </a:ext>
            </a:extLst>
          </p:cNvPr>
          <p:cNvSpPr>
            <a:spLocks noGrp="1"/>
          </p:cNvSpPr>
          <p:nvPr>
            <p:ph idx="1"/>
          </p:nvPr>
        </p:nvSpPr>
        <p:spPr>
          <a:xfrm>
            <a:off x="512064" y="533400"/>
            <a:ext cx="5122617" cy="5812064"/>
          </a:xfrm>
        </p:spPr>
        <p:txBody>
          <a:bodyPr/>
          <a:lstStyle/>
          <a:p>
            <a:r>
              <a:rPr lang="en-US" sz="2800" dirty="0"/>
              <a:t>In 2016, the FTCs offset $89B of corporate tax liability, about 25% of the corporate tax revenues.</a:t>
            </a:r>
          </a:p>
          <a:p>
            <a:endParaRPr lang="en-US" sz="2800" dirty="0"/>
          </a:p>
          <a:p>
            <a:endParaRPr lang="en-US" sz="2800" dirty="0"/>
          </a:p>
          <a:p>
            <a:r>
              <a:rPr lang="en-US" sz="2800" dirty="0"/>
              <a:t>In 2013, FTCs ate roughly 36% of the corporate tax base in 2013 ($118B out of a total of $329B)</a:t>
            </a:r>
          </a:p>
          <a:p>
            <a:endParaRPr lang="en-US" dirty="0"/>
          </a:p>
        </p:txBody>
      </p:sp>
      <p:sp>
        <p:nvSpPr>
          <p:cNvPr id="3" name="Title 2">
            <a:extLst>
              <a:ext uri="{FF2B5EF4-FFF2-40B4-BE49-F238E27FC236}">
                <a16:creationId xmlns:a16="http://schemas.microsoft.com/office/drawing/2014/main" id="{C532A247-39AC-D59E-1CE0-7DDB8A45BC1A}"/>
              </a:ext>
            </a:extLst>
          </p:cNvPr>
          <p:cNvSpPr>
            <a:spLocks noGrp="1"/>
          </p:cNvSpPr>
          <p:nvPr>
            <p:ph type="title"/>
          </p:nvPr>
        </p:nvSpPr>
        <p:spPr/>
        <p:txBody>
          <a:bodyPr/>
          <a:lstStyle/>
          <a:p>
            <a:r>
              <a:rPr lang="en-US" dirty="0"/>
              <a:t>Foreign Tax Credit: Revenue Costs</a:t>
            </a:r>
          </a:p>
        </p:txBody>
      </p:sp>
      <p:sp>
        <p:nvSpPr>
          <p:cNvPr id="4" name="Slide Number Placeholder 3">
            <a:extLst>
              <a:ext uri="{FF2B5EF4-FFF2-40B4-BE49-F238E27FC236}">
                <a16:creationId xmlns:a16="http://schemas.microsoft.com/office/drawing/2014/main" id="{DDD75A9E-4BB1-312E-F841-E2579FE3EA0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27537784-2BBD-9BD1-A207-5C467EB332FF}"/>
              </a:ext>
            </a:extLst>
          </p:cNvPr>
          <p:cNvSpPr>
            <a:spLocks noGrp="1"/>
          </p:cNvSpPr>
          <p:nvPr>
            <p:ph type="ftr" sz="quarter" idx="11"/>
          </p:nvPr>
        </p:nvSpPr>
        <p:spPr/>
        <p:txBody>
          <a:bodyPr/>
          <a:lstStyle/>
          <a:p>
            <a:pPr>
              <a:defRPr/>
            </a:pPr>
            <a:r>
              <a:rPr lang="en-US"/>
              <a:t>Foreign Tax Credits</a:t>
            </a:r>
            <a:endParaRPr lang="en-US" dirty="0"/>
          </a:p>
        </p:txBody>
      </p:sp>
      <p:graphicFrame>
        <p:nvGraphicFramePr>
          <p:cNvPr id="6" name="Content Placeholder 6">
            <a:extLst>
              <a:ext uri="{FF2B5EF4-FFF2-40B4-BE49-F238E27FC236}">
                <a16:creationId xmlns:a16="http://schemas.microsoft.com/office/drawing/2014/main" id="{0024DFF0-262D-4784-0B50-60F950668E4A}"/>
              </a:ext>
            </a:extLst>
          </p:cNvPr>
          <p:cNvGraphicFramePr>
            <a:graphicFrameLocks/>
          </p:cNvGraphicFramePr>
          <p:nvPr>
            <p:extLst>
              <p:ext uri="{D42A27DB-BD31-4B8C-83A1-F6EECF244321}">
                <p14:modId xmlns:p14="http://schemas.microsoft.com/office/powerpoint/2010/main" val="494854527"/>
              </p:ext>
            </p:extLst>
          </p:nvPr>
        </p:nvGraphicFramePr>
        <p:xfrm>
          <a:off x="6202962" y="641765"/>
          <a:ext cx="5476974" cy="54748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1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8904E227-17A2-B2E9-A3ED-55713744B8A1}"/>
              </a:ext>
            </a:extLst>
          </p:cNvPr>
          <p:cNvSpPr>
            <a:spLocks noGrp="1" noChangeArrowheads="1"/>
          </p:cNvSpPr>
          <p:nvPr>
            <p:ph type="title"/>
          </p:nvPr>
        </p:nvSpPr>
        <p:spPr/>
        <p:txBody>
          <a:bodyPr/>
          <a:lstStyle/>
          <a:p>
            <a:r>
              <a:rPr lang="en-US" altLang="en-US" sz="2400" b="1" dirty="0"/>
              <a:t>Source and Allocation of Deductions:  Example</a:t>
            </a:r>
            <a:endParaRPr lang="en-US" altLang="en-US" sz="2000" b="1" dirty="0"/>
          </a:p>
        </p:txBody>
      </p:sp>
      <p:sp>
        <p:nvSpPr>
          <p:cNvPr id="62" name="Slide Number Placeholder 4">
            <a:extLst>
              <a:ext uri="{FF2B5EF4-FFF2-40B4-BE49-F238E27FC236}">
                <a16:creationId xmlns:a16="http://schemas.microsoft.com/office/drawing/2014/main" id="{B6A16CA5-2545-FF77-C64B-4F705BF90054}"/>
              </a:ext>
            </a:extLst>
          </p:cNvPr>
          <p:cNvSpPr>
            <a:spLocks noGrp="1"/>
          </p:cNvSpPr>
          <p:nvPr>
            <p:ph type="sldNum" sz="quarter" idx="10"/>
          </p:nvPr>
        </p:nvSpPr>
        <p:spPr/>
        <p:txBody>
          <a:bodyPr/>
          <a:lstStyle/>
          <a:p>
            <a:fld id="{B7C33E43-F32B-6548-BA66-CF7C0BEC45F9}" type="slidenum">
              <a:rPr lang="en-US" altLang="en-US"/>
              <a:pPr/>
              <a:t>20</a:t>
            </a:fld>
            <a:endParaRPr lang="en-US" altLang="en-US"/>
          </a:p>
        </p:txBody>
      </p:sp>
      <p:sp>
        <p:nvSpPr>
          <p:cNvPr id="61" name="Footer Placeholder 3">
            <a:extLst>
              <a:ext uri="{FF2B5EF4-FFF2-40B4-BE49-F238E27FC236}">
                <a16:creationId xmlns:a16="http://schemas.microsoft.com/office/drawing/2014/main" id="{3C8855CA-FBC8-6DB1-6BB6-A97C6D2440D2}"/>
              </a:ext>
            </a:extLst>
          </p:cNvPr>
          <p:cNvSpPr>
            <a:spLocks noGrp="1"/>
          </p:cNvSpPr>
          <p:nvPr>
            <p:ph type="ftr" sz="quarter" idx="11"/>
          </p:nvPr>
        </p:nvSpPr>
        <p:spPr/>
        <p:txBody>
          <a:bodyPr/>
          <a:lstStyle/>
          <a:p>
            <a:r>
              <a:rPr lang="en-US" altLang="en-US"/>
              <a:t>IT_FTC_2007</a:t>
            </a:r>
          </a:p>
        </p:txBody>
      </p:sp>
      <p:graphicFrame>
        <p:nvGraphicFramePr>
          <p:cNvPr id="406532" name="Group 4">
            <a:extLst>
              <a:ext uri="{FF2B5EF4-FFF2-40B4-BE49-F238E27FC236}">
                <a16:creationId xmlns:a16="http://schemas.microsoft.com/office/drawing/2014/main" id="{44C648EB-0959-B3EA-5C56-A29D29FCC8F8}"/>
              </a:ext>
            </a:extLst>
          </p:cNvPr>
          <p:cNvGraphicFramePr>
            <a:graphicFrameLocks noGrp="1"/>
          </p:cNvGraphicFramePr>
          <p:nvPr>
            <p:extLst>
              <p:ext uri="{D42A27DB-BD31-4B8C-83A1-F6EECF244321}">
                <p14:modId xmlns:p14="http://schemas.microsoft.com/office/powerpoint/2010/main" val="4179788539"/>
              </p:ext>
            </p:extLst>
          </p:nvPr>
        </p:nvGraphicFramePr>
        <p:xfrm>
          <a:off x="512064" y="878541"/>
          <a:ext cx="11106195" cy="5253319"/>
        </p:xfrm>
        <a:graphic>
          <a:graphicData uri="http://schemas.openxmlformats.org/drawingml/2006/table">
            <a:tbl>
              <a:tblPr/>
              <a:tblGrid>
                <a:gridCol w="1255232">
                  <a:extLst>
                    <a:ext uri="{9D8B030D-6E8A-4147-A177-3AD203B41FA5}">
                      <a16:colId xmlns:a16="http://schemas.microsoft.com/office/drawing/2014/main" val="1758658358"/>
                    </a:ext>
                  </a:extLst>
                </a:gridCol>
                <a:gridCol w="2414055">
                  <a:extLst>
                    <a:ext uri="{9D8B030D-6E8A-4147-A177-3AD203B41FA5}">
                      <a16:colId xmlns:a16="http://schemas.microsoft.com/office/drawing/2014/main" val="1633404323"/>
                    </a:ext>
                  </a:extLst>
                </a:gridCol>
                <a:gridCol w="1449975">
                  <a:extLst>
                    <a:ext uri="{9D8B030D-6E8A-4147-A177-3AD203B41FA5}">
                      <a16:colId xmlns:a16="http://schemas.microsoft.com/office/drawing/2014/main" val="119923274"/>
                    </a:ext>
                  </a:extLst>
                </a:gridCol>
                <a:gridCol w="2992503">
                  <a:extLst>
                    <a:ext uri="{9D8B030D-6E8A-4147-A177-3AD203B41FA5}">
                      <a16:colId xmlns:a16="http://schemas.microsoft.com/office/drawing/2014/main" val="1398623508"/>
                    </a:ext>
                  </a:extLst>
                </a:gridCol>
                <a:gridCol w="2994430">
                  <a:extLst>
                    <a:ext uri="{9D8B030D-6E8A-4147-A177-3AD203B41FA5}">
                      <a16:colId xmlns:a16="http://schemas.microsoft.com/office/drawing/2014/main" val="4085726501"/>
                    </a:ext>
                  </a:extLst>
                </a:gridCol>
              </a:tblGrid>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120K</a:t>
                      </a: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WWGI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20K</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FSGI</a:t>
                      </a:r>
                    </a:p>
                  </a:txBody>
                  <a:tcPr anchor="b" horzOverflow="overflow">
                    <a:lnL>
                      <a:noFill/>
                    </a:lnL>
                    <a:lnR>
                      <a:noFill/>
                    </a:lnR>
                    <a:lnT cap="fla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General Category</a:t>
                      </a: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301546128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(18K)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Mort Interest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Mort Int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1.861-9T(d)(1)(iv)</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4176290"/>
                  </a:ext>
                </a:extLst>
              </a:tr>
              <a:tr h="79438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(6K)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(1K)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State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1.861-6(e)(6)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27014361"/>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Property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(0.67K</a:t>
                      </a:r>
                      <a:r>
                        <a:rPr kumimoji="0" lang="en-US" altLang="en-US" sz="2000" b="1" i="0" u="none" strike="noStrike" cap="none" normalizeH="0" baseline="0" dirty="0">
                          <a:ln>
                            <a:noFill/>
                          </a:ln>
                          <a:solidFill>
                            <a:schemeClr val="tx1"/>
                          </a:solidFill>
                          <a:effectLst/>
                          <a:latin typeface="Arial" panose="020B0604020202020204" pitchFamily="34" charset="0"/>
                        </a:rPr>
                        <a:t>)</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16.67% of Prop Tax</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653285028"/>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(2K)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Char.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(.33K)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16.67% of Ch. Contr.</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1.861-8(e)(9); (c)(3)</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906487202"/>
                  </a:ext>
                </a:extLst>
              </a:tr>
              <a:tr h="770739">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90K</a:t>
                      </a: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WWTI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15K</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FSTI</a:t>
                      </a:r>
                    </a:p>
                  </a:txBody>
                  <a:tcPr anchor="b" horzOverflow="overflow">
                    <a:lnL>
                      <a:noFill/>
                    </a:lnL>
                    <a:lnR>
                      <a:noFill/>
                    </a:lnR>
                    <a:lnT>
                      <a:noFill/>
                    </a:lnT>
                    <a:lnB>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561830935"/>
                  </a:ext>
                </a:extLst>
              </a:tr>
              <a:tr h="737640">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12.79K</a:t>
                      </a:r>
                    </a:p>
                  </a:txBody>
                  <a:tcPr anchor="b"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US Tax</a:t>
                      </a:r>
                    </a:p>
                  </a:txBody>
                  <a:tcPr anchor="b" horzOverflow="overflow">
                    <a:lnL>
                      <a:noFill/>
                    </a:lnL>
                    <a:lnR>
                      <a:noFill/>
                    </a:lnR>
                    <a:lnT>
                      <a:noFill/>
                    </a:lnT>
                    <a:lnB cap="flat">
                      <a:noFill/>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2.13 K</a:t>
                      </a:r>
                    </a:p>
                  </a:txBody>
                  <a:tcPr anchor="b" horzOverflow="overflow">
                    <a:lnL>
                      <a:noFill/>
                    </a:lnL>
                    <a:lnR>
                      <a:noFill/>
                    </a:lnR>
                    <a:lnT>
                      <a:noFill/>
                    </a:lnT>
                    <a:lnB cap="flat">
                      <a:noFill/>
                    </a:lnB>
                    <a:lnTlToBr>
                      <a:noFill/>
                    </a:lnTlToBr>
                    <a:lnBlToTr>
                      <a:noFill/>
                    </a:lnBlToTr>
                    <a:noFill/>
                  </a:tcPr>
                </a:tc>
                <a:tc gridSpan="2">
                  <a:txBody>
                    <a:bodyPr/>
                    <a:lstStyle>
                      <a:lvl1pPr>
                        <a:spcBef>
                          <a:spcPct val="20000"/>
                        </a:spcBef>
                        <a:defRPr sz="2400">
                          <a:solidFill>
                            <a:schemeClr val="tx1"/>
                          </a:solidFill>
                          <a:latin typeface="Arial" panose="020B0604020202020204" pitchFamily="34" charset="0"/>
                        </a:defRPr>
                      </a:lvl1pPr>
                      <a:lvl2pPr>
                        <a:spcBef>
                          <a:spcPct val="20000"/>
                        </a:spcBef>
                        <a:buSzPct val="70000"/>
                        <a:buFont typeface="Wingdings" pitchFamily="2" charset="2"/>
                        <a:defRPr sz="2000">
                          <a:solidFill>
                            <a:schemeClr val="tx1"/>
                          </a:solidFill>
                          <a:latin typeface="Arial" panose="020B0604020202020204" pitchFamily="34" charset="0"/>
                        </a:defRPr>
                      </a:lvl2pPr>
                      <a:lvl3pPr>
                        <a:spcBef>
                          <a:spcPct val="20000"/>
                        </a:spcBef>
                        <a:defRPr>
                          <a:solidFill>
                            <a:schemeClr val="tx1"/>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FTC Limit = 12.79 * (15 / 90)</a:t>
                      </a:r>
                    </a:p>
                  </a:txBody>
                  <a:tcPr anchor="b" horzOverflow="overflow">
                    <a:lnL>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33990446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DDA17795-B821-606D-44F5-1EE02540719E}"/>
              </a:ext>
            </a:extLst>
          </p:cNvPr>
          <p:cNvPicPr>
            <a:picLocks noGrp="1" noChangeAspect="1"/>
          </p:cNvPicPr>
          <p:nvPr>
            <p:ph idx="1"/>
          </p:nvPr>
        </p:nvPicPr>
        <p:blipFill>
          <a:blip r:embed="rId2"/>
          <a:stretch>
            <a:fillRect/>
          </a:stretch>
        </p:blipFill>
        <p:spPr>
          <a:xfrm>
            <a:off x="492224" y="623455"/>
            <a:ext cx="5583931" cy="4221819"/>
          </a:xfrm>
        </p:spPr>
      </p:pic>
      <p:sp>
        <p:nvSpPr>
          <p:cNvPr id="3" name="Title 2">
            <a:extLst>
              <a:ext uri="{FF2B5EF4-FFF2-40B4-BE49-F238E27FC236}">
                <a16:creationId xmlns:a16="http://schemas.microsoft.com/office/drawing/2014/main" id="{9784D3F6-167E-6036-A584-B36B16EBF178}"/>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DDBB5164-BAD2-C3B7-785B-1D321E6AE81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243862E6-B0CF-382E-19D9-7266AA21E2E6}"/>
              </a:ext>
            </a:extLst>
          </p:cNvPr>
          <p:cNvSpPr>
            <a:spLocks noGrp="1"/>
          </p:cNvSpPr>
          <p:nvPr>
            <p:ph type="ftr" sz="quarter" idx="11"/>
          </p:nvPr>
        </p:nvSpPr>
        <p:spPr/>
        <p:txBody>
          <a:bodyPr/>
          <a:lstStyle/>
          <a:p>
            <a:pPr>
              <a:defRPr/>
            </a:pPr>
            <a:r>
              <a:rPr lang="en-US"/>
              <a:t>Foreign Tax Credits</a:t>
            </a:r>
            <a:endParaRPr lang="en-US" dirty="0"/>
          </a:p>
        </p:txBody>
      </p:sp>
      <p:cxnSp>
        <p:nvCxnSpPr>
          <p:cNvPr id="9" name="Straight Connector 8">
            <a:extLst>
              <a:ext uri="{FF2B5EF4-FFF2-40B4-BE49-F238E27FC236}">
                <a16:creationId xmlns:a16="http://schemas.microsoft.com/office/drawing/2014/main" id="{96CD6FAB-F63A-CAC0-4F37-57F3EC49B742}"/>
              </a:ext>
            </a:extLst>
          </p:cNvPr>
          <p:cNvCxnSpPr/>
          <p:nvPr/>
        </p:nvCxnSpPr>
        <p:spPr>
          <a:xfrm>
            <a:off x="6206836" y="623455"/>
            <a:ext cx="0" cy="5638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descr="Text, letter&#10;&#10;Description automatically generated">
            <a:extLst>
              <a:ext uri="{FF2B5EF4-FFF2-40B4-BE49-F238E27FC236}">
                <a16:creationId xmlns:a16="http://schemas.microsoft.com/office/drawing/2014/main" id="{001FA995-8DBD-2CA6-7067-838890709050}"/>
              </a:ext>
            </a:extLst>
          </p:cNvPr>
          <p:cNvPicPr>
            <a:picLocks noChangeAspect="1"/>
          </p:cNvPicPr>
          <p:nvPr/>
        </p:nvPicPr>
        <p:blipFill>
          <a:blip r:embed="rId3"/>
          <a:stretch>
            <a:fillRect/>
          </a:stretch>
        </p:blipFill>
        <p:spPr>
          <a:xfrm>
            <a:off x="6337518" y="682693"/>
            <a:ext cx="5805608" cy="4801939"/>
          </a:xfrm>
          <a:prstGeom prst="rect">
            <a:avLst/>
          </a:prstGeom>
        </p:spPr>
      </p:pic>
    </p:spTree>
    <p:extLst>
      <p:ext uri="{BB962C8B-B14F-4D97-AF65-F5344CB8AC3E}">
        <p14:creationId xmlns:p14="http://schemas.microsoft.com/office/powerpoint/2010/main" val="20946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417C342B-1C8C-07A3-EDAE-69C91FEEE6A9}"/>
              </a:ext>
            </a:extLst>
          </p:cNvPr>
          <p:cNvPicPr>
            <a:picLocks noGrp="1" noChangeAspect="1"/>
          </p:cNvPicPr>
          <p:nvPr>
            <p:ph idx="1"/>
          </p:nvPr>
        </p:nvPicPr>
        <p:blipFill>
          <a:blip r:embed="rId2"/>
          <a:stretch>
            <a:fillRect/>
          </a:stretch>
        </p:blipFill>
        <p:spPr>
          <a:xfrm>
            <a:off x="1025236" y="1318437"/>
            <a:ext cx="10154828" cy="4376864"/>
          </a:xfrm>
        </p:spPr>
      </p:pic>
      <p:sp>
        <p:nvSpPr>
          <p:cNvPr id="3" name="Title 2">
            <a:extLst>
              <a:ext uri="{FF2B5EF4-FFF2-40B4-BE49-F238E27FC236}">
                <a16:creationId xmlns:a16="http://schemas.microsoft.com/office/drawing/2014/main" id="{814789BB-9FEA-87D6-33FA-6E99C1543B7E}"/>
              </a:ext>
            </a:extLst>
          </p:cNvPr>
          <p:cNvSpPr>
            <a:spLocks noGrp="1"/>
          </p:cNvSpPr>
          <p:nvPr>
            <p:ph type="title"/>
          </p:nvPr>
        </p:nvSpPr>
        <p:spPr/>
        <p:txBody>
          <a:bodyPr/>
          <a:lstStyle/>
          <a:p>
            <a:r>
              <a:rPr lang="en-US" dirty="0"/>
              <a:t>Overall v. Per-Country</a:t>
            </a:r>
          </a:p>
        </p:txBody>
      </p:sp>
      <p:sp>
        <p:nvSpPr>
          <p:cNvPr id="4" name="Slide Number Placeholder 3">
            <a:extLst>
              <a:ext uri="{FF2B5EF4-FFF2-40B4-BE49-F238E27FC236}">
                <a16:creationId xmlns:a16="http://schemas.microsoft.com/office/drawing/2014/main" id="{95A9439E-BAB4-0860-78D3-2889A4A6B24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E826655-4FE4-8B7D-A9FF-903F4E0713C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7712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7618" y="889002"/>
            <a:ext cx="1761582" cy="643103"/>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Creditable Taxes</a:t>
            </a:r>
          </a:p>
        </p:txBody>
      </p:sp>
      <p:sp>
        <p:nvSpPr>
          <p:cNvPr id="5" name="Rounded Rectangle 4"/>
          <p:cNvSpPr/>
          <p:nvPr/>
        </p:nvSpPr>
        <p:spPr>
          <a:xfrm>
            <a:off x="4395618" y="889002"/>
            <a:ext cx="1557969" cy="64310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Overall Limitation</a:t>
            </a:r>
          </a:p>
        </p:txBody>
      </p:sp>
      <p:sp>
        <p:nvSpPr>
          <p:cNvPr id="6" name="Rounded Rectangle 5"/>
          <p:cNvSpPr/>
          <p:nvPr/>
        </p:nvSpPr>
        <p:spPr>
          <a:xfrm>
            <a:off x="10029564" y="889000"/>
            <a:ext cx="176158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Legal Structure Limitations</a:t>
            </a:r>
          </a:p>
        </p:txBody>
      </p:sp>
      <p:sp>
        <p:nvSpPr>
          <p:cNvPr id="7" name="Rounded Rectangle 6"/>
          <p:cNvSpPr/>
          <p:nvPr/>
        </p:nvSpPr>
        <p:spPr>
          <a:xfrm>
            <a:off x="8206782" y="889001"/>
            <a:ext cx="1761582" cy="6431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Character Based Baskets</a:t>
            </a:r>
          </a:p>
        </p:txBody>
      </p:sp>
      <p:sp>
        <p:nvSpPr>
          <p:cNvPr id="8" name="Rounded Rectangle 7"/>
          <p:cNvSpPr/>
          <p:nvPr/>
        </p:nvSpPr>
        <p:spPr>
          <a:xfrm>
            <a:off x="2457618" y="1604589"/>
            <a:ext cx="1761582"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Source-country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taxes only</a:t>
            </a:r>
          </a:p>
        </p:txBody>
      </p:sp>
      <p:sp>
        <p:nvSpPr>
          <p:cNvPr id="9" name="Rounded Rectangle 8"/>
          <p:cNvSpPr/>
          <p:nvPr/>
        </p:nvSpPr>
        <p:spPr>
          <a:xfrm>
            <a:off x="461923" y="1604587"/>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1918 - 1921</a:t>
            </a:r>
          </a:p>
        </p:txBody>
      </p:sp>
      <p:sp>
        <p:nvSpPr>
          <p:cNvPr id="10" name="Rounded Rectangle 9"/>
          <p:cNvSpPr/>
          <p:nvPr/>
        </p:nvSpPr>
        <p:spPr>
          <a:xfrm>
            <a:off x="4395618" y="2050842"/>
            <a:ext cx="3584364"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1" name="Rounded Rectangle 10"/>
          <p:cNvSpPr/>
          <p:nvPr/>
        </p:nvSpPr>
        <p:spPr>
          <a:xfrm>
            <a:off x="461923" y="2050840"/>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1921 - 1932</a:t>
            </a:r>
          </a:p>
        </p:txBody>
      </p:sp>
      <p:sp>
        <p:nvSpPr>
          <p:cNvPr id="12" name="Rounded Rectangle 11"/>
          <p:cNvSpPr/>
          <p:nvPr/>
        </p:nvSpPr>
        <p:spPr>
          <a:xfrm>
            <a:off x="4395618" y="2497095"/>
            <a:ext cx="1761582" cy="373769"/>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3" name="Rounded Rectangle 12"/>
          <p:cNvSpPr/>
          <p:nvPr/>
        </p:nvSpPr>
        <p:spPr>
          <a:xfrm>
            <a:off x="6218400" y="2497095"/>
            <a:ext cx="1761582" cy="373769"/>
          </a:xfrm>
          <a:prstGeom prst="round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4" name="Rounded Rectangle 13"/>
          <p:cNvSpPr/>
          <p:nvPr/>
        </p:nvSpPr>
        <p:spPr>
          <a:xfrm>
            <a:off x="461923" y="2497093"/>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1932 - 1954</a:t>
            </a:r>
          </a:p>
        </p:txBody>
      </p:sp>
      <p:sp>
        <p:nvSpPr>
          <p:cNvPr id="15" name="Rounded Rectangle 14"/>
          <p:cNvSpPr/>
          <p:nvPr/>
        </p:nvSpPr>
        <p:spPr>
          <a:xfrm>
            <a:off x="4365582" y="2943348"/>
            <a:ext cx="3614400"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16" name="Rounded Rectangle 15"/>
          <p:cNvSpPr/>
          <p:nvPr/>
        </p:nvSpPr>
        <p:spPr>
          <a:xfrm>
            <a:off x="461923" y="2943346"/>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1954 - 1960</a:t>
            </a:r>
          </a:p>
        </p:txBody>
      </p:sp>
      <p:sp>
        <p:nvSpPr>
          <p:cNvPr id="17" name="Rounded Rectangle 16"/>
          <p:cNvSpPr/>
          <p:nvPr/>
        </p:nvSpPr>
        <p:spPr>
          <a:xfrm>
            <a:off x="4395618" y="3389601"/>
            <a:ext cx="1785564" cy="820020"/>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18" name="Rounded Rectangle 17"/>
          <p:cNvSpPr/>
          <p:nvPr/>
        </p:nvSpPr>
        <p:spPr>
          <a:xfrm>
            <a:off x="8206782" y="3835852"/>
            <a:ext cx="1785564" cy="820022"/>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Interest Basket</a:t>
            </a:r>
          </a:p>
        </p:txBody>
      </p:sp>
      <p:sp>
        <p:nvSpPr>
          <p:cNvPr id="19" name="Rounded Rectangle 18"/>
          <p:cNvSpPr/>
          <p:nvPr/>
        </p:nvSpPr>
        <p:spPr>
          <a:xfrm>
            <a:off x="6218400" y="3389601"/>
            <a:ext cx="1785564" cy="820020"/>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20" name="Rounded Rectangle 19"/>
          <p:cNvSpPr/>
          <p:nvPr/>
        </p:nvSpPr>
        <p:spPr>
          <a:xfrm>
            <a:off x="461923" y="3389599"/>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1960 - 1962</a:t>
            </a:r>
          </a:p>
        </p:txBody>
      </p:sp>
      <p:sp>
        <p:nvSpPr>
          <p:cNvPr id="21" name="Rounded Rectangle 20"/>
          <p:cNvSpPr/>
          <p:nvPr/>
        </p:nvSpPr>
        <p:spPr>
          <a:xfrm>
            <a:off x="461923" y="3835852"/>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1962 - 1976</a:t>
            </a:r>
          </a:p>
        </p:txBody>
      </p:sp>
      <p:sp>
        <p:nvSpPr>
          <p:cNvPr id="22" name="Rounded Rectangle 21"/>
          <p:cNvSpPr/>
          <p:nvPr/>
        </p:nvSpPr>
        <p:spPr>
          <a:xfrm>
            <a:off x="4395618" y="4282107"/>
            <a:ext cx="3584364" cy="1712526"/>
          </a:xfrm>
          <a:prstGeom prst="round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Overall Limitation</a:t>
            </a:r>
          </a:p>
        </p:txBody>
      </p:sp>
      <p:sp>
        <p:nvSpPr>
          <p:cNvPr id="23" name="Rounded Rectangle 22"/>
          <p:cNvSpPr/>
          <p:nvPr/>
        </p:nvSpPr>
        <p:spPr>
          <a:xfrm>
            <a:off x="461923" y="4282105"/>
            <a:ext cx="1761582"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1976 - 1986</a:t>
            </a:r>
          </a:p>
        </p:txBody>
      </p:sp>
      <p:sp>
        <p:nvSpPr>
          <p:cNvPr id="24" name="Rounded Rectangle 23"/>
          <p:cNvSpPr/>
          <p:nvPr/>
        </p:nvSpPr>
        <p:spPr>
          <a:xfrm>
            <a:off x="8206782" y="4728359"/>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[8+] Baskets</a:t>
            </a:r>
          </a:p>
        </p:txBody>
      </p:sp>
      <p:sp>
        <p:nvSpPr>
          <p:cNvPr id="25" name="Rounded Rectangle 24"/>
          <p:cNvSpPr/>
          <p:nvPr/>
        </p:nvSpPr>
        <p:spPr>
          <a:xfrm>
            <a:off x="461923" y="4728358"/>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1986 - 2004</a:t>
            </a:r>
          </a:p>
        </p:txBody>
      </p:sp>
      <p:sp>
        <p:nvSpPr>
          <p:cNvPr id="26" name="Rounded Rectangle 25"/>
          <p:cNvSpPr/>
          <p:nvPr/>
        </p:nvSpPr>
        <p:spPr>
          <a:xfrm>
            <a:off x="8206782" y="5174612"/>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[2+] Baskets</a:t>
            </a:r>
          </a:p>
        </p:txBody>
      </p:sp>
      <p:sp>
        <p:nvSpPr>
          <p:cNvPr id="27" name="Rounded Rectangle 26"/>
          <p:cNvSpPr/>
          <p:nvPr/>
        </p:nvSpPr>
        <p:spPr>
          <a:xfrm>
            <a:off x="461923" y="5174611"/>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2004 - 2017</a:t>
            </a:r>
          </a:p>
        </p:txBody>
      </p:sp>
      <p:sp>
        <p:nvSpPr>
          <p:cNvPr id="28" name="Rounded Rectangle 27"/>
          <p:cNvSpPr/>
          <p:nvPr/>
        </p:nvSpPr>
        <p:spPr>
          <a:xfrm>
            <a:off x="10029564" y="5620864"/>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a:t>
            </a:r>
          </a:p>
        </p:txBody>
      </p:sp>
      <p:sp>
        <p:nvSpPr>
          <p:cNvPr id="29" name="Rounded Rectangle 28"/>
          <p:cNvSpPr/>
          <p:nvPr/>
        </p:nvSpPr>
        <p:spPr>
          <a:xfrm>
            <a:off x="8206782" y="5620865"/>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0" name="Rounded Rectangle 29"/>
          <p:cNvSpPr/>
          <p:nvPr/>
        </p:nvSpPr>
        <p:spPr>
          <a:xfrm>
            <a:off x="461923" y="5620864"/>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2017 - 2021</a:t>
            </a:r>
          </a:p>
        </p:txBody>
      </p:sp>
      <p:sp>
        <p:nvSpPr>
          <p:cNvPr id="31" name="Rounded Rectangle 30"/>
          <p:cNvSpPr/>
          <p:nvPr/>
        </p:nvSpPr>
        <p:spPr>
          <a:xfrm>
            <a:off x="2457618" y="6067119"/>
            <a:ext cx="1785564" cy="373769"/>
          </a:xfrm>
          <a:prstGeom prst="roundRect">
            <a:avLst/>
          </a:prstGeom>
          <a:solidFill>
            <a:schemeClr val="accent6">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Proposed nexus rules?</a:t>
            </a:r>
          </a:p>
        </p:txBody>
      </p:sp>
      <p:sp>
        <p:nvSpPr>
          <p:cNvPr id="32" name="Rounded Rectangle 31"/>
          <p:cNvSpPr/>
          <p:nvPr/>
        </p:nvSpPr>
        <p:spPr>
          <a:xfrm>
            <a:off x="10029564" y="6067117"/>
            <a:ext cx="1785564"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GILTI &amp; Branch/General? </a:t>
            </a:r>
          </a:p>
        </p:txBody>
      </p:sp>
      <p:sp>
        <p:nvSpPr>
          <p:cNvPr id="33" name="Rounded Rectangle 32"/>
          <p:cNvSpPr/>
          <p:nvPr/>
        </p:nvSpPr>
        <p:spPr>
          <a:xfrm>
            <a:off x="8206782" y="6067118"/>
            <a:ext cx="1785564" cy="373769"/>
          </a:xfrm>
          <a:prstGeom prst="roundRect">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Passive Basket?</a:t>
            </a:r>
          </a:p>
        </p:txBody>
      </p:sp>
      <p:sp>
        <p:nvSpPr>
          <p:cNvPr id="34" name="Rounded Rectangle 33"/>
          <p:cNvSpPr/>
          <p:nvPr/>
        </p:nvSpPr>
        <p:spPr>
          <a:xfrm>
            <a:off x="4428036" y="6067119"/>
            <a:ext cx="3575928" cy="373769"/>
          </a:xfrm>
          <a:prstGeom prst="roundRect">
            <a:avLst/>
          </a:prstGeom>
          <a:solidFill>
            <a:srgbClr val="0070C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Per Country Limitation?</a:t>
            </a:r>
          </a:p>
        </p:txBody>
      </p:sp>
      <p:sp>
        <p:nvSpPr>
          <p:cNvPr id="35" name="Rounded Rectangle 34"/>
          <p:cNvSpPr/>
          <p:nvPr/>
        </p:nvSpPr>
        <p:spPr>
          <a:xfrm>
            <a:off x="461923" y="6067117"/>
            <a:ext cx="1785564" cy="37376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2022 - ????</a:t>
            </a:r>
          </a:p>
        </p:txBody>
      </p:sp>
      <p:sp>
        <p:nvSpPr>
          <p:cNvPr id="36" name="Rounded Rectangle 35"/>
          <p:cNvSpPr/>
          <p:nvPr/>
        </p:nvSpPr>
        <p:spPr>
          <a:xfrm>
            <a:off x="4365582" y="2453867"/>
            <a:ext cx="3638382" cy="45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TextBox 36"/>
          <p:cNvSpPr txBox="1"/>
          <p:nvPr/>
        </p:nvSpPr>
        <p:spPr>
          <a:xfrm>
            <a:off x="8207531" y="2504986"/>
            <a:ext cx="1596343"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Lesser of the two</a:t>
            </a:r>
          </a:p>
        </p:txBody>
      </p:sp>
      <p:cxnSp>
        <p:nvCxnSpPr>
          <p:cNvPr id="38" name="Straight Connector 37"/>
          <p:cNvCxnSpPr/>
          <p:nvPr/>
        </p:nvCxnSpPr>
        <p:spPr>
          <a:xfrm flipH="1" flipV="1">
            <a:off x="8003964" y="2680316"/>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369629" y="3353697"/>
            <a:ext cx="3652944" cy="880239"/>
          </a:xfrm>
          <a:prstGeom prst="roundRect">
            <a:avLst>
              <a:gd name="adj" fmla="val 5269"/>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1200" cap="none" spc="0" normalizeH="0" baseline="0" noProof="0" dirty="0">
              <a:ln>
                <a:noFill/>
              </a:ln>
              <a:solidFill>
                <a:srgbClr val="000000"/>
              </a:solidFill>
              <a:effectLst/>
              <a:uLnTx/>
              <a:uFillTx/>
              <a:latin typeface="Arial"/>
              <a:ea typeface="+mn-ea"/>
              <a:cs typeface="+mn-cs"/>
            </a:endParaRPr>
          </a:p>
        </p:txBody>
      </p:sp>
      <p:sp>
        <p:nvSpPr>
          <p:cNvPr id="40" name="TextBox 39"/>
          <p:cNvSpPr txBox="1"/>
          <p:nvPr/>
        </p:nvSpPr>
        <p:spPr>
          <a:xfrm>
            <a:off x="8159409" y="3353697"/>
            <a:ext cx="1644465" cy="29238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FF0000"/>
                </a:solidFill>
                <a:effectLst/>
                <a:uLnTx/>
                <a:uFillTx/>
                <a:latin typeface="Arial"/>
                <a:ea typeface="+mn-ea"/>
                <a:cs typeface="+mn-cs"/>
              </a:rPr>
              <a:t>Taxpayer election</a:t>
            </a:r>
          </a:p>
        </p:txBody>
      </p:sp>
      <p:sp>
        <p:nvSpPr>
          <p:cNvPr id="42" name="Rounded Rectangle 41"/>
          <p:cNvSpPr/>
          <p:nvPr/>
        </p:nvSpPr>
        <p:spPr>
          <a:xfrm>
            <a:off x="6356138" y="889000"/>
            <a:ext cx="1615632" cy="643103"/>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a:ea typeface="+mn-ea"/>
                <a:cs typeface="+mn-cs"/>
              </a:rPr>
              <a:t>Per Country Limitation</a:t>
            </a:r>
          </a:p>
        </p:txBody>
      </p:sp>
      <p:sp>
        <p:nvSpPr>
          <p:cNvPr id="43" name="TextBox 42"/>
          <p:cNvSpPr txBox="1"/>
          <p:nvPr/>
        </p:nvSpPr>
        <p:spPr>
          <a:xfrm>
            <a:off x="5964616" y="1109729"/>
            <a:ext cx="4331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mn-ea"/>
                <a:cs typeface="+mn-cs"/>
              </a:rPr>
              <a:t>vs.</a:t>
            </a:r>
          </a:p>
        </p:txBody>
      </p:sp>
      <p:cxnSp>
        <p:nvCxnSpPr>
          <p:cNvPr id="44" name="Straight Connector 43"/>
          <p:cNvCxnSpPr/>
          <p:nvPr/>
        </p:nvCxnSpPr>
        <p:spPr>
          <a:xfrm>
            <a:off x="2363691" y="112324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90525"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5567E3-E7A4-1322-2690-109048033C53}"/>
              </a:ext>
            </a:extLst>
          </p:cNvPr>
          <p:cNvSpPr>
            <a:spLocks noGrp="1"/>
          </p:cNvSpPr>
          <p:nvPr>
            <p:ph type="title"/>
          </p:nvPr>
        </p:nvSpPr>
        <p:spPr/>
        <p:txBody>
          <a:bodyPr/>
          <a:lstStyle/>
          <a:p>
            <a:r>
              <a:rPr kumimoji="0" lang="en-US" sz="1800" i="0" u="none" strike="noStrike" kern="1200" cap="none" spc="0" normalizeH="0" baseline="0" noProof="0" dirty="0">
                <a:ln>
                  <a:noFill/>
                </a:ln>
                <a:effectLst/>
                <a:uLnTx/>
                <a:uFillTx/>
                <a:latin typeface="+mn-lt"/>
                <a:ea typeface="+mn-ea"/>
                <a:cs typeface="+mn-cs"/>
              </a:rPr>
              <a:t>Evolution of the Foreign Tax Credit and Limitation</a:t>
            </a:r>
            <a:endParaRPr lang="en-US" dirty="0">
              <a:latin typeface="+mn-lt"/>
            </a:endParaRPr>
          </a:p>
        </p:txBody>
      </p:sp>
      <p:sp>
        <p:nvSpPr>
          <p:cNvPr id="47" name="Slide Number Placeholder 3"/>
          <p:cNvSpPr>
            <a:spLocks noGrp="1"/>
          </p:cNvSpPr>
          <p:nvPr>
            <p:ph type="sldNum" sz="quarter" idx="1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91B89-2A89-418E-9698-F445E987FD16}" type="slidenum">
              <a:rPr kumimoji="0" lang="en-US" sz="1200" b="0" i="0" u="none" strike="noStrike" kern="1200" cap="none" spc="0" normalizeH="0" baseline="0" noProof="0" smtClean="0">
                <a:ln>
                  <a:noFill/>
                </a:ln>
                <a:solidFill>
                  <a:srgbClr val="000000">
                    <a:tint val="75000"/>
                  </a:srgbClr>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tint val="75000"/>
                </a:srgbClr>
              </a:solidFill>
              <a:effectLst/>
              <a:uLnTx/>
              <a:uFillTx/>
              <a:latin typeface="Georgia"/>
              <a:ea typeface="+mn-ea"/>
              <a:cs typeface="+mn-cs"/>
            </a:endParaRPr>
          </a:p>
        </p:txBody>
      </p:sp>
      <p:sp>
        <p:nvSpPr>
          <p:cNvPr id="48" name="Rounded Rectangle 47"/>
          <p:cNvSpPr/>
          <p:nvPr/>
        </p:nvSpPr>
        <p:spPr>
          <a:xfrm>
            <a:off x="2465294" y="2041712"/>
            <a:ext cx="1762885" cy="3952921"/>
          </a:xfrm>
          <a:prstGeom prst="roundRect">
            <a:avLst/>
          </a:prstGeom>
          <a:solidFill>
            <a:schemeClr val="accent6">
              <a:lumMod val="40000"/>
              <a:lumOff val="60000"/>
            </a:schemeClr>
          </a:solidFill>
          <a:ln w="222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ial"/>
                <a:ea typeface="+mn-ea"/>
                <a:cs typeface="+mn-cs"/>
              </a:rPr>
              <a:t>All foreign income taxes, subject to the FTC limitation</a:t>
            </a:r>
          </a:p>
        </p:txBody>
      </p:sp>
      <p:cxnSp>
        <p:nvCxnSpPr>
          <p:cNvPr id="50" name="Straight Connector 49"/>
          <p:cNvCxnSpPr/>
          <p:nvPr/>
        </p:nvCxnSpPr>
        <p:spPr>
          <a:xfrm flipH="1" flipV="1">
            <a:off x="8022573" y="3524189"/>
            <a:ext cx="274902"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97630" y="1109729"/>
            <a:ext cx="20902" cy="5415716"/>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B404B-228C-2578-803B-46501CC7A032}"/>
              </a:ext>
            </a:extLst>
          </p:cNvPr>
          <p:cNvSpPr>
            <a:spLocks noGrp="1"/>
          </p:cNvSpPr>
          <p:nvPr>
            <p:ph idx="1"/>
          </p:nvPr>
        </p:nvSpPr>
        <p:spPr/>
        <p:txBody>
          <a:bodyPr/>
          <a:lstStyle/>
          <a:p>
            <a:r>
              <a:rPr lang="en-US" sz="2800" dirty="0"/>
              <a:t>To prevent cross-crediting--averaging low-taxed FSI and high-taxed FSI--US persons must compute a separate 904 limitation for each statutory category or “basket” of income.  (§904(d)(1)).  </a:t>
            </a:r>
          </a:p>
          <a:p>
            <a:endParaRPr lang="en-US" sz="2800" dirty="0"/>
          </a:p>
          <a:p>
            <a:r>
              <a:rPr lang="en-US" sz="2800" dirty="0"/>
              <a:t>Cross crediting is thus permitted within each basket, but not among the separate baskets.</a:t>
            </a:r>
          </a:p>
          <a:p>
            <a:endParaRPr lang="en-US" sz="2800" dirty="0"/>
          </a:p>
          <a:p>
            <a:r>
              <a:rPr lang="en-US" sz="2800" dirty="0"/>
              <a:t>Exemption for $300 ($600 joint return) of taxes paid with respect to “qualified passive income.” §904(j).  </a:t>
            </a:r>
          </a:p>
          <a:p>
            <a:endParaRPr lang="en-US" dirty="0"/>
          </a:p>
        </p:txBody>
      </p:sp>
      <p:sp>
        <p:nvSpPr>
          <p:cNvPr id="3" name="Title 2">
            <a:extLst>
              <a:ext uri="{FF2B5EF4-FFF2-40B4-BE49-F238E27FC236}">
                <a16:creationId xmlns:a16="http://schemas.microsoft.com/office/drawing/2014/main" id="{E57634EA-A65D-CAD0-FD46-36A3B65DA6D3}"/>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8061A8D5-F8C0-53CF-3B31-25B8C36698B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22A552E0-9A37-1DE3-B5B7-A3B7C885073F}"/>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866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98C48-4E69-5640-B45C-83AADE3B54F1}"/>
              </a:ext>
            </a:extLst>
          </p:cNvPr>
          <p:cNvSpPr>
            <a:spLocks noGrp="1"/>
          </p:cNvSpPr>
          <p:nvPr>
            <p:ph idx="1"/>
          </p:nvPr>
        </p:nvSpPr>
        <p:spPr/>
        <p:txBody>
          <a:bodyPr/>
          <a:lstStyle/>
          <a:p>
            <a:pPr>
              <a:lnSpc>
                <a:spcPct val="80000"/>
              </a:lnSpc>
            </a:pPr>
            <a:r>
              <a:rPr lang="en-US" altLang="en-US" sz="2400" dirty="0"/>
              <a:t>USP earns $100 of FS interest income (passive), subject to $0 foreign taxes, and $100 of FS manufacturing income (general category), subject to $50 foreign taxes, and his US tax rate is 35%. </a:t>
            </a:r>
          </a:p>
          <a:p>
            <a:pPr>
              <a:lnSpc>
                <a:spcPct val="80000"/>
              </a:lnSpc>
            </a:pPr>
            <a:endParaRPr lang="en-US" altLang="en-US" sz="2400" dirty="0"/>
          </a:p>
          <a:p>
            <a:pPr>
              <a:lnSpc>
                <a:spcPct val="80000"/>
              </a:lnSpc>
            </a:pPr>
            <a:r>
              <a:rPr lang="en-US" altLang="en-US" sz="2400" dirty="0"/>
              <a:t>In the absence of </a:t>
            </a:r>
            <a:r>
              <a:rPr lang="en-US" sz="2400" dirty="0"/>
              <a:t>§</a:t>
            </a:r>
            <a:r>
              <a:rPr lang="en-US" altLang="en-US" sz="2400" dirty="0"/>
              <a:t>904(d), his FTC limitation would be:</a:t>
            </a:r>
          </a:p>
          <a:p>
            <a:pPr lvl="1">
              <a:lnSpc>
                <a:spcPct val="80000"/>
              </a:lnSpc>
            </a:pPr>
            <a:r>
              <a:rPr lang="en-US" altLang="en-US" sz="2400" b="1" dirty="0"/>
              <a:t>70, calculated as follows: 70 x (200/200).</a:t>
            </a:r>
            <a:r>
              <a:rPr lang="en-US" altLang="en-US" sz="2400" dirty="0"/>
              <a:t> </a:t>
            </a:r>
          </a:p>
          <a:p>
            <a:pPr lvl="1">
              <a:lnSpc>
                <a:spcPct val="80000"/>
              </a:lnSpc>
            </a:pPr>
            <a:r>
              <a:rPr lang="en-US" altLang="en-US" sz="2400" dirty="0"/>
              <a:t>Thus, USP could credit all foreign taxes paid.</a:t>
            </a:r>
          </a:p>
          <a:p>
            <a:pPr marL="406400" indent="-406400">
              <a:lnSpc>
                <a:spcPct val="80000"/>
              </a:lnSpc>
              <a:buFontTx/>
              <a:buNone/>
            </a:pPr>
            <a:endParaRPr lang="en-US" altLang="en-US" sz="2400" dirty="0"/>
          </a:p>
          <a:p>
            <a:pPr>
              <a:lnSpc>
                <a:spcPct val="80000"/>
              </a:lnSpc>
            </a:pPr>
            <a:r>
              <a:rPr lang="en-US" altLang="en-US" sz="2400" dirty="0"/>
              <a:t>Under </a:t>
            </a:r>
            <a:r>
              <a:rPr lang="en-US" sz="2400" dirty="0"/>
              <a:t>§</a:t>
            </a:r>
            <a:r>
              <a:rPr lang="en-US" altLang="en-US" sz="2400" dirty="0"/>
              <a:t>904(d), however, USP must calculate a separate FTC limitation for each basket.  His FTC limitation for each basket would be:  </a:t>
            </a:r>
          </a:p>
          <a:p>
            <a:pPr lvl="1">
              <a:lnSpc>
                <a:spcPct val="80000"/>
              </a:lnSpc>
            </a:pPr>
            <a:r>
              <a:rPr lang="en-US" altLang="en-US" sz="2400" b="1" dirty="0"/>
              <a:t>35 [70 x (100/200)] [Passive Basket], and</a:t>
            </a:r>
          </a:p>
          <a:p>
            <a:pPr lvl="1">
              <a:lnSpc>
                <a:spcPct val="80000"/>
              </a:lnSpc>
            </a:pPr>
            <a:r>
              <a:rPr lang="en-US" altLang="en-US" sz="2400" b="1" dirty="0"/>
              <a:t>35 [70 x (100/200)] [General Category Basket]</a:t>
            </a:r>
          </a:p>
          <a:p>
            <a:pPr lvl="1">
              <a:lnSpc>
                <a:spcPct val="80000"/>
              </a:lnSpc>
            </a:pPr>
            <a:endParaRPr lang="en-US" altLang="en-US" sz="2400" b="1" dirty="0"/>
          </a:p>
          <a:p>
            <a:pPr>
              <a:lnSpc>
                <a:spcPct val="80000"/>
              </a:lnSpc>
            </a:pPr>
            <a:r>
              <a:rPr lang="en-US" altLang="en-US" sz="2400" dirty="0"/>
              <a:t>USP could credit only $35 of the $50 of foreign taxes paid on the GC income.</a:t>
            </a:r>
            <a:endParaRPr lang="en-US" altLang="en-US" sz="2400" u="sng" dirty="0"/>
          </a:p>
          <a:p>
            <a:endParaRPr lang="en-US" dirty="0"/>
          </a:p>
        </p:txBody>
      </p:sp>
      <p:sp>
        <p:nvSpPr>
          <p:cNvPr id="3" name="Title 2">
            <a:extLst>
              <a:ext uri="{FF2B5EF4-FFF2-40B4-BE49-F238E27FC236}">
                <a16:creationId xmlns:a16="http://schemas.microsoft.com/office/drawing/2014/main" id="{C551B458-4C17-1B8A-DEF6-4AD41412FCC1}"/>
              </a:ext>
            </a:extLst>
          </p:cNvPr>
          <p:cNvSpPr>
            <a:spLocks noGrp="1"/>
          </p:cNvSpPr>
          <p:nvPr>
            <p:ph type="title"/>
          </p:nvPr>
        </p:nvSpPr>
        <p:spPr/>
        <p:txBody>
          <a:bodyPr/>
          <a:lstStyle/>
          <a:p>
            <a:r>
              <a:rPr lang="en-US" sz="1600" dirty="0"/>
              <a:t>Foreign Tax Credit Limitation: </a:t>
            </a:r>
            <a:r>
              <a:rPr lang="en-US" sz="1800" dirty="0"/>
              <a:t>§</a:t>
            </a:r>
            <a:r>
              <a:rPr lang="en-US" sz="1600" dirty="0"/>
              <a:t>904(d)</a:t>
            </a:r>
            <a:endParaRPr lang="en-US" dirty="0"/>
          </a:p>
        </p:txBody>
      </p:sp>
      <p:sp>
        <p:nvSpPr>
          <p:cNvPr id="4" name="Slide Number Placeholder 3">
            <a:extLst>
              <a:ext uri="{FF2B5EF4-FFF2-40B4-BE49-F238E27FC236}">
                <a16:creationId xmlns:a16="http://schemas.microsoft.com/office/drawing/2014/main" id="{BC433C45-F38F-A0D4-F4BA-BCD65B81E9A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5E80FE9B-F289-5BB7-069A-FB7F35BCC18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487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Passive (d)(1)(A), (2)(A)</a:t>
            </a:r>
          </a:p>
          <a:p>
            <a:pPr lvl="1"/>
            <a:r>
              <a:rPr lang="en-US" sz="2400" dirty="0"/>
              <a:t>FPHCI, PFIC  </a:t>
            </a:r>
          </a:p>
          <a:p>
            <a:pPr lvl="1"/>
            <a:r>
              <a:rPr lang="en-US" sz="2400" dirty="0"/>
              <a:t>Lowest priority of all baskets</a:t>
            </a:r>
          </a:p>
          <a:p>
            <a:pPr lvl="1"/>
            <a:r>
              <a:rPr lang="en-US" sz="2400" dirty="0"/>
              <a:t>Excludes export financing interest and high-taxed income. </a:t>
            </a:r>
          </a:p>
          <a:p>
            <a:r>
              <a:rPr lang="en-US" sz="2800" b="1" dirty="0"/>
              <a:t>High withholding tax interest (d)(1)(B), (d)(2)(B)</a:t>
            </a:r>
          </a:p>
          <a:p>
            <a:pPr lvl="1"/>
            <a:r>
              <a:rPr lang="en-US" sz="2400" dirty="0"/>
              <a:t>&gt; or = 5% gross WH tax</a:t>
            </a:r>
          </a:p>
          <a:p>
            <a:pPr lvl="1"/>
            <a:r>
              <a:rPr lang="en-US" sz="2400" dirty="0"/>
              <a:t>Excludes export financing</a:t>
            </a:r>
          </a:p>
          <a:p>
            <a:r>
              <a:rPr lang="en-US" sz="2800" b="1" dirty="0"/>
              <a:t>Financial Services Income (d)(1)(C), (d)(2)(C)</a:t>
            </a:r>
          </a:p>
          <a:p>
            <a:pPr lvl="1"/>
            <a:r>
              <a:rPr lang="en-US" sz="2400" dirty="0"/>
              <a:t>Income of banking, insurance, and financing businesses</a:t>
            </a:r>
          </a:p>
          <a:p>
            <a:pPr lvl="1"/>
            <a:r>
              <a:rPr lang="en-US" sz="2400" dirty="0"/>
              <a:t>Excludes high WH tax interest and export financing</a:t>
            </a:r>
          </a:p>
          <a:p>
            <a:pPr lvl="1"/>
            <a:r>
              <a:rPr lang="en-US" sz="2400" dirty="0"/>
              <a:t>Shipping Income (d)(1)(D), (d)(2)(D)--? </a:t>
            </a:r>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50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24B439-BFF0-6903-91DD-B33F64768C6D}"/>
              </a:ext>
            </a:extLst>
          </p:cNvPr>
          <p:cNvSpPr>
            <a:spLocks noGrp="1"/>
          </p:cNvSpPr>
          <p:nvPr>
            <p:ph idx="1"/>
          </p:nvPr>
        </p:nvSpPr>
        <p:spPr/>
        <p:txBody>
          <a:bodyPr/>
          <a:lstStyle/>
          <a:p>
            <a:r>
              <a:rPr lang="en-US" sz="2800" b="1" dirty="0"/>
              <a:t>Dividends from 10/50 Corp [Repealed] </a:t>
            </a:r>
          </a:p>
          <a:p>
            <a:pPr lvl="1"/>
            <a:r>
              <a:rPr lang="en-US" sz="2650" dirty="0"/>
              <a:t>Applied on a </a:t>
            </a:r>
            <a:r>
              <a:rPr lang="en-US" sz="2650" dirty="0" err="1"/>
              <a:t>corp</a:t>
            </a:r>
            <a:r>
              <a:rPr lang="en-US" sz="2650" dirty="0"/>
              <a:t>-by-</a:t>
            </a:r>
            <a:r>
              <a:rPr lang="en-US" sz="2650" dirty="0" err="1"/>
              <a:t>corp</a:t>
            </a:r>
            <a:r>
              <a:rPr lang="en-US" sz="2650" dirty="0"/>
              <a:t> basis for pre-2003 tax years</a:t>
            </a:r>
          </a:p>
          <a:p>
            <a:pPr lvl="1"/>
            <a:r>
              <a:rPr lang="en-US" sz="2650" dirty="0"/>
              <a:t>For post-2002 years, dividends from pre-2003 E&amp;Ps of all 10/50 companies aggregated, except for PFICs</a:t>
            </a:r>
          </a:p>
          <a:p>
            <a:pPr lvl="1"/>
            <a:r>
              <a:rPr lang="en-US" sz="2650" dirty="0"/>
              <a:t>For post-2002 dividends from post-2002 E&amp;Ps, look through treatment</a:t>
            </a:r>
          </a:p>
          <a:p>
            <a:pPr lvl="1"/>
            <a:r>
              <a:rPr lang="en-US" sz="2650" dirty="0"/>
              <a:t>[All dividends from 10/50 corps given look through treatment (d)(4)</a:t>
            </a:r>
            <a:endParaRPr lang="en-US" sz="2800" b="1" dirty="0"/>
          </a:p>
          <a:p>
            <a:r>
              <a:rPr lang="en-US" sz="2800" b="1" dirty="0"/>
              <a:t>DISC, FSC, and Foreign Trade Income (d)(1)(F), (H), and (I)</a:t>
            </a:r>
          </a:p>
          <a:p>
            <a:r>
              <a:rPr lang="en-US" sz="2800" b="1" dirty="0"/>
              <a:t>General Limitation (d)(1)(H)</a:t>
            </a:r>
          </a:p>
          <a:p>
            <a:pPr lvl="1"/>
            <a:r>
              <a:rPr lang="en-US" sz="2650" dirty="0"/>
              <a:t>Note:  High-taxed [Kickout] Income (d)(2)(F)</a:t>
            </a:r>
          </a:p>
          <a:p>
            <a:pPr lvl="2"/>
            <a:r>
              <a:rPr lang="en-US" sz="2650" dirty="0"/>
              <a:t>Foreign Taxes exceed highest rate in </a:t>
            </a:r>
            <a:r>
              <a:rPr lang="en-US" sz="2400" dirty="0"/>
              <a:t> §1 or  §11</a:t>
            </a:r>
            <a:endParaRPr lang="en-US" sz="2650" dirty="0"/>
          </a:p>
          <a:p>
            <a:endParaRPr lang="en-US" dirty="0"/>
          </a:p>
        </p:txBody>
      </p:sp>
      <p:sp>
        <p:nvSpPr>
          <p:cNvPr id="3" name="Title 2">
            <a:extLst>
              <a:ext uri="{FF2B5EF4-FFF2-40B4-BE49-F238E27FC236}">
                <a16:creationId xmlns:a16="http://schemas.microsoft.com/office/drawing/2014/main" id="{1C20CF3A-A3E9-C4FC-9785-1C5C28174CFF}"/>
              </a:ext>
            </a:extLst>
          </p:cNvPr>
          <p:cNvSpPr>
            <a:spLocks noGrp="1"/>
          </p:cNvSpPr>
          <p:nvPr>
            <p:ph type="title"/>
          </p:nvPr>
        </p:nvSpPr>
        <p:spPr/>
        <p:txBody>
          <a:bodyPr/>
          <a:lstStyle/>
          <a:p>
            <a:r>
              <a:rPr lang="en-US" altLang="en-US" b="1" dirty="0"/>
              <a:t>FTC Limitation:  Baskets (pre-’07 tax years)</a:t>
            </a:r>
            <a:r>
              <a:rPr lang="en-US" altLang="en-US" dirty="0">
                <a:latin typeface="Arial Unicode MS" panose="020B0604020202020204" pitchFamily="34" charset="-128"/>
              </a:rPr>
              <a:t> </a:t>
            </a:r>
            <a:endParaRPr lang="en-US" dirty="0"/>
          </a:p>
        </p:txBody>
      </p:sp>
      <p:sp>
        <p:nvSpPr>
          <p:cNvPr id="4" name="Slide Number Placeholder 3">
            <a:extLst>
              <a:ext uri="{FF2B5EF4-FFF2-40B4-BE49-F238E27FC236}">
                <a16:creationId xmlns:a16="http://schemas.microsoft.com/office/drawing/2014/main" id="{27EF76D9-40B7-9BE8-1CF8-B8BF349A8D6E}"/>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2496B10A-1775-BB19-8E02-3A6DAC017D4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1299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D569A-9C29-4009-A022-60398455E954}">
  <ds:schemaRefs>
    <ds:schemaRef ds:uri="http://schemas.microsoft.com/sharepoint/v3/contenttype/forms"/>
  </ds:schemaRefs>
</ds:datastoreItem>
</file>

<file path=customXml/itemProps2.xml><?xml version="1.0" encoding="utf-8"?>
<ds:datastoreItem xmlns:ds="http://schemas.openxmlformats.org/officeDocument/2006/customXml" ds:itemID="{20A46A76-A9E1-4AC4-9B99-7363E51DA2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0605BF-2FF8-467F-A304-47147C184134}">
  <ds:schemaRefs>
    <ds:schemaRef ds:uri="http://purl.org/dc/terms/"/>
    <ds:schemaRef ds:uri="http://purl.org/dc/dcmitype/"/>
    <ds:schemaRef ds:uri="dee7606c-638d-4687-a004-8de278f93ba2"/>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f450584a-cb59-46a6-8009-931c1e5e40a6"/>
  </ds:schemaRefs>
</ds:datastoreItem>
</file>

<file path=docProps/app.xml><?xml version="1.0" encoding="utf-8"?>
<Properties xmlns="http://schemas.openxmlformats.org/officeDocument/2006/extended-properties" xmlns:vt="http://schemas.openxmlformats.org/officeDocument/2006/docPropsVTypes">
  <Template/>
  <TotalTime>1439</TotalTime>
  <Words>2229</Words>
  <Application>Microsoft Macintosh PowerPoint</Application>
  <PresentationFormat>Widescreen</PresentationFormat>
  <Paragraphs>266</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 Unicode MS</vt:lpstr>
      <vt:lpstr>NSimSun</vt:lpstr>
      <vt:lpstr>Arial</vt:lpstr>
      <vt:lpstr>Calibri</vt:lpstr>
      <vt:lpstr>Calibri Regular</vt:lpstr>
      <vt:lpstr>CMMI10</vt:lpstr>
      <vt:lpstr>CMR10</vt:lpstr>
      <vt:lpstr>CMSY10</vt:lpstr>
      <vt:lpstr>Courier New</vt:lpstr>
      <vt:lpstr>Georgia</vt:lpstr>
      <vt:lpstr>SFRM1095</vt:lpstr>
      <vt:lpstr>Wingdings</vt:lpstr>
      <vt:lpstr>Wingdings 2</vt:lpstr>
      <vt:lpstr>CG Body - Standard</vt:lpstr>
      <vt:lpstr>Foreign Tax Credit Limitation: §904(d)</vt:lpstr>
      <vt:lpstr>Foreign Tax Credit: Revenue Costs</vt:lpstr>
      <vt:lpstr>Overall v. Per-Country</vt:lpstr>
      <vt:lpstr>Overall v. Per-Country</vt:lpstr>
      <vt:lpstr>Evolution of the Foreign Tax Credit and Limitation</vt:lpstr>
      <vt:lpstr>Foreign Tax Credit Limitation: §904(d)</vt:lpstr>
      <vt:lpstr>Foreign Tax Credit Limitation: §904(d)</vt:lpstr>
      <vt:lpstr>FTC Limitation:  Baskets (pre-’07 tax years) </vt:lpstr>
      <vt:lpstr>FTC Limitation:  Baskets (pre-’07 tax years) </vt:lpstr>
      <vt:lpstr>FTC Limitation:  Baskets (post-’06 tax years)</vt:lpstr>
      <vt:lpstr>FTC Limitation:  Baskets (post-’06 tax years) + post-TCJA</vt:lpstr>
      <vt:lpstr>Indirect FTCs:  Section 960(a) and (d)</vt:lpstr>
      <vt:lpstr>Indirect Tax Credit:  GILTI §960(d)</vt:lpstr>
      <vt:lpstr>Indirect Tax Credit:  GILTI §960(d)</vt:lpstr>
      <vt:lpstr>FTC Limitation: Look-Through Rules for CFCs (§904(d)(3))</vt:lpstr>
      <vt:lpstr>Source and Allocation of Deductions</vt:lpstr>
      <vt:lpstr>Source and Allocation of Deductions</vt:lpstr>
      <vt:lpstr>Source and Allocation of Deductions</vt:lpstr>
      <vt:lpstr>Source and Allocations of Deductions: Example</vt:lpstr>
      <vt:lpstr>Source and Allocation of Deductions: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M. Colon</dc:creator>
  <cp:lastModifiedBy>Jeffrey M. Colon</cp:lastModifiedBy>
  <cp:revision>4</cp:revision>
  <dcterms:created xsi:type="dcterms:W3CDTF">2022-04-21T12:03:27Z</dcterms:created>
  <dcterms:modified xsi:type="dcterms:W3CDTF">2022-04-26T12:27:37Z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