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710" r:id="rId3"/>
    <p:sldId id="709" r:id="rId4"/>
    <p:sldId id="258" r:id="rId5"/>
    <p:sldId id="259" r:id="rId6"/>
    <p:sldId id="261" r:id="rId7"/>
    <p:sldId id="262" r:id="rId8"/>
    <p:sldId id="260" r:id="rId9"/>
    <p:sldId id="263" r:id="rId10"/>
    <p:sldId id="382" r:id="rId11"/>
    <p:sldId id="383" r:id="rId12"/>
    <p:sldId id="385" r:id="rId13"/>
    <p:sldId id="386" r:id="rId14"/>
    <p:sldId id="387" r:id="rId15"/>
    <p:sldId id="388" r:id="rId16"/>
    <p:sldId id="3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9865C-7F38-1E40-B9BF-962DF89211B7}" v="107" dt="2022-04-21T12:47:59.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64"/>
    <p:restoredTop sz="96327"/>
  </p:normalViewPr>
  <p:slideViewPr>
    <p:cSldViewPr snapToGrid="0" snapToObjects="1">
      <p:cViewPr varScale="1">
        <p:scale>
          <a:sx n="104" d="100"/>
          <a:sy n="104" d="100"/>
        </p:scale>
        <p:origin x="208"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2016 US</a:t>
            </a:r>
            <a:r>
              <a:rPr lang="en-US" baseline="0" dirty="0"/>
              <a:t> c</a:t>
            </a:r>
            <a:r>
              <a:rPr lang="en-US" dirty="0"/>
              <a:t>orporate tax liability - $321B</a:t>
            </a:r>
          </a:p>
        </c:rich>
      </c:tx>
      <c:layout>
        <c:manualLayout>
          <c:xMode val="edge"/>
          <c:yMode val="edge"/>
          <c:x val="0.15603163743850598"/>
          <c:y val="3.077327977179683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3083574981367449"/>
          <c:y val="0.20603535353535354"/>
          <c:w val="0.72905348829481387"/>
          <c:h val="0.79396464646464648"/>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86B-E141-AE9D-F0F9DBD6ADB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86B-E141-AE9D-F0F9DBD6ADB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86B-E141-AE9D-F0F9DBD6ADB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86B-E141-AE9D-F0F9DBD6ADBF}"/>
              </c:ext>
            </c:extLst>
          </c:dPt>
          <c:dLbls>
            <c:dLbl>
              <c:idx val="0"/>
              <c:layout>
                <c:manualLayout>
                  <c:x val="-0.13242612229870179"/>
                  <c:y val="0.20670659923758314"/>
                </c:manualLayout>
              </c:layout>
              <c:spPr>
                <a:solidFill>
                  <a:schemeClr val="accent1"/>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86B-E141-AE9D-F0F9DBD6ADBF}"/>
                </c:ext>
              </c:extLst>
            </c:dLbl>
            <c:dLbl>
              <c:idx val="1"/>
              <c:layout>
                <c:manualLayout>
                  <c:x val="0.41430477146676964"/>
                  <c:y val="-9.781634596100237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86B-E141-AE9D-F0F9DBD6ADBF}"/>
                </c:ext>
              </c:extLst>
            </c:dLbl>
            <c:spPr>
              <a:solidFill>
                <a:schemeClr val="accent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FTCs</c:v>
                </c:pt>
                <c:pt idx="1">
                  <c:v>US Tax Paid</c:v>
                </c:pt>
              </c:strCache>
            </c:strRef>
          </c:cat>
          <c:val>
            <c:numRef>
              <c:f>Sheet1!$B$2:$B$5</c:f>
              <c:numCache>
                <c:formatCode>General</c:formatCode>
                <c:ptCount val="4"/>
                <c:pt idx="0">
                  <c:v>27</c:v>
                </c:pt>
                <c:pt idx="1">
                  <c:v>73</c:v>
                </c:pt>
              </c:numCache>
            </c:numRef>
          </c:val>
          <c:extLst>
            <c:ext xmlns:c16="http://schemas.microsoft.com/office/drawing/2014/chart" uri="{C3380CC4-5D6E-409C-BE32-E72D297353CC}">
              <c16:uniqueId val="{00000008-F86B-E141-AE9D-F0F9DBD6ADBF}"/>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0.2624</cdr:x>
      <cdr:y>0.6657</cdr:y>
    </cdr:from>
    <cdr:to>
      <cdr:x>0.391</cdr:x>
      <cdr:y>0.78143</cdr:y>
    </cdr:to>
    <cdr:sp macro="" textlink="">
      <cdr:nvSpPr>
        <cdr:cNvPr id="2" name="TextBox 1"/>
        <cdr:cNvSpPr txBox="1"/>
      </cdr:nvSpPr>
      <cdr:spPr>
        <a:xfrm xmlns:a="http://schemas.openxmlformats.org/drawingml/2006/main">
          <a:off x="1607809" y="3571508"/>
          <a:ext cx="787987" cy="6208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bg1"/>
              </a:solidFill>
            </a:rPr>
            <a:t>Liabilities paid - $232B</a:t>
          </a:r>
          <a:r>
            <a:rPr lang="en-US" sz="1400" dirty="0">
              <a:solidFill>
                <a:schemeClr val="bg1"/>
              </a:solidFill>
            </a:rPr>
            <a:t> </a:t>
          </a:r>
        </a:p>
      </cdr:txBody>
    </cdr:sp>
  </cdr:relSizeAnchor>
  <cdr:relSizeAnchor xmlns:cdr="http://schemas.openxmlformats.org/drawingml/2006/chartDrawing">
    <cdr:from>
      <cdr:x>0.48795</cdr:x>
      <cdr:y>0.36143</cdr:y>
    </cdr:from>
    <cdr:to>
      <cdr:x>0.57129</cdr:x>
      <cdr:y>0.53187</cdr:y>
    </cdr:to>
    <cdr:sp macro="" textlink="">
      <cdr:nvSpPr>
        <cdr:cNvPr id="3" name="TextBox 2"/>
        <cdr:cNvSpPr txBox="1"/>
      </cdr:nvSpPr>
      <cdr:spPr>
        <a:xfrm xmlns:a="http://schemas.openxmlformats.org/drawingml/2006/main">
          <a:off x="2672499" y="1817679"/>
          <a:ext cx="456451" cy="8571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bg1"/>
              </a:solidFill>
            </a:rPr>
            <a:t>Liabilities covered </a:t>
          </a:r>
        </a:p>
        <a:p xmlns:a="http://schemas.openxmlformats.org/drawingml/2006/main">
          <a:r>
            <a:rPr lang="en-US" sz="1400" b="1" dirty="0">
              <a:solidFill>
                <a:schemeClr val="bg1"/>
              </a:solidFill>
            </a:rPr>
            <a:t>by FTCs - $89B</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5"/>
            <a:ext cx="3860800" cy="288925"/>
          </a:xfrm>
        </p:spPr>
        <p:txBody>
          <a:bodyPr/>
          <a:lstStyle>
            <a:lvl1pPr>
              <a:defRPr smtClean="0"/>
            </a:lvl1pPr>
          </a:lstStyle>
          <a:p>
            <a:pPr>
              <a:defRPr/>
            </a:pPr>
            <a:r>
              <a:rPr lang="en-US" dirty="0"/>
              <a:t>Foreign Tax Credit Limitation: Section 904</a:t>
            </a:r>
          </a:p>
        </p:txBody>
      </p:sp>
    </p:spTree>
    <p:extLst>
      <p:ext uri="{BB962C8B-B14F-4D97-AF65-F5344CB8AC3E}">
        <p14:creationId xmlns:p14="http://schemas.microsoft.com/office/powerpoint/2010/main" val="26461035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28200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63297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569940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Foreign Tax Credits</a:t>
            </a:r>
            <a:endParaRPr lang="en-US" dirty="0"/>
          </a:p>
        </p:txBody>
      </p:sp>
    </p:spTree>
    <p:extLst>
      <p:ext uri="{BB962C8B-B14F-4D97-AF65-F5344CB8AC3E}">
        <p14:creationId xmlns:p14="http://schemas.microsoft.com/office/powerpoint/2010/main" val="794640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861525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6871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998013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394164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30480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90043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611719"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4572000" y="3651253"/>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814919" y="3460753"/>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19853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4020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7"/>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Foreign Tax Credits</a:t>
            </a:r>
            <a:endParaRPr lang="en-US" dirty="0"/>
          </a:p>
        </p:txBody>
      </p:sp>
      <p:sp>
        <p:nvSpPr>
          <p:cNvPr id="8" name="Rectangle 7"/>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50638782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901927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92762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5"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3403601" y="1911353"/>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6197602"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9027586"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2443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66989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399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508590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26395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578228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313864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51675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Foreign Tax Credits</a:t>
            </a:r>
          </a:p>
        </p:txBody>
      </p:sp>
      <p:sp>
        <p:nvSpPr>
          <p:cNvPr id="2" name="TextBox 1"/>
          <p:cNvSpPr txBox="1"/>
          <p:nvPr userDrawn="1"/>
        </p:nvSpPr>
        <p:spPr>
          <a:xfrm>
            <a:off x="2748041" y="537029"/>
            <a:ext cx="184731" cy="300082"/>
          </a:xfrm>
          <a:prstGeom prst="rect">
            <a:avLst/>
          </a:prstGeom>
          <a:noFill/>
        </p:spPr>
        <p:txBody>
          <a:bodyPr wrap="none" rtlCol="0">
            <a:spAutoFit/>
          </a:bodyPr>
          <a:lstStyle/>
          <a:p>
            <a:endParaRPr lang="en-US" sz="1350" b="0" i="0" dirty="0">
              <a:latin typeface="Calibri Regular" charset="0"/>
            </a:endParaRPr>
          </a:p>
        </p:txBody>
      </p:sp>
    </p:spTree>
    <p:extLst>
      <p:ext uri="{BB962C8B-B14F-4D97-AF65-F5344CB8AC3E}">
        <p14:creationId xmlns:p14="http://schemas.microsoft.com/office/powerpoint/2010/main" val="22588283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1741489"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3758673"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577797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49760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68250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13208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12460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20" y="1981203"/>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609602" y="1982791"/>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7579786" y="1981203"/>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7574516"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0442259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9"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9723080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8" y="1497016"/>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510763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6"/>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5" y="3486682"/>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7"/>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2"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40699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5" y="1782765"/>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950385" y="5300666"/>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950385" y="4129091"/>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950385"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71023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6"/>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91"/>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0228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19155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6"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880785"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4"/>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624419"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131578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3"/>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590552"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6" y="1566866"/>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683686"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5" y="1468441"/>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2061635"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601926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6"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b="0" i="0">
                <a:solidFill>
                  <a:srgbClr val="4D4D4D"/>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188853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126531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555723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820676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666601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7559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73406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7465634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647146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584202"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584202"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53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26040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2370763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104951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805452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772623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843996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Foreign Tax Credits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2781121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Foreign Tax Credits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1401773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3"/>
            <a:ext cx="28448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Foreign Tax Credits</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928187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Foreign Tax Credits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2513919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85607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040720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557338"/>
            <a:ext cx="6815667"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557338"/>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609600" y="0"/>
            <a:ext cx="109728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9245600" y="6356351"/>
            <a:ext cx="21336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6953841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95400"/>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4435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9245600" y="6356351"/>
            <a:ext cx="21336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8828729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V] Blank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lang="en-US" sz="1600" kern="1200" dirty="0">
                <a:solidFill>
                  <a:schemeClr val="tx1">
                    <a:tint val="75000"/>
                  </a:schemeClr>
                </a:solidFill>
                <a:latin typeface="+mn-lt"/>
                <a:ea typeface="+mn-ea"/>
                <a:cs typeface="+mn-cs"/>
              </a:defRPr>
            </a:lvl1pPr>
          </a:lstStyle>
          <a:p>
            <a:endParaRPr lang="en-US" dirty="0"/>
          </a:p>
        </p:txBody>
      </p:sp>
      <p:sp>
        <p:nvSpPr>
          <p:cNvPr id="4" name="Slide Number Placeholder 3"/>
          <p:cNvSpPr>
            <a:spLocks noGrp="1"/>
          </p:cNvSpPr>
          <p:nvPr>
            <p:ph type="sldNum" sz="quarter" idx="11"/>
          </p:nvPr>
        </p:nvSpPr>
        <p:spPr/>
        <p:txBody>
          <a:bodyPr vert="horz" lIns="91440" tIns="45720" rIns="0" bIns="45720" rtlCol="0" anchor="ctr"/>
          <a:lstStyle>
            <a:lvl1pPr>
              <a:defRPr lang="en-US" smtClean="0"/>
            </a:lvl1pPr>
          </a:lstStyle>
          <a:p>
            <a:fld id="{B5AE6EB1-25D1-4B13-8311-ED92175E049E}" type="slidenum">
              <a:rPr lang="en-US" smtClean="0"/>
              <a:t>‹#›</a:t>
            </a:fld>
            <a:endParaRPr lang="en-US" dirty="0"/>
          </a:p>
        </p:txBody>
      </p:sp>
    </p:spTree>
    <p:extLst>
      <p:ext uri="{BB962C8B-B14F-4D97-AF65-F5344CB8AC3E}">
        <p14:creationId xmlns:p14="http://schemas.microsoft.com/office/powerpoint/2010/main" val="35446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
        <p:nvSpPr>
          <p:cNvPr id="15" name="Rectangle 14"/>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512064" y="4"/>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386219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5587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7826191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11480800" y="6436636"/>
            <a:ext cx="6096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9"/>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Foreign Tax Credit Limitation: Section 904</a:t>
            </a:r>
          </a:p>
        </p:txBody>
      </p:sp>
      <p:sp>
        <p:nvSpPr>
          <p:cNvPr id="9" name="Footer Placeholder 3"/>
          <p:cNvSpPr txBox="1">
            <a:spLocks/>
          </p:cNvSpPr>
          <p:nvPr userDrawn="1"/>
        </p:nvSpPr>
        <p:spPr>
          <a:xfrm>
            <a:off x="96545" y="6423030"/>
            <a:ext cx="3149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IT_FTC_904_22</a:t>
            </a:r>
          </a:p>
        </p:txBody>
      </p:sp>
    </p:spTree>
    <p:extLst>
      <p:ext uri="{BB962C8B-B14F-4D97-AF65-F5344CB8AC3E}">
        <p14:creationId xmlns:p14="http://schemas.microsoft.com/office/powerpoint/2010/main" val="4074680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449119-5108-C987-8686-B2160C13B160}"/>
              </a:ext>
            </a:extLst>
          </p:cNvPr>
          <p:cNvSpPr>
            <a:spLocks noGrp="1"/>
          </p:cNvSpPr>
          <p:nvPr>
            <p:ph idx="1"/>
          </p:nvPr>
        </p:nvSpPr>
        <p:spPr/>
        <p:txBody>
          <a:bodyPr>
            <a:normAutofit fontScale="92500" lnSpcReduction="10000"/>
          </a:bodyPr>
          <a:lstStyle/>
          <a:p>
            <a:r>
              <a:rPr lang="en-US" sz="2800" dirty="0"/>
              <a:t>To prevent the double taxation of foreign source income (“FSI”), US persons are permitted a credit for foreign income taxes paid against their US tax liability, subject to the limitations under §904.</a:t>
            </a:r>
          </a:p>
          <a:p>
            <a:endParaRPr lang="en-US" sz="2800" dirty="0"/>
          </a:p>
          <a:p>
            <a:r>
              <a:rPr lang="en-US" sz="2800" dirty="0"/>
              <a:t>Creditable taxes:  </a:t>
            </a:r>
          </a:p>
          <a:p>
            <a:pPr lvl="1"/>
            <a:r>
              <a:rPr lang="en-US" sz="2650" dirty="0"/>
              <a:t>Direct income taxes (</a:t>
            </a:r>
            <a:r>
              <a:rPr lang="en-US" sz="2800" dirty="0"/>
              <a:t>§</a:t>
            </a:r>
            <a:r>
              <a:rPr lang="en-US" sz="2650" dirty="0"/>
              <a:t>901)</a:t>
            </a:r>
          </a:p>
          <a:p>
            <a:pPr lvl="1"/>
            <a:r>
              <a:rPr lang="en-US" sz="2650" dirty="0"/>
              <a:t>In-lieu income taxes (</a:t>
            </a:r>
            <a:r>
              <a:rPr lang="en-US" sz="2800" dirty="0"/>
              <a:t>§</a:t>
            </a:r>
            <a:r>
              <a:rPr lang="en-US" sz="2650" dirty="0"/>
              <a:t>903)</a:t>
            </a:r>
          </a:p>
          <a:p>
            <a:pPr lvl="1"/>
            <a:r>
              <a:rPr lang="en-US" sz="2650" dirty="0"/>
              <a:t>Deemed paid income taxes (</a:t>
            </a:r>
            <a:r>
              <a:rPr lang="en-US" sz="2800" dirty="0"/>
              <a:t>§</a:t>
            </a:r>
            <a:r>
              <a:rPr lang="en-US" sz="2650" dirty="0"/>
              <a:t>960) </a:t>
            </a:r>
          </a:p>
          <a:p>
            <a:pPr lvl="1"/>
            <a:endParaRPr lang="en-US" sz="2650" dirty="0"/>
          </a:p>
          <a:p>
            <a:r>
              <a:rPr lang="en-US" sz="2800" dirty="0"/>
              <a:t>Excess FTCs: Carryback 1 and forward 10 years, except on GILTI (§ 904(c))</a:t>
            </a:r>
          </a:p>
          <a:p>
            <a:endParaRPr lang="en-US" sz="2800" dirty="0"/>
          </a:p>
          <a:p>
            <a:r>
              <a:rPr lang="en-US" sz="2800" dirty="0"/>
              <a:t>FTC Limitation  	= US Taxes (pre-credit) x FSTI/WWTI, or </a:t>
            </a:r>
          </a:p>
          <a:p>
            <a:pPr marL="0" indent="0">
              <a:buNone/>
            </a:pPr>
            <a:r>
              <a:rPr lang="en-US" sz="2800" dirty="0"/>
              <a:t>			   	=  FSTI x US Tax Rate  (§904(a))</a:t>
            </a:r>
          </a:p>
          <a:p>
            <a:endParaRPr lang="en-US" dirty="0"/>
          </a:p>
        </p:txBody>
      </p:sp>
      <p:sp>
        <p:nvSpPr>
          <p:cNvPr id="3" name="Title 2">
            <a:extLst>
              <a:ext uri="{FF2B5EF4-FFF2-40B4-BE49-F238E27FC236}">
                <a16:creationId xmlns:a16="http://schemas.microsoft.com/office/drawing/2014/main" id="{169398B2-9D75-DE7D-F15F-46B5CE4EA8AF}"/>
              </a:ext>
            </a:extLst>
          </p:cNvPr>
          <p:cNvSpPr>
            <a:spLocks noGrp="1"/>
          </p:cNvSpPr>
          <p:nvPr>
            <p:ph type="title"/>
          </p:nvPr>
        </p:nvSpPr>
        <p:spPr/>
        <p:txBody>
          <a:bodyPr/>
          <a:lstStyle/>
          <a:p>
            <a:r>
              <a:rPr lang="en-US" sz="1800" dirty="0"/>
              <a:t>Foreign Tax Credit Limitation: </a:t>
            </a:r>
            <a:r>
              <a:rPr lang="en-US" sz="2000" dirty="0"/>
              <a:t>§</a:t>
            </a:r>
            <a:r>
              <a:rPr lang="en-US" sz="1800" dirty="0"/>
              <a:t>904(d)</a:t>
            </a:r>
          </a:p>
        </p:txBody>
      </p:sp>
      <p:sp>
        <p:nvSpPr>
          <p:cNvPr id="4" name="Slide Number Placeholder 3">
            <a:extLst>
              <a:ext uri="{FF2B5EF4-FFF2-40B4-BE49-F238E27FC236}">
                <a16:creationId xmlns:a16="http://schemas.microsoft.com/office/drawing/2014/main" id="{489B7898-1AEA-35E8-325A-93CB799413F7}"/>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D2642727-5001-250B-1F48-2744D45F20D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78052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9508EB-B5C1-B394-6177-8DEC720CD759}"/>
              </a:ext>
            </a:extLst>
          </p:cNvPr>
          <p:cNvSpPr>
            <a:spLocks noGrp="1"/>
          </p:cNvSpPr>
          <p:nvPr>
            <p:ph type="ftr" sz="quarter" idx="10"/>
          </p:nvPr>
        </p:nvSpPr>
        <p:spPr/>
        <p:txBody>
          <a:bodyPr/>
          <a:lstStyle/>
          <a:p>
            <a:r>
              <a:rPr lang="en-US" altLang="en-US"/>
              <a:t>IT_FTC_2007</a:t>
            </a:r>
          </a:p>
        </p:txBody>
      </p:sp>
      <p:sp>
        <p:nvSpPr>
          <p:cNvPr id="5" name="Slide Number Placeholder 4">
            <a:extLst>
              <a:ext uri="{FF2B5EF4-FFF2-40B4-BE49-F238E27FC236}">
                <a16:creationId xmlns:a16="http://schemas.microsoft.com/office/drawing/2014/main" id="{72422A66-9471-6710-2F92-084CF9A3A8D8}"/>
              </a:ext>
            </a:extLst>
          </p:cNvPr>
          <p:cNvSpPr>
            <a:spLocks noGrp="1"/>
          </p:cNvSpPr>
          <p:nvPr>
            <p:ph type="sldNum" sz="quarter" idx="11"/>
          </p:nvPr>
        </p:nvSpPr>
        <p:spPr/>
        <p:txBody>
          <a:bodyPr/>
          <a:lstStyle/>
          <a:p>
            <a:fld id="{B0084DA8-DB5C-4149-88D6-5157A9BD54E7}" type="slidenum">
              <a:rPr lang="en-US" altLang="en-US"/>
              <a:pPr/>
              <a:t>10</a:t>
            </a:fld>
            <a:endParaRPr lang="en-US" altLang="en-US"/>
          </a:p>
        </p:txBody>
      </p:sp>
      <p:sp>
        <p:nvSpPr>
          <p:cNvPr id="399362" name="Rectangle 2">
            <a:extLst>
              <a:ext uri="{FF2B5EF4-FFF2-40B4-BE49-F238E27FC236}">
                <a16:creationId xmlns:a16="http://schemas.microsoft.com/office/drawing/2014/main" id="{B61D534B-56D8-D3EF-0E2F-6ACC7B99DC26}"/>
              </a:ext>
            </a:extLst>
          </p:cNvPr>
          <p:cNvSpPr>
            <a:spLocks noGrp="1" noChangeArrowheads="1"/>
          </p:cNvSpPr>
          <p:nvPr>
            <p:ph type="title"/>
          </p:nvPr>
        </p:nvSpPr>
        <p:spPr>
          <a:xfrm>
            <a:off x="1676400" y="274639"/>
            <a:ext cx="8839200" cy="566737"/>
          </a:xfrm>
        </p:spPr>
        <p:txBody>
          <a:bodyPr/>
          <a:lstStyle/>
          <a:p>
            <a:r>
              <a:rPr lang="en-US" altLang="en-US" sz="2400" b="1"/>
              <a:t>FTC Limitation: Look-Through Rules for CFCs (904(d)(3))</a:t>
            </a:r>
          </a:p>
        </p:txBody>
      </p:sp>
      <p:sp>
        <p:nvSpPr>
          <p:cNvPr id="399363" name="Rectangle 3">
            <a:extLst>
              <a:ext uri="{FF2B5EF4-FFF2-40B4-BE49-F238E27FC236}">
                <a16:creationId xmlns:a16="http://schemas.microsoft.com/office/drawing/2014/main" id="{7639AD17-A0DE-4CF1-D060-724C0E5B0EBC}"/>
              </a:ext>
            </a:extLst>
          </p:cNvPr>
          <p:cNvSpPr>
            <a:spLocks noGrp="1" noChangeArrowheads="1"/>
          </p:cNvSpPr>
          <p:nvPr>
            <p:ph type="body" idx="1"/>
          </p:nvPr>
        </p:nvSpPr>
        <p:spPr>
          <a:xfrm>
            <a:off x="1524000" y="1447800"/>
            <a:ext cx="8991600" cy="5257800"/>
          </a:xfrm>
        </p:spPr>
        <p:txBody>
          <a:bodyPr/>
          <a:lstStyle/>
          <a:p>
            <a:pPr marL="342900" indent="-342900">
              <a:lnSpc>
                <a:spcPct val="80000"/>
              </a:lnSpc>
            </a:pPr>
            <a:r>
              <a:rPr lang="en-US" altLang="en-US" dirty="0"/>
              <a:t>Dividends, interest, rents, royalties, and SF inclusions of USSHs of a CFC are generally allocated to the same basket as the income of the CFC to which the income relates</a:t>
            </a:r>
            <a:r>
              <a:rPr lang="en-US" altLang="en-US" sz="2000" dirty="0"/>
              <a:t>.</a:t>
            </a:r>
          </a:p>
          <a:p>
            <a:pPr marL="342900" indent="-342900">
              <a:lnSpc>
                <a:spcPct val="80000"/>
              </a:lnSpc>
            </a:pPr>
            <a:endParaRPr lang="en-US" altLang="en-US" sz="2000" dirty="0"/>
          </a:p>
          <a:p>
            <a:pPr marL="342900" indent="-342900" algn="ctr">
              <a:lnSpc>
                <a:spcPct val="80000"/>
              </a:lnSpc>
              <a:buNone/>
            </a:pPr>
            <a:r>
              <a:rPr lang="en-US" altLang="en-US" sz="2000" b="1" u="sng" dirty="0"/>
              <a:t>Example (SF Inclusion; Reg. 1.904-5(c))</a:t>
            </a:r>
          </a:p>
          <a:p>
            <a:pPr marL="342900" indent="-342900">
              <a:lnSpc>
                <a:spcPct val="80000"/>
              </a:lnSpc>
            </a:pPr>
            <a:r>
              <a:rPr lang="en-US" altLang="en-US" dirty="0"/>
              <a:t>CFC has 30 of </a:t>
            </a:r>
            <a:r>
              <a:rPr lang="en-US" altLang="en-US" dirty="0" err="1"/>
              <a:t>FBCSalesInc</a:t>
            </a:r>
            <a:r>
              <a:rPr lang="en-US" altLang="en-US" dirty="0"/>
              <a:t>, 15 of FPHCI, and 70 non-SF income.  CFC paid no taxes with respect to any of its income.  USSH has SF inclusion of 45, and 15 goes into passive basket, and 30 into the GC basket. </a:t>
            </a:r>
          </a:p>
          <a:p>
            <a:pPr marL="342900" indent="-342900" algn="ctr">
              <a:lnSpc>
                <a:spcPct val="80000"/>
              </a:lnSpc>
              <a:buNone/>
            </a:pPr>
            <a:endParaRPr lang="en-US" altLang="en-US" sz="2000" b="1" u="sng" dirty="0"/>
          </a:p>
          <a:p>
            <a:pPr marL="342900" indent="-342900" algn="ctr">
              <a:lnSpc>
                <a:spcPct val="80000"/>
              </a:lnSpc>
              <a:buNone/>
            </a:pPr>
            <a:r>
              <a:rPr lang="en-US" altLang="en-US" sz="2000" b="1" u="sng" dirty="0"/>
              <a:t>Example (SF Inclusion)</a:t>
            </a:r>
          </a:p>
          <a:p>
            <a:pPr marL="342900" indent="-342900">
              <a:lnSpc>
                <a:spcPct val="80000"/>
              </a:lnSpc>
            </a:pPr>
            <a:r>
              <a:rPr lang="en-US" altLang="en-US" dirty="0"/>
              <a:t>CFC, a financial services entity, has 200 of interest income not related to its banking business.  CFC paid no taxes with respect to any of its income.  USSH has SF inclusion of 200 (assume that 954(h) doesn’t apply), and all goes into the passive basket.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64274B-577A-AEBB-2DED-9D738A35A14B}"/>
              </a:ext>
            </a:extLst>
          </p:cNvPr>
          <p:cNvSpPr>
            <a:spLocks noGrp="1"/>
          </p:cNvSpPr>
          <p:nvPr>
            <p:ph type="ftr" sz="quarter" idx="10"/>
          </p:nvPr>
        </p:nvSpPr>
        <p:spPr/>
        <p:txBody>
          <a:bodyPr/>
          <a:lstStyle/>
          <a:p>
            <a:r>
              <a:rPr lang="en-US" altLang="en-US"/>
              <a:t>IT_FTC_2007</a:t>
            </a:r>
          </a:p>
        </p:txBody>
      </p:sp>
      <p:sp>
        <p:nvSpPr>
          <p:cNvPr id="5" name="Slide Number Placeholder 4">
            <a:extLst>
              <a:ext uri="{FF2B5EF4-FFF2-40B4-BE49-F238E27FC236}">
                <a16:creationId xmlns:a16="http://schemas.microsoft.com/office/drawing/2014/main" id="{B6145D23-2255-EE8E-5682-4B267811C054}"/>
              </a:ext>
            </a:extLst>
          </p:cNvPr>
          <p:cNvSpPr>
            <a:spLocks noGrp="1"/>
          </p:cNvSpPr>
          <p:nvPr>
            <p:ph type="sldNum" sz="quarter" idx="11"/>
          </p:nvPr>
        </p:nvSpPr>
        <p:spPr/>
        <p:txBody>
          <a:bodyPr/>
          <a:lstStyle/>
          <a:p>
            <a:fld id="{A10B3990-938A-C147-846D-ED8C417A04AA}" type="slidenum">
              <a:rPr lang="en-US" altLang="en-US"/>
              <a:pPr/>
              <a:t>11</a:t>
            </a:fld>
            <a:endParaRPr lang="en-US" altLang="en-US"/>
          </a:p>
        </p:txBody>
      </p:sp>
      <p:sp>
        <p:nvSpPr>
          <p:cNvPr id="400386" name="Rectangle 2">
            <a:extLst>
              <a:ext uri="{FF2B5EF4-FFF2-40B4-BE49-F238E27FC236}">
                <a16:creationId xmlns:a16="http://schemas.microsoft.com/office/drawing/2014/main" id="{9594F1D0-4A22-6975-3064-1E8F80925BE3}"/>
              </a:ext>
            </a:extLst>
          </p:cNvPr>
          <p:cNvSpPr>
            <a:spLocks noGrp="1" noChangeArrowheads="1"/>
          </p:cNvSpPr>
          <p:nvPr>
            <p:ph type="title"/>
          </p:nvPr>
        </p:nvSpPr>
        <p:spPr>
          <a:xfrm>
            <a:off x="1676400" y="274638"/>
            <a:ext cx="8991600" cy="506412"/>
          </a:xfrm>
        </p:spPr>
        <p:txBody>
          <a:bodyPr/>
          <a:lstStyle/>
          <a:p>
            <a:r>
              <a:rPr lang="en-US" altLang="en-US" sz="2400" b="1"/>
              <a:t>FTC Limitation: Look-Through Rules for CFCs (904(d)(3))</a:t>
            </a:r>
          </a:p>
        </p:txBody>
      </p:sp>
      <p:sp>
        <p:nvSpPr>
          <p:cNvPr id="400387" name="Rectangle 3">
            <a:extLst>
              <a:ext uri="{FF2B5EF4-FFF2-40B4-BE49-F238E27FC236}">
                <a16:creationId xmlns:a16="http://schemas.microsoft.com/office/drawing/2014/main" id="{69F2882D-CAFB-CDD9-2434-B2F6493CDA55}"/>
              </a:ext>
            </a:extLst>
          </p:cNvPr>
          <p:cNvSpPr>
            <a:spLocks noGrp="1" noChangeArrowheads="1"/>
          </p:cNvSpPr>
          <p:nvPr>
            <p:ph type="body" idx="1"/>
          </p:nvPr>
        </p:nvSpPr>
        <p:spPr>
          <a:xfrm>
            <a:off x="1524000" y="1295400"/>
            <a:ext cx="8991600" cy="5410200"/>
          </a:xfrm>
        </p:spPr>
        <p:txBody>
          <a:bodyPr/>
          <a:lstStyle/>
          <a:p>
            <a:pPr marL="457200" indent="-228600" algn="ctr">
              <a:lnSpc>
                <a:spcPct val="90000"/>
              </a:lnSpc>
              <a:buNone/>
            </a:pPr>
            <a:r>
              <a:rPr lang="en-US" altLang="en-US" b="1" u="sng"/>
              <a:t>Example (Royalties)</a:t>
            </a:r>
          </a:p>
          <a:p>
            <a:pPr marL="457200" indent="-228600">
              <a:lnSpc>
                <a:spcPct val="90000"/>
              </a:lnSpc>
            </a:pPr>
            <a:r>
              <a:rPr lang="en-US" altLang="en-US"/>
              <a:t>USSH licenses patent to CFC, which in turn, licenses to unrelated foreign person.  The CFC’s deductions are allocated to the royalties received, and the USSH’s income is deemed paid from the CFC’s royalty income and is passive, unless the royalties are earned in the active conduct of a licensing business. </a:t>
            </a:r>
          </a:p>
          <a:p>
            <a:pPr marL="457200" indent="-228600" algn="ctr">
              <a:lnSpc>
                <a:spcPct val="90000"/>
              </a:lnSpc>
            </a:pPr>
            <a:endParaRPr lang="en-US" altLang="en-US" sz="2000" b="1" u="sng"/>
          </a:p>
          <a:p>
            <a:pPr marL="457200" indent="-228600" algn="ctr">
              <a:lnSpc>
                <a:spcPct val="90000"/>
              </a:lnSpc>
              <a:buNone/>
            </a:pPr>
            <a:r>
              <a:rPr lang="en-US" altLang="en-US" b="1" u="sng"/>
              <a:t>Example (Dividends)</a:t>
            </a:r>
          </a:p>
          <a:p>
            <a:pPr marL="457200" indent="-228600">
              <a:lnSpc>
                <a:spcPct val="90000"/>
              </a:lnSpc>
            </a:pPr>
            <a:r>
              <a:rPr lang="en-US" altLang="en-US"/>
              <a:t>CFC1 has E&amp;Ps of 1,000, 600 of which are GC income and 400 are from dividends from CFC2, which is incorporated in the same country as CFC1.  CFC2 earns only financial services income.  CFC1 pays a dividend to USSH of 200.  All of the dividend is GC income</a:t>
            </a:r>
            <a:r>
              <a:rPr lang="en-US" altLang="en-US" sz="200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C09653-FEF0-0F0C-5663-DDD444BEE7C9}"/>
              </a:ext>
            </a:extLst>
          </p:cNvPr>
          <p:cNvSpPr>
            <a:spLocks noGrp="1"/>
          </p:cNvSpPr>
          <p:nvPr>
            <p:ph type="ftr" sz="quarter" idx="10"/>
          </p:nvPr>
        </p:nvSpPr>
        <p:spPr/>
        <p:txBody>
          <a:bodyPr/>
          <a:lstStyle/>
          <a:p>
            <a:r>
              <a:rPr lang="en-US" altLang="en-US"/>
              <a:t>IT_FTC_2007</a:t>
            </a:r>
          </a:p>
        </p:txBody>
      </p:sp>
      <p:sp>
        <p:nvSpPr>
          <p:cNvPr id="5" name="Slide Number Placeholder 4">
            <a:extLst>
              <a:ext uri="{FF2B5EF4-FFF2-40B4-BE49-F238E27FC236}">
                <a16:creationId xmlns:a16="http://schemas.microsoft.com/office/drawing/2014/main" id="{179C5960-8465-73E1-A61D-D2F113A354A9}"/>
              </a:ext>
            </a:extLst>
          </p:cNvPr>
          <p:cNvSpPr>
            <a:spLocks noGrp="1"/>
          </p:cNvSpPr>
          <p:nvPr>
            <p:ph type="sldNum" sz="quarter" idx="11"/>
          </p:nvPr>
        </p:nvSpPr>
        <p:spPr/>
        <p:txBody>
          <a:bodyPr/>
          <a:lstStyle/>
          <a:p>
            <a:fld id="{E893349E-4EAF-024D-832D-5A16F06327F6}" type="slidenum">
              <a:rPr lang="en-US" altLang="en-US"/>
              <a:pPr/>
              <a:t>12</a:t>
            </a:fld>
            <a:endParaRPr lang="en-US" altLang="en-US"/>
          </a:p>
        </p:txBody>
      </p:sp>
      <p:sp>
        <p:nvSpPr>
          <p:cNvPr id="402434" name="Rectangle 2">
            <a:extLst>
              <a:ext uri="{FF2B5EF4-FFF2-40B4-BE49-F238E27FC236}">
                <a16:creationId xmlns:a16="http://schemas.microsoft.com/office/drawing/2014/main" id="{58AFA286-A8F2-762C-69D3-C4D09B13ECA9}"/>
              </a:ext>
            </a:extLst>
          </p:cNvPr>
          <p:cNvSpPr>
            <a:spLocks noGrp="1" noChangeArrowheads="1"/>
          </p:cNvSpPr>
          <p:nvPr>
            <p:ph type="title"/>
          </p:nvPr>
        </p:nvSpPr>
        <p:spPr>
          <a:xfrm>
            <a:off x="1981200" y="274638"/>
            <a:ext cx="8229600" cy="506412"/>
          </a:xfrm>
        </p:spPr>
        <p:txBody>
          <a:bodyPr/>
          <a:lstStyle/>
          <a:p>
            <a:r>
              <a:rPr lang="en-US" altLang="en-US" b="1"/>
              <a:t>Source and Allocation of Deductions</a:t>
            </a:r>
            <a:endParaRPr lang="en-US" altLang="en-US" sz="2800"/>
          </a:p>
        </p:txBody>
      </p:sp>
      <p:sp>
        <p:nvSpPr>
          <p:cNvPr id="402435" name="Rectangle 3">
            <a:extLst>
              <a:ext uri="{FF2B5EF4-FFF2-40B4-BE49-F238E27FC236}">
                <a16:creationId xmlns:a16="http://schemas.microsoft.com/office/drawing/2014/main" id="{CC959385-8656-2EDA-DDEF-432FDFEBEFC2}"/>
              </a:ext>
            </a:extLst>
          </p:cNvPr>
          <p:cNvSpPr>
            <a:spLocks noGrp="1" noChangeArrowheads="1"/>
          </p:cNvSpPr>
          <p:nvPr>
            <p:ph type="body" idx="1"/>
          </p:nvPr>
        </p:nvSpPr>
        <p:spPr>
          <a:xfrm>
            <a:off x="1524000" y="1295400"/>
            <a:ext cx="8991600" cy="5410200"/>
          </a:xfrm>
        </p:spPr>
        <p:txBody>
          <a:bodyPr/>
          <a:lstStyle/>
          <a:p>
            <a:pPr marL="609600" indent="-609600" algn="ctr">
              <a:lnSpc>
                <a:spcPct val="90000"/>
              </a:lnSpc>
            </a:pPr>
            <a:endParaRPr lang="en-US" altLang="en-US" b="1" u="sng"/>
          </a:p>
          <a:p>
            <a:pPr marL="609600" indent="-609600">
              <a:lnSpc>
                <a:spcPct val="90000"/>
              </a:lnSpc>
              <a:buFont typeface="Times" pitchFamily="2" charset="0"/>
              <a:buChar char="•"/>
            </a:pPr>
            <a:r>
              <a:rPr lang="en-US" altLang="en-US" b="1"/>
              <a:t>FTC:  US Tax (pre-credit) x FS Tax Inc/ WW Tax Inc</a:t>
            </a:r>
          </a:p>
          <a:p>
            <a:pPr marL="990600" lvl="1" indent="-533400">
              <a:lnSpc>
                <a:spcPct val="90000"/>
              </a:lnSpc>
              <a:buFont typeface="Times" pitchFamily="2" charset="0"/>
              <a:buChar char="•"/>
            </a:pPr>
            <a:r>
              <a:rPr lang="en-US" altLang="en-US" b="1" u="sng"/>
              <a:t>FS </a:t>
            </a:r>
            <a:r>
              <a:rPr lang="en-US" altLang="en-US" b="1" u="sng">
                <a:solidFill>
                  <a:srgbClr val="FF0021"/>
                </a:solidFill>
              </a:rPr>
              <a:t>Taxable</a:t>
            </a:r>
            <a:r>
              <a:rPr lang="en-US" altLang="en-US" b="1" u="sng"/>
              <a:t> Income</a:t>
            </a:r>
            <a:r>
              <a:rPr lang="en-US" altLang="en-US" b="1"/>
              <a:t>:  FS Gross Income less allocable deductions (section 861(b), 862(b), and 863(a))</a:t>
            </a:r>
          </a:p>
          <a:p>
            <a:pPr marL="990600" lvl="1" indent="-533400">
              <a:lnSpc>
                <a:spcPct val="90000"/>
              </a:lnSpc>
              <a:buNone/>
            </a:pPr>
            <a:endParaRPr lang="en-US" altLang="en-US" b="1"/>
          </a:p>
          <a:p>
            <a:pPr marL="990600" lvl="1" indent="-533400">
              <a:lnSpc>
                <a:spcPct val="90000"/>
              </a:lnSpc>
              <a:buClr>
                <a:schemeClr val="hlink"/>
              </a:buClr>
              <a:buFont typeface="Times" pitchFamily="2" charset="0"/>
              <a:buChar char="•"/>
            </a:pPr>
            <a:r>
              <a:rPr lang="en-US" altLang="en-US" b="1" u="sng"/>
              <a:t>EC </a:t>
            </a:r>
            <a:r>
              <a:rPr lang="en-US" altLang="en-US" b="1" u="sng">
                <a:solidFill>
                  <a:srgbClr val="FF0021"/>
                </a:solidFill>
              </a:rPr>
              <a:t>Taxable</a:t>
            </a:r>
            <a:r>
              <a:rPr lang="en-US" altLang="en-US" b="1" u="sng"/>
              <a:t> Inc</a:t>
            </a:r>
            <a:r>
              <a:rPr lang="en-US" altLang="en-US" b="1"/>
              <a:t>: ECI less allocable deductions </a:t>
            </a:r>
            <a:r>
              <a:rPr lang="en-US" altLang="en-US" sz="2000" b="1"/>
              <a:t>(sections 873(a) and 882(c)(1)(A))</a:t>
            </a:r>
          </a:p>
          <a:p>
            <a:pPr marL="609600" indent="-609600">
              <a:lnSpc>
                <a:spcPct val="90000"/>
              </a:lnSpc>
              <a:buFont typeface="Times" pitchFamily="2" charset="0"/>
              <a:buChar char="•"/>
            </a:pPr>
            <a:endParaRPr lang="en-US" altLang="en-US" b="1"/>
          </a:p>
          <a:p>
            <a:pPr marL="990600" lvl="1" indent="-533400">
              <a:lnSpc>
                <a:spcPct val="90000"/>
              </a:lnSpc>
              <a:buFont typeface="Times" pitchFamily="2" charset="0"/>
              <a:buChar char="•"/>
            </a:pPr>
            <a:r>
              <a:rPr lang="en-US" altLang="en-US" b="1" u="sng"/>
              <a:t>FBC </a:t>
            </a:r>
            <a:r>
              <a:rPr lang="en-US" altLang="en-US" b="1" u="sng">
                <a:solidFill>
                  <a:srgbClr val="FF0021"/>
                </a:solidFill>
              </a:rPr>
              <a:t>Taxable</a:t>
            </a:r>
            <a:r>
              <a:rPr lang="en-US" altLang="en-US" b="1" u="sng"/>
              <a:t> Inc</a:t>
            </a:r>
            <a:r>
              <a:rPr lang="en-US" altLang="en-US" b="1"/>
              <a:t>:  Gross income less allocable deductions </a:t>
            </a:r>
            <a:r>
              <a:rPr lang="en-US" altLang="en-US" sz="2000" b="1"/>
              <a:t>(954(b)(5))</a:t>
            </a:r>
            <a:endParaRPr lang="en-US" altLang="en-US" b="1" u="sng"/>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038B87-0405-B83B-C843-3F48C016E1D7}"/>
              </a:ext>
            </a:extLst>
          </p:cNvPr>
          <p:cNvSpPr>
            <a:spLocks noGrp="1"/>
          </p:cNvSpPr>
          <p:nvPr>
            <p:ph type="ftr" sz="quarter" idx="10"/>
          </p:nvPr>
        </p:nvSpPr>
        <p:spPr/>
        <p:txBody>
          <a:bodyPr/>
          <a:lstStyle/>
          <a:p>
            <a:r>
              <a:rPr lang="en-US" altLang="en-US"/>
              <a:t>IT_FTC_2007</a:t>
            </a:r>
          </a:p>
        </p:txBody>
      </p:sp>
      <p:sp>
        <p:nvSpPr>
          <p:cNvPr id="5" name="Slide Number Placeholder 4">
            <a:extLst>
              <a:ext uri="{FF2B5EF4-FFF2-40B4-BE49-F238E27FC236}">
                <a16:creationId xmlns:a16="http://schemas.microsoft.com/office/drawing/2014/main" id="{F2AEA315-6F71-696B-22F1-FC6D7DEDC8DB}"/>
              </a:ext>
            </a:extLst>
          </p:cNvPr>
          <p:cNvSpPr>
            <a:spLocks noGrp="1"/>
          </p:cNvSpPr>
          <p:nvPr>
            <p:ph type="sldNum" sz="quarter" idx="11"/>
          </p:nvPr>
        </p:nvSpPr>
        <p:spPr/>
        <p:txBody>
          <a:bodyPr/>
          <a:lstStyle/>
          <a:p>
            <a:fld id="{412F05AB-D76B-BB40-9CAC-427EE510B114}" type="slidenum">
              <a:rPr lang="en-US" altLang="en-US"/>
              <a:pPr/>
              <a:t>13</a:t>
            </a:fld>
            <a:endParaRPr lang="en-US" altLang="en-US"/>
          </a:p>
        </p:txBody>
      </p:sp>
      <p:sp>
        <p:nvSpPr>
          <p:cNvPr id="403458" name="Rectangle 2">
            <a:extLst>
              <a:ext uri="{FF2B5EF4-FFF2-40B4-BE49-F238E27FC236}">
                <a16:creationId xmlns:a16="http://schemas.microsoft.com/office/drawing/2014/main" id="{D3B5EE4F-3E14-6C66-6A92-D66C2645BA46}"/>
              </a:ext>
            </a:extLst>
          </p:cNvPr>
          <p:cNvSpPr>
            <a:spLocks noGrp="1" noChangeArrowheads="1"/>
          </p:cNvSpPr>
          <p:nvPr>
            <p:ph type="title"/>
          </p:nvPr>
        </p:nvSpPr>
        <p:spPr>
          <a:xfrm>
            <a:off x="1981200" y="274639"/>
            <a:ext cx="8229600" cy="447675"/>
          </a:xfrm>
        </p:spPr>
        <p:txBody>
          <a:bodyPr/>
          <a:lstStyle/>
          <a:p>
            <a:r>
              <a:rPr lang="en-US" altLang="en-US" b="1"/>
              <a:t>Source and Allocation of Deductions</a:t>
            </a:r>
            <a:endParaRPr lang="en-US" altLang="en-US" sz="2400" b="1"/>
          </a:p>
        </p:txBody>
      </p:sp>
      <p:sp>
        <p:nvSpPr>
          <p:cNvPr id="403459" name="Rectangle 3">
            <a:extLst>
              <a:ext uri="{FF2B5EF4-FFF2-40B4-BE49-F238E27FC236}">
                <a16:creationId xmlns:a16="http://schemas.microsoft.com/office/drawing/2014/main" id="{0AFED754-1ED6-25A2-A601-22A0F037D529}"/>
              </a:ext>
            </a:extLst>
          </p:cNvPr>
          <p:cNvSpPr>
            <a:spLocks noGrp="1" noChangeArrowheads="1"/>
          </p:cNvSpPr>
          <p:nvPr>
            <p:ph type="body" idx="1"/>
          </p:nvPr>
        </p:nvSpPr>
        <p:spPr>
          <a:xfrm>
            <a:off x="1981200" y="1143000"/>
            <a:ext cx="8077200" cy="5562600"/>
          </a:xfrm>
        </p:spPr>
        <p:txBody>
          <a:bodyPr/>
          <a:lstStyle/>
          <a:p>
            <a:pPr marL="228600" indent="-228600">
              <a:lnSpc>
                <a:spcPct val="80000"/>
              </a:lnSpc>
            </a:pPr>
            <a:endParaRPr lang="en-US" altLang="en-US" sz="1800"/>
          </a:p>
          <a:p>
            <a:pPr marL="228600" indent="-228600">
              <a:lnSpc>
                <a:spcPct val="90000"/>
              </a:lnSpc>
            </a:pPr>
            <a:r>
              <a:rPr lang="en-US" altLang="en-US" sz="2000"/>
              <a:t>Deductions are first “</a:t>
            </a:r>
            <a:r>
              <a:rPr lang="en-US" altLang="en-US" sz="2000" i="1"/>
              <a:t>allocated</a:t>
            </a:r>
            <a:r>
              <a:rPr lang="en-US" altLang="en-US" sz="2000"/>
              <a:t>” to a “class” of income, and then “</a:t>
            </a:r>
            <a:r>
              <a:rPr lang="en-US" altLang="en-US" sz="2000" i="1"/>
              <a:t>apportioned</a:t>
            </a:r>
            <a:r>
              <a:rPr lang="en-US" altLang="en-US" sz="2000"/>
              <a:t>” within a class between the “statutory groupings” and “residual groupings” of gross income.  Reg. 1.861-8(a)(2).  Many important expenses, such as interest, state and local taxes, R&amp;D expenses, are subject to specific A&amp;A rules</a:t>
            </a:r>
          </a:p>
          <a:p>
            <a:pPr marL="228600" indent="-228600">
              <a:lnSpc>
                <a:spcPct val="90000"/>
              </a:lnSpc>
            </a:pPr>
            <a:endParaRPr lang="en-US" altLang="en-US" sz="2000"/>
          </a:p>
          <a:p>
            <a:pPr marL="228600" indent="-228600">
              <a:lnSpc>
                <a:spcPct val="90000"/>
              </a:lnSpc>
            </a:pPr>
            <a:r>
              <a:rPr lang="en-US" altLang="en-US" sz="2000"/>
              <a:t>Expenses are allocated to class of income to which they are “definitely related;” expenses may be related to all of a taxpayer’s income, </a:t>
            </a:r>
            <a:r>
              <a:rPr lang="en-US" altLang="en-US" sz="2000" i="1"/>
              <a:t>e.g.,</a:t>
            </a:r>
            <a:r>
              <a:rPr lang="en-US" altLang="en-US" sz="2000"/>
              <a:t> general management expenses.</a:t>
            </a:r>
          </a:p>
          <a:p>
            <a:pPr marL="228600" indent="-228600">
              <a:lnSpc>
                <a:spcPct val="90000"/>
              </a:lnSpc>
            </a:pPr>
            <a:endParaRPr lang="en-US" altLang="en-US" sz="2000"/>
          </a:p>
          <a:p>
            <a:pPr marL="228600" indent="-228600">
              <a:lnSpc>
                <a:spcPct val="90000"/>
              </a:lnSpc>
            </a:pPr>
            <a:r>
              <a:rPr lang="en-US" altLang="en-US" sz="2000" u="sng"/>
              <a:t>Statutory and Residual Groupings</a:t>
            </a:r>
            <a:r>
              <a:rPr lang="en-US" altLang="en-US" sz="2000"/>
              <a:t>:  statutory grouping is gross income that, reduced by deductions, is relevant under an “operative” provision, </a:t>
            </a:r>
            <a:r>
              <a:rPr lang="en-US" altLang="en-US" sz="2000" i="1"/>
              <a:t>e.g.,</a:t>
            </a:r>
            <a:r>
              <a:rPr lang="en-US" altLang="en-US" sz="2000"/>
              <a:t> foreign source income in a particular basket, gross ECI</a:t>
            </a:r>
          </a:p>
          <a:p>
            <a:pPr marL="228600" indent="-228600">
              <a:lnSpc>
                <a:spcPct val="90000"/>
              </a:lnSpc>
            </a:pPr>
            <a:endParaRPr lang="en-US" altLang="en-US" sz="2000"/>
          </a:p>
          <a:p>
            <a:pPr marL="228600" indent="-228600">
              <a:lnSpc>
                <a:spcPct val="90000"/>
              </a:lnSpc>
            </a:pPr>
            <a:r>
              <a:rPr lang="en-US" altLang="en-US" sz="2000"/>
              <a:t>Deductions not definitely related to any GI are apportioned ratably among statutory and residual grouping.</a:t>
            </a:r>
            <a:r>
              <a:rPr lang="en-US" altLang="en-US" sz="2000" b="1"/>
              <a:t> </a:t>
            </a:r>
            <a:endParaRPr lang="en-US" altLang="en-US" sz="2000" b="1" u="sn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892F0DE-0179-C526-AA05-0A0D1C1111C2}"/>
              </a:ext>
            </a:extLst>
          </p:cNvPr>
          <p:cNvSpPr>
            <a:spLocks noGrp="1"/>
          </p:cNvSpPr>
          <p:nvPr>
            <p:ph type="ftr" sz="quarter" idx="10"/>
          </p:nvPr>
        </p:nvSpPr>
        <p:spPr/>
        <p:txBody>
          <a:bodyPr/>
          <a:lstStyle/>
          <a:p>
            <a:r>
              <a:rPr lang="en-US" altLang="en-US"/>
              <a:t>IT_FTC_2007</a:t>
            </a:r>
          </a:p>
        </p:txBody>
      </p:sp>
      <p:sp>
        <p:nvSpPr>
          <p:cNvPr id="5" name="Slide Number Placeholder 4">
            <a:extLst>
              <a:ext uri="{FF2B5EF4-FFF2-40B4-BE49-F238E27FC236}">
                <a16:creationId xmlns:a16="http://schemas.microsoft.com/office/drawing/2014/main" id="{8E4B83E1-AE66-45DB-B885-095DA875DABE}"/>
              </a:ext>
            </a:extLst>
          </p:cNvPr>
          <p:cNvSpPr>
            <a:spLocks noGrp="1"/>
          </p:cNvSpPr>
          <p:nvPr>
            <p:ph type="sldNum" sz="quarter" idx="11"/>
          </p:nvPr>
        </p:nvSpPr>
        <p:spPr/>
        <p:txBody>
          <a:bodyPr/>
          <a:lstStyle/>
          <a:p>
            <a:fld id="{7E9A8EE8-0EA6-D948-A30B-9BBCC603ADCB}" type="slidenum">
              <a:rPr lang="en-US" altLang="en-US"/>
              <a:pPr/>
              <a:t>14</a:t>
            </a:fld>
            <a:endParaRPr lang="en-US" altLang="en-US"/>
          </a:p>
        </p:txBody>
      </p:sp>
      <p:sp>
        <p:nvSpPr>
          <p:cNvPr id="404482" name="Rectangle 2">
            <a:extLst>
              <a:ext uri="{FF2B5EF4-FFF2-40B4-BE49-F238E27FC236}">
                <a16:creationId xmlns:a16="http://schemas.microsoft.com/office/drawing/2014/main" id="{B719D66D-502D-BF5F-7719-4F4E75E5F73A}"/>
              </a:ext>
            </a:extLst>
          </p:cNvPr>
          <p:cNvSpPr>
            <a:spLocks noGrp="1" noChangeArrowheads="1"/>
          </p:cNvSpPr>
          <p:nvPr>
            <p:ph type="title"/>
          </p:nvPr>
        </p:nvSpPr>
        <p:spPr>
          <a:xfrm>
            <a:off x="1981200" y="274639"/>
            <a:ext cx="8229600" cy="447675"/>
          </a:xfrm>
        </p:spPr>
        <p:txBody>
          <a:bodyPr/>
          <a:lstStyle/>
          <a:p>
            <a:r>
              <a:rPr lang="en-US" altLang="en-US" sz="2400" b="1"/>
              <a:t>Source and Allocation of Deductions:  Interest Expense</a:t>
            </a:r>
          </a:p>
        </p:txBody>
      </p:sp>
      <p:sp>
        <p:nvSpPr>
          <p:cNvPr id="404483" name="Rectangle 3">
            <a:extLst>
              <a:ext uri="{FF2B5EF4-FFF2-40B4-BE49-F238E27FC236}">
                <a16:creationId xmlns:a16="http://schemas.microsoft.com/office/drawing/2014/main" id="{26AD5BF4-1DBD-F924-98AF-BC133B551206}"/>
              </a:ext>
            </a:extLst>
          </p:cNvPr>
          <p:cNvSpPr>
            <a:spLocks noGrp="1" noChangeArrowheads="1"/>
          </p:cNvSpPr>
          <p:nvPr>
            <p:ph type="body" idx="1"/>
          </p:nvPr>
        </p:nvSpPr>
        <p:spPr>
          <a:xfrm>
            <a:off x="1828800" y="1143000"/>
            <a:ext cx="8686800" cy="5562600"/>
          </a:xfrm>
        </p:spPr>
        <p:txBody>
          <a:bodyPr/>
          <a:lstStyle/>
          <a:p>
            <a:pPr marL="342900" indent="-342900">
              <a:lnSpc>
                <a:spcPct val="90000"/>
              </a:lnSpc>
            </a:pPr>
            <a:endParaRPr lang="en-US" altLang="en-US" u="sng"/>
          </a:p>
          <a:p>
            <a:pPr marL="342900" indent="-342900">
              <a:lnSpc>
                <a:spcPct val="90000"/>
              </a:lnSpc>
            </a:pPr>
            <a:r>
              <a:rPr lang="en-US" altLang="en-US" u="sng"/>
              <a:t>Money is fungible:</a:t>
            </a:r>
            <a:r>
              <a:rPr lang="en-US" altLang="en-US"/>
              <a:t> interest expense related to all income producing activities and assets of taxpayer and thus allocable to all GI of taxpayer.  Reg. 1.861-9T(a)</a:t>
            </a:r>
          </a:p>
          <a:p>
            <a:pPr marL="342900" indent="-342900">
              <a:lnSpc>
                <a:spcPct val="90000"/>
              </a:lnSpc>
            </a:pPr>
            <a:endParaRPr lang="en-US" altLang="en-US"/>
          </a:p>
          <a:p>
            <a:pPr marL="342900" indent="-342900">
              <a:lnSpc>
                <a:spcPct val="90000"/>
              </a:lnSpc>
            </a:pPr>
            <a:r>
              <a:rPr lang="en-US" altLang="en-US" u="sng"/>
              <a:t>Section 864(e)(2):</a:t>
            </a:r>
            <a:r>
              <a:rPr lang="en-US" altLang="en-US"/>
              <a:t>  All A&amp;A of interest expense made on the basis of assets rather than gross income, subject to 864(e)(7)(G) [NEW]</a:t>
            </a:r>
          </a:p>
          <a:p>
            <a:pPr marL="342900" indent="-342900">
              <a:lnSpc>
                <a:spcPct val="90000"/>
              </a:lnSpc>
            </a:pPr>
            <a:endParaRPr lang="en-US" altLang="en-US"/>
          </a:p>
          <a:p>
            <a:pPr marL="342900" indent="-342900">
              <a:lnSpc>
                <a:spcPct val="90000"/>
              </a:lnSpc>
            </a:pPr>
            <a:r>
              <a:rPr lang="en-US" altLang="en-US" u="sng"/>
              <a:t>Interest Paid by Individuals</a:t>
            </a:r>
            <a:r>
              <a:rPr lang="en-US" altLang="en-US"/>
              <a:t>:  If individual has at least $5K of FSGI, A&amp;A required: </a:t>
            </a:r>
          </a:p>
          <a:p>
            <a:pPr marL="1219200" lvl="1" indent="-533400">
              <a:lnSpc>
                <a:spcPct val="90000"/>
              </a:lnSpc>
            </a:pPr>
            <a:r>
              <a:rPr lang="en-US" altLang="en-US" sz="2000"/>
              <a:t>business interest apportioned to business income; </a:t>
            </a:r>
          </a:p>
          <a:p>
            <a:pPr marL="1219200" lvl="1" indent="-533400">
              <a:lnSpc>
                <a:spcPct val="90000"/>
              </a:lnSpc>
            </a:pPr>
            <a:r>
              <a:rPr lang="en-US" altLang="en-US" sz="2000"/>
              <a:t>investment interest to investment income; and </a:t>
            </a:r>
          </a:p>
          <a:p>
            <a:pPr marL="1219200" lvl="1" indent="-533400">
              <a:lnSpc>
                <a:spcPct val="90000"/>
              </a:lnSpc>
            </a:pPr>
            <a:r>
              <a:rPr lang="en-US" altLang="en-US" sz="2000"/>
              <a:t>personal interest (</a:t>
            </a:r>
            <a:r>
              <a:rPr lang="en-US" altLang="en-US" sz="2000" i="1"/>
              <a:t>i.e</a:t>
            </a:r>
            <a:r>
              <a:rPr lang="en-US" altLang="en-US" sz="2000"/>
              <a:t>., home mortgage interest) to ALL GROSS INCOME. Reg. 1.861-9T(d)(1).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E363112-B57D-A005-A6EF-D9B24ACB78F1}"/>
              </a:ext>
            </a:extLst>
          </p:cNvPr>
          <p:cNvSpPr>
            <a:spLocks noGrp="1"/>
          </p:cNvSpPr>
          <p:nvPr>
            <p:ph type="ftr" sz="quarter" idx="10"/>
          </p:nvPr>
        </p:nvSpPr>
        <p:spPr/>
        <p:txBody>
          <a:bodyPr/>
          <a:lstStyle/>
          <a:p>
            <a:r>
              <a:rPr lang="en-US" altLang="en-US"/>
              <a:t>IT_FTC_2007</a:t>
            </a:r>
          </a:p>
        </p:txBody>
      </p:sp>
      <p:sp>
        <p:nvSpPr>
          <p:cNvPr id="5" name="Slide Number Placeholder 4">
            <a:extLst>
              <a:ext uri="{FF2B5EF4-FFF2-40B4-BE49-F238E27FC236}">
                <a16:creationId xmlns:a16="http://schemas.microsoft.com/office/drawing/2014/main" id="{6FA239F8-E89C-83C8-B43E-35182F548268}"/>
              </a:ext>
            </a:extLst>
          </p:cNvPr>
          <p:cNvSpPr>
            <a:spLocks noGrp="1"/>
          </p:cNvSpPr>
          <p:nvPr>
            <p:ph type="sldNum" sz="quarter" idx="11"/>
          </p:nvPr>
        </p:nvSpPr>
        <p:spPr/>
        <p:txBody>
          <a:bodyPr/>
          <a:lstStyle/>
          <a:p>
            <a:fld id="{4E709A44-DF44-D245-9FA5-A46584AA20E4}" type="slidenum">
              <a:rPr lang="en-US" altLang="en-US"/>
              <a:pPr/>
              <a:t>15</a:t>
            </a:fld>
            <a:endParaRPr lang="en-US" altLang="en-US"/>
          </a:p>
        </p:txBody>
      </p:sp>
      <p:sp>
        <p:nvSpPr>
          <p:cNvPr id="405506" name="Rectangle 2">
            <a:extLst>
              <a:ext uri="{FF2B5EF4-FFF2-40B4-BE49-F238E27FC236}">
                <a16:creationId xmlns:a16="http://schemas.microsoft.com/office/drawing/2014/main" id="{5EC623A2-C6AC-5D0C-F6A1-9A790C94021C}"/>
              </a:ext>
            </a:extLst>
          </p:cNvPr>
          <p:cNvSpPr>
            <a:spLocks noGrp="1" noChangeArrowheads="1"/>
          </p:cNvSpPr>
          <p:nvPr>
            <p:ph type="title"/>
          </p:nvPr>
        </p:nvSpPr>
        <p:spPr>
          <a:xfrm>
            <a:off x="1981200" y="457201"/>
            <a:ext cx="8229600" cy="447675"/>
          </a:xfrm>
        </p:spPr>
        <p:txBody>
          <a:bodyPr/>
          <a:lstStyle/>
          <a:p>
            <a:r>
              <a:rPr lang="en-US" altLang="en-US" sz="2800" b="1"/>
              <a:t>Source and Allocation of Deductions:  Example</a:t>
            </a:r>
            <a:endParaRPr lang="en-US" altLang="en-US" sz="2400" b="1"/>
          </a:p>
        </p:txBody>
      </p:sp>
      <p:sp>
        <p:nvSpPr>
          <p:cNvPr id="405507" name="Rectangle 3">
            <a:extLst>
              <a:ext uri="{FF2B5EF4-FFF2-40B4-BE49-F238E27FC236}">
                <a16:creationId xmlns:a16="http://schemas.microsoft.com/office/drawing/2014/main" id="{55CCCC46-E064-C72D-D09D-111BF347A241}"/>
              </a:ext>
            </a:extLst>
          </p:cNvPr>
          <p:cNvSpPr>
            <a:spLocks noGrp="1" noChangeArrowheads="1"/>
          </p:cNvSpPr>
          <p:nvPr>
            <p:ph type="body" idx="1"/>
          </p:nvPr>
        </p:nvSpPr>
        <p:spPr>
          <a:xfrm>
            <a:off x="1524000" y="1143000"/>
            <a:ext cx="8991600" cy="5562600"/>
          </a:xfrm>
        </p:spPr>
        <p:txBody>
          <a:bodyPr/>
          <a:lstStyle/>
          <a:p>
            <a:pPr marL="342900" indent="-342900" algn="ctr">
              <a:lnSpc>
                <a:spcPct val="90000"/>
              </a:lnSpc>
              <a:buNone/>
            </a:pPr>
            <a:endParaRPr lang="en-US" altLang="en-US" b="1" u="sng"/>
          </a:p>
          <a:p>
            <a:pPr marL="342900" indent="-342900" algn="ctr">
              <a:lnSpc>
                <a:spcPct val="90000"/>
              </a:lnSpc>
              <a:buNone/>
            </a:pPr>
            <a:endParaRPr lang="en-US" altLang="en-US" b="1" u="sng"/>
          </a:p>
          <a:p>
            <a:pPr marL="342900" indent="-342900">
              <a:lnSpc>
                <a:spcPct val="90000"/>
              </a:lnSpc>
            </a:pPr>
            <a:r>
              <a:rPr lang="en-US" altLang="en-US"/>
              <a:t>Ana earns 120k as an associate in a law firm.  For 2007, she works abroad for 2 months in Brazil pays tax of 5K (25% of 20K).  She owns an apartment in NY and pays 18K in interest expense.  She also pays NY state taxes income taxes of 6K, property taxes of 10K, and contributes 2K to charity.  </a:t>
            </a:r>
          </a:p>
          <a:p>
            <a:pPr marL="342900" indent="-342900">
              <a:lnSpc>
                <a:spcPct val="90000"/>
              </a:lnSpc>
            </a:pPr>
            <a:endParaRPr lang="en-US" altLang="en-US"/>
          </a:p>
          <a:p>
            <a:pPr marL="342900" indent="-342900">
              <a:lnSpc>
                <a:spcPct val="90000"/>
              </a:lnSpc>
            </a:pPr>
            <a:r>
              <a:rPr lang="en-US" altLang="en-US"/>
              <a:t>What’s her FTC limitation</a:t>
            </a:r>
            <a:r>
              <a:rPr lang="en-US" altLang="en-US" sz="2000"/>
              <a:t>?</a:t>
            </a:r>
          </a:p>
          <a:p>
            <a:pPr marL="342900" indent="-342900" algn="ctr">
              <a:lnSpc>
                <a:spcPct val="90000"/>
              </a:lnSpc>
            </a:pPr>
            <a:endParaRPr lang="en-US"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ooter Placeholder 3">
            <a:extLst>
              <a:ext uri="{FF2B5EF4-FFF2-40B4-BE49-F238E27FC236}">
                <a16:creationId xmlns:a16="http://schemas.microsoft.com/office/drawing/2014/main" id="{A857270D-2F2D-A54B-8852-41383DBC1694}"/>
              </a:ext>
            </a:extLst>
          </p:cNvPr>
          <p:cNvSpPr>
            <a:spLocks noGrp="1"/>
          </p:cNvSpPr>
          <p:nvPr>
            <p:ph type="ftr" sz="quarter" idx="10"/>
          </p:nvPr>
        </p:nvSpPr>
        <p:spPr/>
        <p:txBody>
          <a:bodyPr/>
          <a:lstStyle/>
          <a:p>
            <a:r>
              <a:rPr lang="en-US" altLang="en-US"/>
              <a:t>IT_FTC_2007</a:t>
            </a:r>
          </a:p>
        </p:txBody>
      </p:sp>
      <p:sp>
        <p:nvSpPr>
          <p:cNvPr id="62" name="Slide Number Placeholder 4">
            <a:extLst>
              <a:ext uri="{FF2B5EF4-FFF2-40B4-BE49-F238E27FC236}">
                <a16:creationId xmlns:a16="http://schemas.microsoft.com/office/drawing/2014/main" id="{6F6804F2-36C4-58AF-F1AB-208A4FF1F01C}"/>
              </a:ext>
            </a:extLst>
          </p:cNvPr>
          <p:cNvSpPr>
            <a:spLocks noGrp="1"/>
          </p:cNvSpPr>
          <p:nvPr>
            <p:ph type="sldNum" sz="quarter" idx="11"/>
          </p:nvPr>
        </p:nvSpPr>
        <p:spPr/>
        <p:txBody>
          <a:bodyPr/>
          <a:lstStyle/>
          <a:p>
            <a:fld id="{81B3B3DE-40CA-2747-BED9-9ADA3C3C6FE4}" type="slidenum">
              <a:rPr lang="en-US" altLang="en-US"/>
              <a:pPr/>
              <a:t>16</a:t>
            </a:fld>
            <a:endParaRPr lang="en-US" altLang="en-US"/>
          </a:p>
        </p:txBody>
      </p:sp>
      <p:sp>
        <p:nvSpPr>
          <p:cNvPr id="406530" name="Rectangle 2">
            <a:extLst>
              <a:ext uri="{FF2B5EF4-FFF2-40B4-BE49-F238E27FC236}">
                <a16:creationId xmlns:a16="http://schemas.microsoft.com/office/drawing/2014/main" id="{0E52AC4F-2C4F-34CA-0F83-F9ADC88E9775}"/>
              </a:ext>
            </a:extLst>
          </p:cNvPr>
          <p:cNvSpPr>
            <a:spLocks noGrp="1" noChangeArrowheads="1"/>
          </p:cNvSpPr>
          <p:nvPr>
            <p:ph type="title"/>
          </p:nvPr>
        </p:nvSpPr>
        <p:spPr>
          <a:xfrm>
            <a:off x="1981200" y="274638"/>
            <a:ext cx="8229600" cy="487362"/>
          </a:xfrm>
        </p:spPr>
        <p:txBody>
          <a:bodyPr/>
          <a:lstStyle/>
          <a:p>
            <a:r>
              <a:rPr lang="en-US" altLang="en-US" sz="2800" b="1"/>
              <a:t>Source and Allocation of Deductions:  Example</a:t>
            </a:r>
            <a:endParaRPr lang="en-US" altLang="en-US" sz="2400" b="1"/>
          </a:p>
        </p:txBody>
      </p:sp>
      <p:graphicFrame>
        <p:nvGraphicFramePr>
          <p:cNvPr id="406532" name="Group 4">
            <a:extLst>
              <a:ext uri="{FF2B5EF4-FFF2-40B4-BE49-F238E27FC236}">
                <a16:creationId xmlns:a16="http://schemas.microsoft.com/office/drawing/2014/main" id="{61FFB849-10E3-1FB2-CE0F-E05C0336C801}"/>
              </a:ext>
            </a:extLst>
          </p:cNvPr>
          <p:cNvGraphicFramePr>
            <a:graphicFrameLocks noGrp="1"/>
          </p:cNvGraphicFramePr>
          <p:nvPr/>
        </p:nvGraphicFramePr>
        <p:xfrm>
          <a:off x="1524000" y="1828801"/>
          <a:ext cx="9144000" cy="3527425"/>
        </p:xfrm>
        <a:graphic>
          <a:graphicData uri="http://schemas.openxmlformats.org/drawingml/2006/table">
            <a:tbl>
              <a:tblPr/>
              <a:tblGrid>
                <a:gridCol w="1033463">
                  <a:extLst>
                    <a:ext uri="{9D8B030D-6E8A-4147-A177-3AD203B41FA5}">
                      <a16:colId xmlns:a16="http://schemas.microsoft.com/office/drawing/2014/main" val="3947395267"/>
                    </a:ext>
                  </a:extLst>
                </a:gridCol>
                <a:gridCol w="1987550">
                  <a:extLst>
                    <a:ext uri="{9D8B030D-6E8A-4147-A177-3AD203B41FA5}">
                      <a16:colId xmlns:a16="http://schemas.microsoft.com/office/drawing/2014/main" val="3911707063"/>
                    </a:ext>
                  </a:extLst>
                </a:gridCol>
                <a:gridCol w="1193800">
                  <a:extLst>
                    <a:ext uri="{9D8B030D-6E8A-4147-A177-3AD203B41FA5}">
                      <a16:colId xmlns:a16="http://schemas.microsoft.com/office/drawing/2014/main" val="1031197580"/>
                    </a:ext>
                  </a:extLst>
                </a:gridCol>
                <a:gridCol w="2463800">
                  <a:extLst>
                    <a:ext uri="{9D8B030D-6E8A-4147-A177-3AD203B41FA5}">
                      <a16:colId xmlns:a16="http://schemas.microsoft.com/office/drawing/2014/main" val="889589225"/>
                    </a:ext>
                  </a:extLst>
                </a:gridCol>
                <a:gridCol w="2465387">
                  <a:extLst>
                    <a:ext uri="{9D8B030D-6E8A-4147-A177-3AD203B41FA5}">
                      <a16:colId xmlns:a16="http://schemas.microsoft.com/office/drawing/2014/main" val="1668492764"/>
                    </a:ext>
                  </a:extLst>
                </a:gridCol>
              </a:tblGrid>
              <a:tr h="49530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120K</a:t>
                      </a:r>
                    </a:p>
                  </a:txBody>
                  <a:tcPr anchor="b" horzOverflow="overflow">
                    <a:lnL cap="flat">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WWGI</a:t>
                      </a:r>
                    </a:p>
                  </a:txBody>
                  <a:tcPr anchor="b"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20K</a:t>
                      </a:r>
                    </a:p>
                  </a:txBody>
                  <a:tcPr anchor="b"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FSGI</a:t>
                      </a:r>
                    </a:p>
                  </a:txBody>
                  <a:tcPr anchor="b"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General Category</a:t>
                      </a: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740528081"/>
                  </a:ext>
                </a:extLst>
              </a:tr>
              <a:tr h="49530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(18K)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Mort Interest</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(3K)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16.67% of Mort Int</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1.861-9T(d)(1)(iv)</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953201573"/>
                  </a:ext>
                </a:extLst>
              </a:tr>
              <a:tr h="53340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(6K)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State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16.67% of State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1.861-6(e)(6)</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4063254563"/>
                  </a:ext>
                </a:extLst>
              </a:tr>
              <a:tr h="49530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(10K)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Property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(1.67K)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16.67% of Prop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1.861-8(e)(9);(c)(3)</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021860866"/>
                  </a:ext>
                </a:extLst>
              </a:tr>
              <a:tr h="49530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(2K)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Char. Contr.</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(.33K)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16.67% of Ch.Contr.</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1.861-8(e)(9); (c)(3)</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782545481"/>
                  </a:ext>
                </a:extLst>
              </a:tr>
              <a:tr h="517525">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84K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WWTI</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14K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FSTI</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858374945"/>
                  </a:ext>
                </a:extLst>
              </a:tr>
              <a:tr h="49530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17.29K</a:t>
                      </a:r>
                    </a:p>
                  </a:txBody>
                  <a:tcPr anchor="b" horzOverflow="overflow">
                    <a:lnL cap="flat">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US Tax</a:t>
                      </a:r>
                    </a:p>
                  </a:txBody>
                  <a:tcPr anchor="b" horzOverflow="overflow">
                    <a:lnL>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4.1 K</a:t>
                      </a:r>
                    </a:p>
                  </a:txBody>
                  <a:tcPr anchor="b" horzOverflow="overflow">
                    <a:lnL>
                      <a:noFill/>
                    </a:lnL>
                    <a:lnR>
                      <a:noFill/>
                    </a:lnR>
                    <a:lnT>
                      <a:noFill/>
                    </a:lnT>
                    <a:lnB cap="flat">
                      <a:noFill/>
                    </a:lnB>
                    <a:lnTlToBr>
                      <a:noFill/>
                    </a:lnTlToBr>
                    <a:lnBlToTr>
                      <a:noFill/>
                    </a:lnBlToTr>
                    <a:noFill/>
                  </a:tcPr>
                </a:tc>
                <a:tc gridSpan="2">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FTC Limit = 17.29*(14/84)</a:t>
                      </a:r>
                    </a:p>
                  </a:txBody>
                  <a:tcPr anchor="b" horzOverflow="overflow">
                    <a:lnL>
                      <a:noFill/>
                    </a:lnL>
                    <a:lnR cap="flat">
                      <a:noFill/>
                    </a:lnR>
                    <a:lnT>
                      <a:noFill/>
                    </a:lnT>
                    <a:lnB cap="flat">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95908812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DC681B-CB6D-5724-B1F3-10E5ED9AA2D7}"/>
              </a:ext>
            </a:extLst>
          </p:cNvPr>
          <p:cNvSpPr>
            <a:spLocks noGrp="1"/>
          </p:cNvSpPr>
          <p:nvPr>
            <p:ph idx="1"/>
          </p:nvPr>
        </p:nvSpPr>
        <p:spPr>
          <a:xfrm>
            <a:off x="512064" y="533400"/>
            <a:ext cx="5122617" cy="5812064"/>
          </a:xfrm>
        </p:spPr>
        <p:txBody>
          <a:bodyPr/>
          <a:lstStyle/>
          <a:p>
            <a:r>
              <a:rPr lang="en-US" sz="2800" dirty="0"/>
              <a:t>In 2016, the FTCs offset $89B of corporate tax liability, about 25% of the corporate tax revenues.</a:t>
            </a:r>
          </a:p>
          <a:p>
            <a:endParaRPr lang="en-US" sz="2800" dirty="0"/>
          </a:p>
          <a:p>
            <a:r>
              <a:rPr lang="en-US" sz="2800" dirty="0"/>
              <a:t> </a:t>
            </a:r>
          </a:p>
          <a:p>
            <a:r>
              <a:rPr lang="en-US" sz="2800" dirty="0"/>
              <a:t>In 2013, FTCs ate roughly 36% of the corporate tax base in 2013 ($118B out of a total of $329B)</a:t>
            </a:r>
          </a:p>
          <a:p>
            <a:endParaRPr lang="en-US" dirty="0"/>
          </a:p>
        </p:txBody>
      </p:sp>
      <p:sp>
        <p:nvSpPr>
          <p:cNvPr id="3" name="Title 2">
            <a:extLst>
              <a:ext uri="{FF2B5EF4-FFF2-40B4-BE49-F238E27FC236}">
                <a16:creationId xmlns:a16="http://schemas.microsoft.com/office/drawing/2014/main" id="{C532A247-39AC-D59E-1CE0-7DDB8A45BC1A}"/>
              </a:ext>
            </a:extLst>
          </p:cNvPr>
          <p:cNvSpPr>
            <a:spLocks noGrp="1"/>
          </p:cNvSpPr>
          <p:nvPr>
            <p:ph type="title"/>
          </p:nvPr>
        </p:nvSpPr>
        <p:spPr/>
        <p:txBody>
          <a:bodyPr/>
          <a:lstStyle/>
          <a:p>
            <a:r>
              <a:rPr lang="en-US" dirty="0"/>
              <a:t>Foreign Tax Credit: Revenue Costs</a:t>
            </a:r>
          </a:p>
        </p:txBody>
      </p:sp>
      <p:sp>
        <p:nvSpPr>
          <p:cNvPr id="4" name="Slide Number Placeholder 3">
            <a:extLst>
              <a:ext uri="{FF2B5EF4-FFF2-40B4-BE49-F238E27FC236}">
                <a16:creationId xmlns:a16="http://schemas.microsoft.com/office/drawing/2014/main" id="{DDD75A9E-4BB1-312E-F841-E2579FE3EA0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27537784-2BBD-9BD1-A207-5C467EB332FF}"/>
              </a:ext>
            </a:extLst>
          </p:cNvPr>
          <p:cNvSpPr>
            <a:spLocks noGrp="1"/>
          </p:cNvSpPr>
          <p:nvPr>
            <p:ph type="ftr" sz="quarter" idx="11"/>
          </p:nvPr>
        </p:nvSpPr>
        <p:spPr/>
        <p:txBody>
          <a:bodyPr/>
          <a:lstStyle/>
          <a:p>
            <a:pPr>
              <a:defRPr/>
            </a:pPr>
            <a:r>
              <a:rPr lang="en-US"/>
              <a:t>Foreign Tax Credits</a:t>
            </a:r>
            <a:endParaRPr lang="en-US" dirty="0"/>
          </a:p>
        </p:txBody>
      </p:sp>
      <p:graphicFrame>
        <p:nvGraphicFramePr>
          <p:cNvPr id="6" name="Content Placeholder 6">
            <a:extLst>
              <a:ext uri="{FF2B5EF4-FFF2-40B4-BE49-F238E27FC236}">
                <a16:creationId xmlns:a16="http://schemas.microsoft.com/office/drawing/2014/main" id="{0024DFF0-262D-4784-0B50-60F950668E4A}"/>
              </a:ext>
            </a:extLst>
          </p:cNvPr>
          <p:cNvGraphicFramePr>
            <a:graphicFrameLocks/>
          </p:cNvGraphicFramePr>
          <p:nvPr>
            <p:extLst>
              <p:ext uri="{D42A27DB-BD31-4B8C-83A1-F6EECF244321}">
                <p14:modId xmlns:p14="http://schemas.microsoft.com/office/powerpoint/2010/main" val="494854527"/>
              </p:ext>
            </p:extLst>
          </p:nvPr>
        </p:nvGraphicFramePr>
        <p:xfrm>
          <a:off x="6202962" y="641765"/>
          <a:ext cx="5476974" cy="54748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137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57618" y="889002"/>
            <a:ext cx="1761582" cy="643103"/>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Creditable Taxes</a:t>
            </a:r>
          </a:p>
        </p:txBody>
      </p:sp>
      <p:sp>
        <p:nvSpPr>
          <p:cNvPr id="5" name="Rounded Rectangle 4"/>
          <p:cNvSpPr/>
          <p:nvPr/>
        </p:nvSpPr>
        <p:spPr>
          <a:xfrm>
            <a:off x="4395618" y="889002"/>
            <a:ext cx="1557969" cy="64310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Overall Limitation</a:t>
            </a:r>
          </a:p>
        </p:txBody>
      </p:sp>
      <p:sp>
        <p:nvSpPr>
          <p:cNvPr id="6" name="Rounded Rectangle 5"/>
          <p:cNvSpPr/>
          <p:nvPr/>
        </p:nvSpPr>
        <p:spPr>
          <a:xfrm>
            <a:off x="10029564" y="889000"/>
            <a:ext cx="176158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Legal Structure Limitations</a:t>
            </a:r>
          </a:p>
        </p:txBody>
      </p:sp>
      <p:sp>
        <p:nvSpPr>
          <p:cNvPr id="7" name="Rounded Rectangle 6"/>
          <p:cNvSpPr/>
          <p:nvPr/>
        </p:nvSpPr>
        <p:spPr>
          <a:xfrm>
            <a:off x="8206782" y="889001"/>
            <a:ext cx="1761582" cy="64310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Character Based Baskets</a:t>
            </a:r>
          </a:p>
        </p:txBody>
      </p:sp>
      <p:sp>
        <p:nvSpPr>
          <p:cNvPr id="8" name="Rounded Rectangle 7"/>
          <p:cNvSpPr/>
          <p:nvPr/>
        </p:nvSpPr>
        <p:spPr>
          <a:xfrm>
            <a:off x="2457618" y="1604589"/>
            <a:ext cx="1761582"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Source-country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taxes only</a:t>
            </a:r>
          </a:p>
        </p:txBody>
      </p:sp>
      <p:sp>
        <p:nvSpPr>
          <p:cNvPr id="9" name="Rounded Rectangle 8"/>
          <p:cNvSpPr/>
          <p:nvPr/>
        </p:nvSpPr>
        <p:spPr>
          <a:xfrm>
            <a:off x="461923" y="1604587"/>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1918 - 1921</a:t>
            </a:r>
          </a:p>
        </p:txBody>
      </p:sp>
      <p:sp>
        <p:nvSpPr>
          <p:cNvPr id="10" name="Rounded Rectangle 9"/>
          <p:cNvSpPr/>
          <p:nvPr/>
        </p:nvSpPr>
        <p:spPr>
          <a:xfrm>
            <a:off x="4395618" y="2050842"/>
            <a:ext cx="3584364"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1" name="Rounded Rectangle 10"/>
          <p:cNvSpPr/>
          <p:nvPr/>
        </p:nvSpPr>
        <p:spPr>
          <a:xfrm>
            <a:off x="461923" y="2050840"/>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1921 - 1932</a:t>
            </a:r>
          </a:p>
        </p:txBody>
      </p:sp>
      <p:sp>
        <p:nvSpPr>
          <p:cNvPr id="12" name="Rounded Rectangle 11"/>
          <p:cNvSpPr/>
          <p:nvPr/>
        </p:nvSpPr>
        <p:spPr>
          <a:xfrm>
            <a:off x="4395618" y="2497095"/>
            <a:ext cx="1761582"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3" name="Rounded Rectangle 12"/>
          <p:cNvSpPr/>
          <p:nvPr/>
        </p:nvSpPr>
        <p:spPr>
          <a:xfrm>
            <a:off x="6218400" y="2497095"/>
            <a:ext cx="1761582" cy="373769"/>
          </a:xfrm>
          <a:prstGeom prst="round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14" name="Rounded Rectangle 13"/>
          <p:cNvSpPr/>
          <p:nvPr/>
        </p:nvSpPr>
        <p:spPr>
          <a:xfrm>
            <a:off x="461923" y="2497093"/>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1932 - 1954</a:t>
            </a:r>
          </a:p>
        </p:txBody>
      </p:sp>
      <p:sp>
        <p:nvSpPr>
          <p:cNvPr id="15" name="Rounded Rectangle 14"/>
          <p:cNvSpPr/>
          <p:nvPr/>
        </p:nvSpPr>
        <p:spPr>
          <a:xfrm>
            <a:off x="4365582" y="2943348"/>
            <a:ext cx="3614400"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16" name="Rounded Rectangle 15"/>
          <p:cNvSpPr/>
          <p:nvPr/>
        </p:nvSpPr>
        <p:spPr>
          <a:xfrm>
            <a:off x="461923" y="2943346"/>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1954 - 1960</a:t>
            </a:r>
          </a:p>
        </p:txBody>
      </p:sp>
      <p:sp>
        <p:nvSpPr>
          <p:cNvPr id="17" name="Rounded Rectangle 16"/>
          <p:cNvSpPr/>
          <p:nvPr/>
        </p:nvSpPr>
        <p:spPr>
          <a:xfrm>
            <a:off x="4395618" y="3389601"/>
            <a:ext cx="1785564" cy="820020"/>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8" name="Rounded Rectangle 17"/>
          <p:cNvSpPr/>
          <p:nvPr/>
        </p:nvSpPr>
        <p:spPr>
          <a:xfrm>
            <a:off x="8206782" y="3835852"/>
            <a:ext cx="1785564" cy="820022"/>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Interest Basket</a:t>
            </a:r>
          </a:p>
        </p:txBody>
      </p:sp>
      <p:sp>
        <p:nvSpPr>
          <p:cNvPr id="19" name="Rounded Rectangle 18"/>
          <p:cNvSpPr/>
          <p:nvPr/>
        </p:nvSpPr>
        <p:spPr>
          <a:xfrm>
            <a:off x="6218400" y="3389601"/>
            <a:ext cx="1785564" cy="820020"/>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20" name="Rounded Rectangle 19"/>
          <p:cNvSpPr/>
          <p:nvPr/>
        </p:nvSpPr>
        <p:spPr>
          <a:xfrm>
            <a:off x="461923" y="3389599"/>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1960 - 1962</a:t>
            </a:r>
          </a:p>
        </p:txBody>
      </p:sp>
      <p:sp>
        <p:nvSpPr>
          <p:cNvPr id="21" name="Rounded Rectangle 20"/>
          <p:cNvSpPr/>
          <p:nvPr/>
        </p:nvSpPr>
        <p:spPr>
          <a:xfrm>
            <a:off x="461923" y="3835852"/>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1962 - 1976</a:t>
            </a:r>
          </a:p>
        </p:txBody>
      </p:sp>
      <p:sp>
        <p:nvSpPr>
          <p:cNvPr id="22" name="Rounded Rectangle 21"/>
          <p:cNvSpPr/>
          <p:nvPr/>
        </p:nvSpPr>
        <p:spPr>
          <a:xfrm>
            <a:off x="4395618" y="4282107"/>
            <a:ext cx="3584364" cy="1712526"/>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23" name="Rounded Rectangle 22"/>
          <p:cNvSpPr/>
          <p:nvPr/>
        </p:nvSpPr>
        <p:spPr>
          <a:xfrm>
            <a:off x="461923" y="4282105"/>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1976 - 1986</a:t>
            </a:r>
          </a:p>
        </p:txBody>
      </p:sp>
      <p:sp>
        <p:nvSpPr>
          <p:cNvPr id="24" name="Rounded Rectangle 23"/>
          <p:cNvSpPr/>
          <p:nvPr/>
        </p:nvSpPr>
        <p:spPr>
          <a:xfrm>
            <a:off x="8206782" y="4728359"/>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[8+] Baskets</a:t>
            </a:r>
          </a:p>
        </p:txBody>
      </p:sp>
      <p:sp>
        <p:nvSpPr>
          <p:cNvPr id="25" name="Rounded Rectangle 24"/>
          <p:cNvSpPr/>
          <p:nvPr/>
        </p:nvSpPr>
        <p:spPr>
          <a:xfrm>
            <a:off x="461923" y="4728358"/>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1986 - 2004</a:t>
            </a:r>
          </a:p>
        </p:txBody>
      </p:sp>
      <p:sp>
        <p:nvSpPr>
          <p:cNvPr id="26" name="Rounded Rectangle 25"/>
          <p:cNvSpPr/>
          <p:nvPr/>
        </p:nvSpPr>
        <p:spPr>
          <a:xfrm>
            <a:off x="8206782" y="5174612"/>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[2+] Baskets</a:t>
            </a:r>
          </a:p>
        </p:txBody>
      </p:sp>
      <p:sp>
        <p:nvSpPr>
          <p:cNvPr id="27" name="Rounded Rectangle 26"/>
          <p:cNvSpPr/>
          <p:nvPr/>
        </p:nvSpPr>
        <p:spPr>
          <a:xfrm>
            <a:off x="461923" y="5174611"/>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2004 - 2017</a:t>
            </a:r>
          </a:p>
        </p:txBody>
      </p:sp>
      <p:sp>
        <p:nvSpPr>
          <p:cNvPr id="28" name="Rounded Rectangle 27"/>
          <p:cNvSpPr/>
          <p:nvPr/>
        </p:nvSpPr>
        <p:spPr>
          <a:xfrm>
            <a:off x="10029564" y="5620864"/>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GILTI &amp; Branch</a:t>
            </a:r>
          </a:p>
        </p:txBody>
      </p:sp>
      <p:sp>
        <p:nvSpPr>
          <p:cNvPr id="29" name="Rounded Rectangle 28"/>
          <p:cNvSpPr/>
          <p:nvPr/>
        </p:nvSpPr>
        <p:spPr>
          <a:xfrm>
            <a:off x="8206782" y="5620865"/>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Passive Basket</a:t>
            </a:r>
          </a:p>
        </p:txBody>
      </p:sp>
      <p:sp>
        <p:nvSpPr>
          <p:cNvPr id="30" name="Rounded Rectangle 29"/>
          <p:cNvSpPr/>
          <p:nvPr/>
        </p:nvSpPr>
        <p:spPr>
          <a:xfrm>
            <a:off x="461923" y="5620864"/>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2017 - 2021</a:t>
            </a:r>
          </a:p>
        </p:txBody>
      </p:sp>
      <p:sp>
        <p:nvSpPr>
          <p:cNvPr id="31" name="Rounded Rectangle 30"/>
          <p:cNvSpPr/>
          <p:nvPr/>
        </p:nvSpPr>
        <p:spPr>
          <a:xfrm>
            <a:off x="2457618" y="6067119"/>
            <a:ext cx="1785564"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Proposed nexus rules?</a:t>
            </a:r>
          </a:p>
        </p:txBody>
      </p:sp>
      <p:sp>
        <p:nvSpPr>
          <p:cNvPr id="32" name="Rounded Rectangle 31"/>
          <p:cNvSpPr/>
          <p:nvPr/>
        </p:nvSpPr>
        <p:spPr>
          <a:xfrm>
            <a:off x="10029564" y="6067117"/>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GILTI &amp; Branch/General? </a:t>
            </a:r>
          </a:p>
        </p:txBody>
      </p:sp>
      <p:sp>
        <p:nvSpPr>
          <p:cNvPr id="33" name="Rounded Rectangle 32"/>
          <p:cNvSpPr/>
          <p:nvPr/>
        </p:nvSpPr>
        <p:spPr>
          <a:xfrm>
            <a:off x="8206782" y="6067118"/>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Passive Basket?</a:t>
            </a:r>
          </a:p>
        </p:txBody>
      </p:sp>
      <p:sp>
        <p:nvSpPr>
          <p:cNvPr id="34" name="Rounded Rectangle 33"/>
          <p:cNvSpPr/>
          <p:nvPr/>
        </p:nvSpPr>
        <p:spPr>
          <a:xfrm>
            <a:off x="4428036" y="6067119"/>
            <a:ext cx="3575928"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35" name="Rounded Rectangle 34"/>
          <p:cNvSpPr/>
          <p:nvPr/>
        </p:nvSpPr>
        <p:spPr>
          <a:xfrm>
            <a:off x="461923" y="6067117"/>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2022 - ????</a:t>
            </a:r>
          </a:p>
        </p:txBody>
      </p:sp>
      <p:sp>
        <p:nvSpPr>
          <p:cNvPr id="36" name="Rounded Rectangle 35"/>
          <p:cNvSpPr/>
          <p:nvPr/>
        </p:nvSpPr>
        <p:spPr>
          <a:xfrm>
            <a:off x="4365582" y="2453867"/>
            <a:ext cx="3638382" cy="45290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37" name="TextBox 36"/>
          <p:cNvSpPr txBox="1"/>
          <p:nvPr/>
        </p:nvSpPr>
        <p:spPr>
          <a:xfrm>
            <a:off x="8207531" y="2504986"/>
            <a:ext cx="1596343"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FF0000"/>
                </a:solidFill>
                <a:effectLst/>
                <a:uLnTx/>
                <a:uFillTx/>
                <a:latin typeface="Arial"/>
                <a:ea typeface="+mn-ea"/>
                <a:cs typeface="+mn-cs"/>
              </a:rPr>
              <a:t>Lesser of the two</a:t>
            </a:r>
          </a:p>
        </p:txBody>
      </p:sp>
      <p:cxnSp>
        <p:nvCxnSpPr>
          <p:cNvPr id="38" name="Straight Connector 37"/>
          <p:cNvCxnSpPr/>
          <p:nvPr/>
        </p:nvCxnSpPr>
        <p:spPr>
          <a:xfrm flipH="1" flipV="1">
            <a:off x="8003964" y="2680316"/>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369629" y="3353697"/>
            <a:ext cx="3652944" cy="880239"/>
          </a:xfrm>
          <a:prstGeom prst="roundRect">
            <a:avLst>
              <a:gd name="adj" fmla="val 5269"/>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40" name="TextBox 39"/>
          <p:cNvSpPr txBox="1"/>
          <p:nvPr/>
        </p:nvSpPr>
        <p:spPr>
          <a:xfrm>
            <a:off x="8159409" y="3353697"/>
            <a:ext cx="1644465"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FF0000"/>
                </a:solidFill>
                <a:effectLst/>
                <a:uLnTx/>
                <a:uFillTx/>
                <a:latin typeface="Arial"/>
                <a:ea typeface="+mn-ea"/>
                <a:cs typeface="+mn-cs"/>
              </a:rPr>
              <a:t>Taxpayer election</a:t>
            </a:r>
          </a:p>
        </p:txBody>
      </p:sp>
      <p:sp>
        <p:nvSpPr>
          <p:cNvPr id="42" name="Rounded Rectangle 41"/>
          <p:cNvSpPr/>
          <p:nvPr/>
        </p:nvSpPr>
        <p:spPr>
          <a:xfrm>
            <a:off x="6356138" y="889000"/>
            <a:ext cx="161563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Per Country Limitation</a:t>
            </a:r>
          </a:p>
        </p:txBody>
      </p:sp>
      <p:sp>
        <p:nvSpPr>
          <p:cNvPr id="43" name="TextBox 42"/>
          <p:cNvSpPr txBox="1"/>
          <p:nvPr/>
        </p:nvSpPr>
        <p:spPr>
          <a:xfrm>
            <a:off x="5964616" y="1109729"/>
            <a:ext cx="4331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a:ea typeface="+mn-ea"/>
                <a:cs typeface="+mn-cs"/>
              </a:rPr>
              <a:t>vs.</a:t>
            </a:r>
          </a:p>
        </p:txBody>
      </p:sp>
      <p:cxnSp>
        <p:nvCxnSpPr>
          <p:cNvPr id="44" name="Straight Connector 43"/>
          <p:cNvCxnSpPr/>
          <p:nvPr/>
        </p:nvCxnSpPr>
        <p:spPr>
          <a:xfrm>
            <a:off x="2363691" y="112324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090525"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A5567E3-E7A4-1322-2690-109048033C53}"/>
              </a:ext>
            </a:extLst>
          </p:cNvPr>
          <p:cNvSpPr>
            <a:spLocks noGrp="1"/>
          </p:cNvSpPr>
          <p:nvPr>
            <p:ph type="title"/>
          </p:nvPr>
        </p:nvSpPr>
        <p:spPr/>
        <p:txBody>
          <a:bodyPr/>
          <a:lstStyle/>
          <a:p>
            <a:r>
              <a:rPr kumimoji="0" lang="en-US" sz="1800" i="0" u="none" strike="noStrike" kern="1200" cap="none" spc="0" normalizeH="0" baseline="0" noProof="0" dirty="0">
                <a:ln>
                  <a:noFill/>
                </a:ln>
                <a:effectLst/>
                <a:uLnTx/>
                <a:uFillTx/>
                <a:latin typeface="+mn-lt"/>
                <a:ea typeface="+mn-ea"/>
                <a:cs typeface="+mn-cs"/>
              </a:rPr>
              <a:t>Evolution of the Foreign Tax Credit and Limitation</a:t>
            </a:r>
            <a:endParaRPr lang="en-US" dirty="0">
              <a:latin typeface="+mn-lt"/>
            </a:endParaRPr>
          </a:p>
        </p:txBody>
      </p:sp>
      <p:sp>
        <p:nvSpPr>
          <p:cNvPr id="47" name="Slide Number Placeholder 3"/>
          <p:cNvSpPr>
            <a:spLocks noGrp="1"/>
          </p:cNvSpPr>
          <p:nvPr>
            <p:ph type="sldNum" sz="quarter" idx="10"/>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491B89-2A89-418E-9698-F445E987FD16}" type="slidenum">
              <a:rPr kumimoji="0" lang="en-US" sz="1200" b="0" i="0" u="none" strike="noStrike" kern="1200" cap="none" spc="0" normalizeH="0" baseline="0" noProof="0" smtClean="0">
                <a:ln>
                  <a:noFill/>
                </a:ln>
                <a:solidFill>
                  <a:srgbClr val="000000">
                    <a:tint val="75000"/>
                  </a:srgbClr>
                </a:solidFill>
                <a:effectLst/>
                <a:uLnTx/>
                <a:uFillTx/>
                <a:latin typeface="Georg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000000">
                  <a:tint val="75000"/>
                </a:srgbClr>
              </a:solidFill>
              <a:effectLst/>
              <a:uLnTx/>
              <a:uFillTx/>
              <a:latin typeface="Georgia"/>
              <a:ea typeface="+mn-ea"/>
              <a:cs typeface="+mn-cs"/>
            </a:endParaRPr>
          </a:p>
        </p:txBody>
      </p:sp>
      <p:sp>
        <p:nvSpPr>
          <p:cNvPr id="48" name="Rounded Rectangle 47"/>
          <p:cNvSpPr/>
          <p:nvPr/>
        </p:nvSpPr>
        <p:spPr>
          <a:xfrm>
            <a:off x="2465294" y="2041712"/>
            <a:ext cx="1762885" cy="3952921"/>
          </a:xfrm>
          <a:prstGeom prst="roundRect">
            <a:avLst/>
          </a:prstGeom>
          <a:solidFill>
            <a:schemeClr val="accent6">
              <a:lumMod val="40000"/>
              <a:lumOff val="60000"/>
            </a:schemeClr>
          </a:solidFill>
          <a:ln w="222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All foreign income taxes, subject to the FTC limitation</a:t>
            </a:r>
          </a:p>
        </p:txBody>
      </p:sp>
      <p:cxnSp>
        <p:nvCxnSpPr>
          <p:cNvPr id="50" name="Straight Connector 49"/>
          <p:cNvCxnSpPr/>
          <p:nvPr/>
        </p:nvCxnSpPr>
        <p:spPr>
          <a:xfrm flipH="1" flipV="1">
            <a:off x="8022573" y="3524189"/>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297630"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00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6B404B-228C-2578-803B-46501CC7A032}"/>
              </a:ext>
            </a:extLst>
          </p:cNvPr>
          <p:cNvSpPr>
            <a:spLocks noGrp="1"/>
          </p:cNvSpPr>
          <p:nvPr>
            <p:ph idx="1"/>
          </p:nvPr>
        </p:nvSpPr>
        <p:spPr/>
        <p:txBody>
          <a:bodyPr/>
          <a:lstStyle/>
          <a:p>
            <a:r>
              <a:rPr lang="en-US" sz="2800" dirty="0"/>
              <a:t>To prevent cross-crediting--averaging low-taxed FSI and high-taxed FSI--US persons must compute a separate 904 limitation for each statutory category or “basket” of income.  (§904(d)(1)).  </a:t>
            </a:r>
          </a:p>
          <a:p>
            <a:endParaRPr lang="en-US" sz="2800" dirty="0"/>
          </a:p>
          <a:p>
            <a:r>
              <a:rPr lang="en-US" sz="2800" dirty="0"/>
              <a:t>Cross crediting is thus permitted within each basket, but not among the separate baskets.</a:t>
            </a:r>
          </a:p>
          <a:p>
            <a:endParaRPr lang="en-US" sz="2800" dirty="0"/>
          </a:p>
          <a:p>
            <a:r>
              <a:rPr lang="en-US" sz="2800" dirty="0"/>
              <a:t>Exemption for $300 ($600 joint return) of taxes paid with respect to “qualified passive income.” §904(j).  </a:t>
            </a:r>
          </a:p>
          <a:p>
            <a:endParaRPr lang="en-US" dirty="0"/>
          </a:p>
        </p:txBody>
      </p:sp>
      <p:sp>
        <p:nvSpPr>
          <p:cNvPr id="3" name="Title 2">
            <a:extLst>
              <a:ext uri="{FF2B5EF4-FFF2-40B4-BE49-F238E27FC236}">
                <a16:creationId xmlns:a16="http://schemas.microsoft.com/office/drawing/2014/main" id="{E57634EA-A65D-CAD0-FD46-36A3B65DA6D3}"/>
              </a:ext>
            </a:extLst>
          </p:cNvPr>
          <p:cNvSpPr>
            <a:spLocks noGrp="1"/>
          </p:cNvSpPr>
          <p:nvPr>
            <p:ph type="title"/>
          </p:nvPr>
        </p:nvSpPr>
        <p:spPr/>
        <p:txBody>
          <a:bodyPr/>
          <a:lstStyle/>
          <a:p>
            <a:r>
              <a:rPr lang="en-US" sz="1600" dirty="0"/>
              <a:t>Foreign Tax Credit Limitation: </a:t>
            </a:r>
            <a:r>
              <a:rPr lang="en-US" sz="1800" dirty="0"/>
              <a:t>§</a:t>
            </a:r>
            <a:r>
              <a:rPr lang="en-US" sz="1600" dirty="0"/>
              <a:t>904(d)</a:t>
            </a:r>
            <a:endParaRPr lang="en-US" dirty="0"/>
          </a:p>
        </p:txBody>
      </p:sp>
      <p:sp>
        <p:nvSpPr>
          <p:cNvPr id="4" name="Slide Number Placeholder 3">
            <a:extLst>
              <a:ext uri="{FF2B5EF4-FFF2-40B4-BE49-F238E27FC236}">
                <a16:creationId xmlns:a16="http://schemas.microsoft.com/office/drawing/2014/main" id="{8061A8D5-F8C0-53CF-3B31-25B8C36698B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22A552E0-9A37-1DE3-B5B7-A3B7C885073F}"/>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08660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98C48-4E69-5640-B45C-83AADE3B54F1}"/>
              </a:ext>
            </a:extLst>
          </p:cNvPr>
          <p:cNvSpPr>
            <a:spLocks noGrp="1"/>
          </p:cNvSpPr>
          <p:nvPr>
            <p:ph idx="1"/>
          </p:nvPr>
        </p:nvSpPr>
        <p:spPr/>
        <p:txBody>
          <a:bodyPr/>
          <a:lstStyle/>
          <a:p>
            <a:pPr>
              <a:lnSpc>
                <a:spcPct val="80000"/>
              </a:lnSpc>
            </a:pPr>
            <a:r>
              <a:rPr lang="en-US" altLang="en-US" sz="2400" dirty="0"/>
              <a:t>USP earns $100 of FS interest income (passive), subject to $0 foreign taxes, and $100 of FS manufacturing income (general category), subject to $50 foreign taxes, and his US tax rate is 35%. </a:t>
            </a:r>
          </a:p>
          <a:p>
            <a:pPr>
              <a:lnSpc>
                <a:spcPct val="80000"/>
              </a:lnSpc>
            </a:pPr>
            <a:endParaRPr lang="en-US" altLang="en-US" sz="2400" dirty="0"/>
          </a:p>
          <a:p>
            <a:pPr>
              <a:lnSpc>
                <a:spcPct val="80000"/>
              </a:lnSpc>
            </a:pPr>
            <a:r>
              <a:rPr lang="en-US" altLang="en-US" sz="2400" dirty="0"/>
              <a:t>In the absence of </a:t>
            </a:r>
            <a:r>
              <a:rPr lang="en-US" sz="2400" dirty="0"/>
              <a:t>§</a:t>
            </a:r>
            <a:r>
              <a:rPr lang="en-US" altLang="en-US" sz="2400" dirty="0"/>
              <a:t>904(d), his FTC limitation would be:</a:t>
            </a:r>
          </a:p>
          <a:p>
            <a:pPr lvl="1">
              <a:lnSpc>
                <a:spcPct val="80000"/>
              </a:lnSpc>
            </a:pPr>
            <a:r>
              <a:rPr lang="en-US" altLang="en-US" sz="2400" b="1" dirty="0"/>
              <a:t>70, calculated as follows: 70 x (200/200).</a:t>
            </a:r>
            <a:r>
              <a:rPr lang="en-US" altLang="en-US" sz="2400" dirty="0"/>
              <a:t> </a:t>
            </a:r>
          </a:p>
          <a:p>
            <a:pPr lvl="1">
              <a:lnSpc>
                <a:spcPct val="80000"/>
              </a:lnSpc>
            </a:pPr>
            <a:r>
              <a:rPr lang="en-US" altLang="en-US" sz="2400" dirty="0"/>
              <a:t>Thus, USP could credit all foreign taxes paid.</a:t>
            </a:r>
          </a:p>
          <a:p>
            <a:pPr marL="406400" indent="-406400">
              <a:lnSpc>
                <a:spcPct val="80000"/>
              </a:lnSpc>
              <a:buFontTx/>
              <a:buNone/>
            </a:pPr>
            <a:endParaRPr lang="en-US" altLang="en-US" sz="2400" dirty="0"/>
          </a:p>
          <a:p>
            <a:pPr>
              <a:lnSpc>
                <a:spcPct val="80000"/>
              </a:lnSpc>
            </a:pPr>
            <a:r>
              <a:rPr lang="en-US" altLang="en-US" sz="2400" dirty="0"/>
              <a:t>Under </a:t>
            </a:r>
            <a:r>
              <a:rPr lang="en-US" sz="2400" dirty="0"/>
              <a:t>§</a:t>
            </a:r>
            <a:r>
              <a:rPr lang="en-US" altLang="en-US" sz="2400" dirty="0"/>
              <a:t>904(d), however, USP must calculate a separate FTC limitation for each basket.  His FTC limitation for each basket would be:  </a:t>
            </a:r>
          </a:p>
          <a:p>
            <a:pPr lvl="1">
              <a:lnSpc>
                <a:spcPct val="80000"/>
              </a:lnSpc>
            </a:pPr>
            <a:r>
              <a:rPr lang="en-US" altLang="en-US" sz="2400" b="1" dirty="0"/>
              <a:t>35 [70 x (100/200)] [Passive Basket], and</a:t>
            </a:r>
          </a:p>
          <a:p>
            <a:pPr lvl="1">
              <a:lnSpc>
                <a:spcPct val="80000"/>
              </a:lnSpc>
            </a:pPr>
            <a:r>
              <a:rPr lang="en-US" altLang="en-US" sz="2400" b="1" dirty="0"/>
              <a:t>35 [70 x (100/200)] [General Category Basket]</a:t>
            </a:r>
          </a:p>
          <a:p>
            <a:pPr lvl="1">
              <a:lnSpc>
                <a:spcPct val="80000"/>
              </a:lnSpc>
            </a:pPr>
            <a:endParaRPr lang="en-US" altLang="en-US" sz="2400" b="1" dirty="0"/>
          </a:p>
          <a:p>
            <a:pPr>
              <a:lnSpc>
                <a:spcPct val="80000"/>
              </a:lnSpc>
            </a:pPr>
            <a:r>
              <a:rPr lang="en-US" altLang="en-US" sz="2400" dirty="0"/>
              <a:t>USP could credit only $35 of the $50 of foreign taxes paid on the GC income.</a:t>
            </a:r>
            <a:endParaRPr lang="en-US" altLang="en-US" sz="2400" u="sng" dirty="0"/>
          </a:p>
          <a:p>
            <a:endParaRPr lang="en-US" dirty="0"/>
          </a:p>
        </p:txBody>
      </p:sp>
      <p:sp>
        <p:nvSpPr>
          <p:cNvPr id="3" name="Title 2">
            <a:extLst>
              <a:ext uri="{FF2B5EF4-FFF2-40B4-BE49-F238E27FC236}">
                <a16:creationId xmlns:a16="http://schemas.microsoft.com/office/drawing/2014/main" id="{C551B458-4C17-1B8A-DEF6-4AD41412FCC1}"/>
              </a:ext>
            </a:extLst>
          </p:cNvPr>
          <p:cNvSpPr>
            <a:spLocks noGrp="1"/>
          </p:cNvSpPr>
          <p:nvPr>
            <p:ph type="title"/>
          </p:nvPr>
        </p:nvSpPr>
        <p:spPr/>
        <p:txBody>
          <a:bodyPr/>
          <a:lstStyle/>
          <a:p>
            <a:r>
              <a:rPr lang="en-US" sz="1600" dirty="0"/>
              <a:t>Foreign Tax Credit Limitation: </a:t>
            </a:r>
            <a:r>
              <a:rPr lang="en-US" sz="1800" dirty="0"/>
              <a:t>§</a:t>
            </a:r>
            <a:r>
              <a:rPr lang="en-US" sz="1600" dirty="0"/>
              <a:t>904(d)</a:t>
            </a:r>
            <a:endParaRPr lang="en-US" dirty="0"/>
          </a:p>
        </p:txBody>
      </p:sp>
      <p:sp>
        <p:nvSpPr>
          <p:cNvPr id="4" name="Slide Number Placeholder 3">
            <a:extLst>
              <a:ext uri="{FF2B5EF4-FFF2-40B4-BE49-F238E27FC236}">
                <a16:creationId xmlns:a16="http://schemas.microsoft.com/office/drawing/2014/main" id="{BC433C45-F38F-A0D4-F4BA-BCD65B81E9A0}"/>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5E80FE9B-F289-5BB7-069A-FB7F35BCC18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14875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4B439-BFF0-6903-91DD-B33F64768C6D}"/>
              </a:ext>
            </a:extLst>
          </p:cNvPr>
          <p:cNvSpPr>
            <a:spLocks noGrp="1"/>
          </p:cNvSpPr>
          <p:nvPr>
            <p:ph idx="1"/>
          </p:nvPr>
        </p:nvSpPr>
        <p:spPr/>
        <p:txBody>
          <a:bodyPr/>
          <a:lstStyle/>
          <a:p>
            <a:r>
              <a:rPr lang="en-US" sz="2800" b="1" dirty="0"/>
              <a:t>Passive (d)(1)(A), (2)(A)</a:t>
            </a:r>
          </a:p>
          <a:p>
            <a:pPr lvl="1"/>
            <a:r>
              <a:rPr lang="en-US" sz="2400" dirty="0"/>
              <a:t>FPHCI, PFIC  </a:t>
            </a:r>
          </a:p>
          <a:p>
            <a:pPr lvl="1"/>
            <a:r>
              <a:rPr lang="en-US" sz="2400" dirty="0"/>
              <a:t>Lowest priority of all baskets</a:t>
            </a:r>
          </a:p>
          <a:p>
            <a:pPr lvl="1"/>
            <a:r>
              <a:rPr lang="en-US" sz="2400" dirty="0"/>
              <a:t>Excludes export financing interest and high-taxed income. </a:t>
            </a:r>
          </a:p>
          <a:p>
            <a:r>
              <a:rPr lang="en-US" sz="2800" b="1" dirty="0"/>
              <a:t>High withholding tax interest (d)(1)(B), (d)(2)(B)</a:t>
            </a:r>
          </a:p>
          <a:p>
            <a:pPr lvl="1"/>
            <a:r>
              <a:rPr lang="en-US" sz="2400" dirty="0"/>
              <a:t>&gt; or = 5% gross WH tax</a:t>
            </a:r>
          </a:p>
          <a:p>
            <a:pPr lvl="1"/>
            <a:r>
              <a:rPr lang="en-US" sz="2400" dirty="0"/>
              <a:t>Excludes export financing</a:t>
            </a:r>
          </a:p>
          <a:p>
            <a:r>
              <a:rPr lang="en-US" sz="2800" b="1" dirty="0"/>
              <a:t>Financial Services Income (d)(1)(C), (d)(2)(C)</a:t>
            </a:r>
          </a:p>
          <a:p>
            <a:pPr lvl="1"/>
            <a:r>
              <a:rPr lang="en-US" sz="2400" dirty="0"/>
              <a:t>Income of banking, insurance, and financing businesses</a:t>
            </a:r>
          </a:p>
          <a:p>
            <a:pPr lvl="1"/>
            <a:r>
              <a:rPr lang="en-US" sz="2400" dirty="0"/>
              <a:t>Excludes high WH tax interest and export financing</a:t>
            </a:r>
          </a:p>
          <a:p>
            <a:pPr lvl="1"/>
            <a:r>
              <a:rPr lang="en-US" sz="2400" dirty="0"/>
              <a:t>Shipping Income (d)(1)(D), (d)(2)(D)--? </a:t>
            </a:r>
          </a:p>
          <a:p>
            <a:endParaRPr lang="en-US" dirty="0"/>
          </a:p>
        </p:txBody>
      </p:sp>
      <p:sp>
        <p:nvSpPr>
          <p:cNvPr id="3" name="Title 2">
            <a:extLst>
              <a:ext uri="{FF2B5EF4-FFF2-40B4-BE49-F238E27FC236}">
                <a16:creationId xmlns:a16="http://schemas.microsoft.com/office/drawing/2014/main" id="{1C20CF3A-A3E9-C4FC-9785-1C5C28174CFF}"/>
              </a:ext>
            </a:extLst>
          </p:cNvPr>
          <p:cNvSpPr>
            <a:spLocks noGrp="1"/>
          </p:cNvSpPr>
          <p:nvPr>
            <p:ph type="title"/>
          </p:nvPr>
        </p:nvSpPr>
        <p:spPr/>
        <p:txBody>
          <a:bodyPr/>
          <a:lstStyle/>
          <a:p>
            <a:r>
              <a:rPr lang="en-US" altLang="en-US" b="1" dirty="0"/>
              <a:t>FTC Limitation:  Baskets (pre-’07 tax years)</a:t>
            </a:r>
            <a:r>
              <a:rPr lang="en-US" altLang="en-US" dirty="0">
                <a:latin typeface="Arial Unicode MS" panose="020B0604020202020204" pitchFamily="34" charset="-128"/>
              </a:rPr>
              <a:t> </a:t>
            </a:r>
            <a:endParaRPr lang="en-US" dirty="0"/>
          </a:p>
        </p:txBody>
      </p:sp>
      <p:sp>
        <p:nvSpPr>
          <p:cNvPr id="4" name="Slide Number Placeholder 3">
            <a:extLst>
              <a:ext uri="{FF2B5EF4-FFF2-40B4-BE49-F238E27FC236}">
                <a16:creationId xmlns:a16="http://schemas.microsoft.com/office/drawing/2014/main" id="{27EF76D9-40B7-9BE8-1CF8-B8BF349A8D6E}"/>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2496B10A-1775-BB19-8E02-3A6DAC017D4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55500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4B439-BFF0-6903-91DD-B33F64768C6D}"/>
              </a:ext>
            </a:extLst>
          </p:cNvPr>
          <p:cNvSpPr>
            <a:spLocks noGrp="1"/>
          </p:cNvSpPr>
          <p:nvPr>
            <p:ph idx="1"/>
          </p:nvPr>
        </p:nvSpPr>
        <p:spPr/>
        <p:txBody>
          <a:bodyPr/>
          <a:lstStyle/>
          <a:p>
            <a:r>
              <a:rPr lang="en-US" sz="2800" b="1" dirty="0"/>
              <a:t>Dividends from 10/50 Corp [Repealed] </a:t>
            </a:r>
          </a:p>
          <a:p>
            <a:pPr lvl="1"/>
            <a:r>
              <a:rPr lang="en-US" sz="2650" dirty="0"/>
              <a:t>Applied on a </a:t>
            </a:r>
            <a:r>
              <a:rPr lang="en-US" sz="2650" dirty="0" err="1"/>
              <a:t>corp</a:t>
            </a:r>
            <a:r>
              <a:rPr lang="en-US" sz="2650" dirty="0"/>
              <a:t>-by-</a:t>
            </a:r>
            <a:r>
              <a:rPr lang="en-US" sz="2650" dirty="0" err="1"/>
              <a:t>corp</a:t>
            </a:r>
            <a:r>
              <a:rPr lang="en-US" sz="2650" dirty="0"/>
              <a:t> basis for pre-2003 tax years</a:t>
            </a:r>
          </a:p>
          <a:p>
            <a:pPr lvl="1"/>
            <a:r>
              <a:rPr lang="en-US" sz="2650" dirty="0"/>
              <a:t>For post-2002 years, dividends from pre-2003 E&amp;Ps of all 10/50 companies aggregated, except for PFICs</a:t>
            </a:r>
          </a:p>
          <a:p>
            <a:pPr lvl="1"/>
            <a:r>
              <a:rPr lang="en-US" sz="2650" dirty="0"/>
              <a:t>For post-2002 dividends from post-2002 E&amp;Ps, look through treatment</a:t>
            </a:r>
          </a:p>
          <a:p>
            <a:pPr lvl="1"/>
            <a:r>
              <a:rPr lang="en-US" sz="2650" dirty="0"/>
              <a:t>[All dividends from 10/50 corps given look through treatment (d)(4)</a:t>
            </a:r>
            <a:endParaRPr lang="en-US" sz="2800" b="1" dirty="0"/>
          </a:p>
          <a:p>
            <a:r>
              <a:rPr lang="en-US" sz="2800" b="1" dirty="0"/>
              <a:t>DISC, FSC, and Foreign Trade Income (d)(1)(F), (H), and (I)</a:t>
            </a:r>
          </a:p>
          <a:p>
            <a:r>
              <a:rPr lang="en-US" sz="2800" b="1" dirty="0"/>
              <a:t>General Limitation (d)(1)(H)</a:t>
            </a:r>
          </a:p>
          <a:p>
            <a:pPr lvl="1"/>
            <a:r>
              <a:rPr lang="en-US" sz="2650" dirty="0"/>
              <a:t>Note:  High-taxed [Kickout] Income (d)(2)(F)</a:t>
            </a:r>
          </a:p>
          <a:p>
            <a:pPr lvl="2"/>
            <a:r>
              <a:rPr lang="en-US" sz="2650" dirty="0"/>
              <a:t>Foreign Taxes exceed highest rate in </a:t>
            </a:r>
            <a:r>
              <a:rPr lang="en-US" sz="2400" dirty="0"/>
              <a:t> §1 or  §11</a:t>
            </a:r>
            <a:endParaRPr lang="en-US" sz="2650" dirty="0"/>
          </a:p>
          <a:p>
            <a:endParaRPr lang="en-US" dirty="0"/>
          </a:p>
        </p:txBody>
      </p:sp>
      <p:sp>
        <p:nvSpPr>
          <p:cNvPr id="3" name="Title 2">
            <a:extLst>
              <a:ext uri="{FF2B5EF4-FFF2-40B4-BE49-F238E27FC236}">
                <a16:creationId xmlns:a16="http://schemas.microsoft.com/office/drawing/2014/main" id="{1C20CF3A-A3E9-C4FC-9785-1C5C28174CFF}"/>
              </a:ext>
            </a:extLst>
          </p:cNvPr>
          <p:cNvSpPr>
            <a:spLocks noGrp="1"/>
          </p:cNvSpPr>
          <p:nvPr>
            <p:ph type="title"/>
          </p:nvPr>
        </p:nvSpPr>
        <p:spPr/>
        <p:txBody>
          <a:bodyPr/>
          <a:lstStyle/>
          <a:p>
            <a:r>
              <a:rPr lang="en-US" altLang="en-US" b="1" dirty="0"/>
              <a:t>FTC Limitation:  Baskets (pre-’07 tax years)</a:t>
            </a:r>
            <a:r>
              <a:rPr lang="en-US" altLang="en-US" dirty="0">
                <a:latin typeface="Arial Unicode MS" panose="020B0604020202020204" pitchFamily="34" charset="-128"/>
              </a:rPr>
              <a:t> </a:t>
            </a:r>
            <a:endParaRPr lang="en-US" dirty="0"/>
          </a:p>
        </p:txBody>
      </p:sp>
      <p:sp>
        <p:nvSpPr>
          <p:cNvPr id="4" name="Slide Number Placeholder 3">
            <a:extLst>
              <a:ext uri="{FF2B5EF4-FFF2-40B4-BE49-F238E27FC236}">
                <a16:creationId xmlns:a16="http://schemas.microsoft.com/office/drawing/2014/main" id="{27EF76D9-40B7-9BE8-1CF8-B8BF349A8D6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2496B10A-1775-BB19-8E02-3A6DAC017D4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12994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1E8966-CCA1-14A1-721E-060ED3BB12EE}"/>
              </a:ext>
            </a:extLst>
          </p:cNvPr>
          <p:cNvSpPr>
            <a:spLocks noGrp="1"/>
          </p:cNvSpPr>
          <p:nvPr>
            <p:ph idx="1"/>
          </p:nvPr>
        </p:nvSpPr>
        <p:spPr/>
        <p:txBody>
          <a:bodyPr>
            <a:normAutofit fontScale="92500" lnSpcReduction="10000"/>
          </a:bodyPr>
          <a:lstStyle/>
          <a:p>
            <a:r>
              <a:rPr lang="en-US" sz="2800" b="1" dirty="0"/>
              <a:t>Two baskets:</a:t>
            </a:r>
          </a:p>
          <a:p>
            <a:pPr lvl="1"/>
            <a:r>
              <a:rPr lang="en-US" sz="2400" dirty="0"/>
              <a:t>Passive Income </a:t>
            </a:r>
          </a:p>
          <a:p>
            <a:pPr lvl="1"/>
            <a:r>
              <a:rPr lang="en-US" sz="2400" dirty="0"/>
              <a:t>General Category Income [(d)(2)(A)]</a:t>
            </a:r>
          </a:p>
          <a:p>
            <a:endParaRPr lang="en-US" sz="2800" dirty="0"/>
          </a:p>
          <a:p>
            <a:r>
              <a:rPr lang="en-US" sz="2800" b="1" dirty="0"/>
              <a:t>Passive Income</a:t>
            </a:r>
          </a:p>
          <a:p>
            <a:pPr lvl="1"/>
            <a:r>
              <a:rPr lang="en-US" sz="2400" dirty="0"/>
              <a:t>FPHCI, but no Export Financing Interest or High-Taxed Income (d)(2)(B)</a:t>
            </a:r>
          </a:p>
          <a:p>
            <a:pPr lvl="1"/>
            <a:r>
              <a:rPr lang="en-US" sz="2400" dirty="0"/>
              <a:t>DISC, FSC, and Foreign Trade Income (d)(1)(F), (H), and (I)</a:t>
            </a:r>
          </a:p>
          <a:p>
            <a:pPr marL="171450" lvl="1" indent="0">
              <a:buNone/>
            </a:pPr>
            <a:endParaRPr lang="en-US" sz="2400" dirty="0"/>
          </a:p>
          <a:p>
            <a:r>
              <a:rPr lang="en-US" sz="2550" b="1" dirty="0"/>
              <a:t>General Category</a:t>
            </a:r>
          </a:p>
          <a:p>
            <a:pPr lvl="1"/>
            <a:r>
              <a:rPr lang="en-US" sz="2400" dirty="0"/>
              <a:t>Everything except passive</a:t>
            </a:r>
          </a:p>
          <a:p>
            <a:pPr lvl="1"/>
            <a:r>
              <a:rPr lang="en-US" sz="2400" dirty="0"/>
              <a:t>Financial Services Income (d)(2)(C)</a:t>
            </a:r>
          </a:p>
          <a:p>
            <a:pPr lvl="1"/>
            <a:endParaRPr lang="en-US" sz="2800" dirty="0"/>
          </a:p>
          <a:p>
            <a:r>
              <a:rPr lang="en-US" sz="2800" dirty="0"/>
              <a:t>Note:  </a:t>
            </a:r>
            <a:r>
              <a:rPr lang="en-US" sz="2800" b="1" dirty="0"/>
              <a:t>High-taxed [Kickout] Income (d)(2)(F)</a:t>
            </a:r>
          </a:p>
          <a:p>
            <a:pPr lvl="1"/>
            <a:r>
              <a:rPr lang="en-US" sz="2400" dirty="0"/>
              <a:t>Foreign Taxes exceed highest rate in  §1 or  §11</a:t>
            </a:r>
          </a:p>
        </p:txBody>
      </p:sp>
      <p:sp>
        <p:nvSpPr>
          <p:cNvPr id="3" name="Title 2">
            <a:extLst>
              <a:ext uri="{FF2B5EF4-FFF2-40B4-BE49-F238E27FC236}">
                <a16:creationId xmlns:a16="http://schemas.microsoft.com/office/drawing/2014/main" id="{6C845181-8E62-402E-A35E-2C37D5AB564D}"/>
              </a:ext>
            </a:extLst>
          </p:cNvPr>
          <p:cNvSpPr>
            <a:spLocks noGrp="1"/>
          </p:cNvSpPr>
          <p:nvPr>
            <p:ph type="title"/>
          </p:nvPr>
        </p:nvSpPr>
        <p:spPr/>
        <p:txBody>
          <a:bodyPr/>
          <a:lstStyle/>
          <a:p>
            <a:r>
              <a:rPr lang="en-US" altLang="en-US" b="1" dirty="0"/>
              <a:t>FTC Limitation:  Baskets (post-’06 tax years)</a:t>
            </a:r>
            <a:endParaRPr lang="en-US" dirty="0"/>
          </a:p>
        </p:txBody>
      </p:sp>
      <p:sp>
        <p:nvSpPr>
          <p:cNvPr id="4" name="Slide Number Placeholder 3">
            <a:extLst>
              <a:ext uri="{FF2B5EF4-FFF2-40B4-BE49-F238E27FC236}">
                <a16:creationId xmlns:a16="http://schemas.microsoft.com/office/drawing/2014/main" id="{2D5FB82E-7BE0-6890-BDB6-0D5FEA79ABC7}"/>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C2B21167-D109-2CB0-ADA4-E2FDBEF06CCD}"/>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58435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A8AEB2-4AD3-CBAB-58C0-EA24C50A1962}"/>
              </a:ext>
            </a:extLst>
          </p:cNvPr>
          <p:cNvSpPr>
            <a:spLocks noGrp="1"/>
          </p:cNvSpPr>
          <p:nvPr>
            <p:ph idx="1"/>
          </p:nvPr>
        </p:nvSpPr>
        <p:spPr/>
        <p:txBody>
          <a:bodyPr/>
          <a:lstStyle/>
          <a:p>
            <a:r>
              <a:rPr lang="en-US" sz="4400" dirty="0"/>
              <a:t>4 Baskets Now:</a:t>
            </a:r>
          </a:p>
          <a:p>
            <a:pPr lvl="1"/>
            <a:r>
              <a:rPr lang="en-US" sz="4000" dirty="0"/>
              <a:t>Passive</a:t>
            </a:r>
          </a:p>
          <a:p>
            <a:pPr lvl="1"/>
            <a:r>
              <a:rPr lang="en-US" sz="4000" dirty="0"/>
              <a:t>General Category</a:t>
            </a:r>
          </a:p>
          <a:p>
            <a:pPr lvl="1"/>
            <a:r>
              <a:rPr lang="en-US" sz="4000" b="1" dirty="0">
                <a:solidFill>
                  <a:srgbClr val="FF0000"/>
                </a:solidFill>
              </a:rPr>
              <a:t>Foreign Branch Income (d)(2)(J)</a:t>
            </a:r>
          </a:p>
          <a:p>
            <a:pPr lvl="2"/>
            <a:r>
              <a:rPr lang="en-US" altLang="en-US" sz="3200" b="1" dirty="0"/>
              <a:t>Profits attributable to a QBU, but NOT including passive income</a:t>
            </a:r>
            <a:endParaRPr lang="en-US" sz="3200" b="1" dirty="0">
              <a:solidFill>
                <a:srgbClr val="FF0000"/>
              </a:solidFill>
            </a:endParaRPr>
          </a:p>
          <a:p>
            <a:pPr lvl="1"/>
            <a:r>
              <a:rPr lang="en-US" sz="4000" b="1" dirty="0">
                <a:solidFill>
                  <a:srgbClr val="FF0000"/>
                </a:solidFill>
              </a:rPr>
              <a:t>GILTI </a:t>
            </a:r>
            <a:endParaRPr lang="en-US" sz="2400" b="1" dirty="0">
              <a:solidFill>
                <a:srgbClr val="FF0000"/>
              </a:solidFill>
            </a:endParaRPr>
          </a:p>
        </p:txBody>
      </p:sp>
      <p:sp>
        <p:nvSpPr>
          <p:cNvPr id="3" name="Title 2">
            <a:extLst>
              <a:ext uri="{FF2B5EF4-FFF2-40B4-BE49-F238E27FC236}">
                <a16:creationId xmlns:a16="http://schemas.microsoft.com/office/drawing/2014/main" id="{9B8E7872-4276-2ECA-25DD-67A809EE5C7A}"/>
              </a:ext>
            </a:extLst>
          </p:cNvPr>
          <p:cNvSpPr>
            <a:spLocks noGrp="1"/>
          </p:cNvSpPr>
          <p:nvPr>
            <p:ph type="title"/>
          </p:nvPr>
        </p:nvSpPr>
        <p:spPr/>
        <p:txBody>
          <a:bodyPr/>
          <a:lstStyle/>
          <a:p>
            <a:r>
              <a:rPr lang="en-US" altLang="en-US" b="1" dirty="0"/>
              <a:t>FTC Limitation:  Baskets (post-’06 tax years) + post-TCJA</a:t>
            </a:r>
            <a:endParaRPr lang="en-US" dirty="0"/>
          </a:p>
        </p:txBody>
      </p:sp>
      <p:sp>
        <p:nvSpPr>
          <p:cNvPr id="4" name="Slide Number Placeholder 3">
            <a:extLst>
              <a:ext uri="{FF2B5EF4-FFF2-40B4-BE49-F238E27FC236}">
                <a16:creationId xmlns:a16="http://schemas.microsoft.com/office/drawing/2014/main" id="{DF7EE61B-D4FD-5B27-92FC-1885336DBDB6}"/>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CFCB13D6-B04A-B5C7-6A01-DB30B37DC135}"/>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061709300"/>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docProps/app.xml><?xml version="1.0" encoding="utf-8"?>
<Properties xmlns="http://schemas.openxmlformats.org/officeDocument/2006/extended-properties" xmlns:vt="http://schemas.openxmlformats.org/officeDocument/2006/docPropsVTypes">
  <Template/>
  <TotalTime>44</TotalTime>
  <Words>1916</Words>
  <Application>Microsoft Macintosh PowerPoint</Application>
  <PresentationFormat>Widescreen</PresentationFormat>
  <Paragraphs>236</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NSimSun</vt:lpstr>
      <vt:lpstr>Arial</vt:lpstr>
      <vt:lpstr>Arial Unicode MS</vt:lpstr>
      <vt:lpstr>Calibri</vt:lpstr>
      <vt:lpstr>Calibri Regular</vt:lpstr>
      <vt:lpstr>Courier New</vt:lpstr>
      <vt:lpstr>Georgia</vt:lpstr>
      <vt:lpstr>Times</vt:lpstr>
      <vt:lpstr>Wingdings</vt:lpstr>
      <vt:lpstr>Wingdings 2</vt:lpstr>
      <vt:lpstr>CG Body - Standard</vt:lpstr>
      <vt:lpstr>Foreign Tax Credit Limitation: §904(d)</vt:lpstr>
      <vt:lpstr>Foreign Tax Credit: Revenue Costs</vt:lpstr>
      <vt:lpstr>Evolution of the Foreign Tax Credit and Limitation</vt:lpstr>
      <vt:lpstr>Foreign Tax Credit Limitation: §904(d)</vt:lpstr>
      <vt:lpstr>Foreign Tax Credit Limitation: §904(d)</vt:lpstr>
      <vt:lpstr>FTC Limitation:  Baskets (pre-’07 tax years) </vt:lpstr>
      <vt:lpstr>FTC Limitation:  Baskets (pre-’07 tax years) </vt:lpstr>
      <vt:lpstr>FTC Limitation:  Baskets (post-’06 tax years)</vt:lpstr>
      <vt:lpstr>FTC Limitation:  Baskets (post-’06 tax years) + post-TCJA</vt:lpstr>
      <vt:lpstr>FTC Limitation: Look-Through Rules for CFCs (904(d)(3))</vt:lpstr>
      <vt:lpstr>FTC Limitation: Look-Through Rules for CFCs (904(d)(3))</vt:lpstr>
      <vt:lpstr>Source and Allocation of Deductions</vt:lpstr>
      <vt:lpstr>Source and Allocation of Deductions</vt:lpstr>
      <vt:lpstr>Source and Allocation of Deductions:  Interest Expense</vt:lpstr>
      <vt:lpstr>Source and Allocation of Deductions:  Example</vt:lpstr>
      <vt:lpstr>Source and Allocation of Deductions: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M. Colon</dc:creator>
  <cp:lastModifiedBy>Jeffrey M. Colon</cp:lastModifiedBy>
  <cp:revision>1</cp:revision>
  <dcterms:created xsi:type="dcterms:W3CDTF">2022-04-21T12:03:27Z</dcterms:created>
  <dcterms:modified xsi:type="dcterms:W3CDTF">2022-04-21T12:48:01Z</dcterms:modified>
</cp:coreProperties>
</file>