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3" r:id="rId15"/>
    <p:sldId id="331" r:id="rId1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94AAC-38B1-BB49-B23E-A4DE3C85F939}" v="507" dt="2022-03-24T12:00:25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10"/>
    <p:restoredTop sz="94967" autoAdjust="0"/>
  </p:normalViewPr>
  <p:slideViewPr>
    <p:cSldViewPr>
      <p:cViewPr>
        <p:scale>
          <a:sx n="75" d="100"/>
          <a:sy n="75" d="100"/>
        </p:scale>
        <p:origin x="200" y="2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C21734E8-ACA7-F444-8174-E707E64B29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+mn-cs"/>
              </a:defRPr>
            </a:lvl1pPr>
          </a:lstStyle>
          <a:p>
            <a:pPr>
              <a:defRPr/>
            </a:pPr>
            <a:fld id="{8F89741C-D55F-6E45-B3FD-F3CFF6A57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01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140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4247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94902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5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2291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03056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638942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5230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39899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884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992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2178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1752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472398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87776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060615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68572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530040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659701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362669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503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9838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2963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2589854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75360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1667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9808370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853309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8425927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60512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8623915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93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092325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41469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33183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285156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07764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936011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5835784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9695610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572327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7316416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18299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5505865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7175545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6427020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6382496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42085151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24908050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74854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8034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8544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International Tax Theory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617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Fordham Presentation: TCJA, Individuals, and Outbound Investment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0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89654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37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347409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International Tax Theory</a:t>
            </a:r>
          </a:p>
        </p:txBody>
      </p:sp>
    </p:spTree>
    <p:extLst>
      <p:ext uri="{BB962C8B-B14F-4D97-AF65-F5344CB8AC3E}">
        <p14:creationId xmlns:p14="http://schemas.microsoft.com/office/powerpoint/2010/main" val="177440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International Tax Theory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IT_IntTheory_22</a:t>
            </a:r>
          </a:p>
        </p:txBody>
      </p:sp>
    </p:spTree>
    <p:extLst>
      <p:ext uri="{BB962C8B-B14F-4D97-AF65-F5344CB8AC3E}">
        <p14:creationId xmlns:p14="http://schemas.microsoft.com/office/powerpoint/2010/main" val="25420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  <p:sldLayoutId id="2147483792" r:id="rId31"/>
    <p:sldLayoutId id="2147483793" r:id="rId32"/>
    <p:sldLayoutId id="2147483794" r:id="rId33"/>
    <p:sldLayoutId id="2147483795" r:id="rId34"/>
    <p:sldLayoutId id="2147483796" r:id="rId35"/>
    <p:sldLayoutId id="2147483797" r:id="rId36"/>
    <p:sldLayoutId id="2147483798" r:id="rId37"/>
    <p:sldLayoutId id="2147483799" r:id="rId38"/>
    <p:sldLayoutId id="2147483800" r:id="rId39"/>
    <p:sldLayoutId id="2147483801" r:id="rId40"/>
    <p:sldLayoutId id="2147483802" r:id="rId41"/>
    <p:sldLayoutId id="2147483803" r:id="rId42"/>
    <p:sldLayoutId id="2147483804" r:id="rId43"/>
    <p:sldLayoutId id="2147483805" r:id="rId44"/>
    <p:sldLayoutId id="2147483806" r:id="rId45"/>
    <p:sldLayoutId id="2147483807" r:id="rId46"/>
    <p:sldLayoutId id="2147483808" r:id="rId47"/>
    <p:sldLayoutId id="2147483809" r:id="rId48"/>
    <p:sldLayoutId id="2147483810" r:id="rId49"/>
    <p:sldLayoutId id="2147483811" r:id="rId50"/>
    <p:sldLayoutId id="2147483812" r:id="rId51"/>
    <p:sldLayoutId id="2147483813" r:id="rId52"/>
    <p:sldLayoutId id="2147483814" r:id="rId53"/>
    <p:sldLayoutId id="2147483815" r:id="rId54"/>
    <p:sldLayoutId id="2147483816" r:id="rId55"/>
    <p:sldLayoutId id="2147483817" r:id="rId56"/>
    <p:sldLayoutId id="2147483818" r:id="rId57"/>
    <p:sldLayoutId id="2147483819" r:id="rId58"/>
    <p:sldLayoutId id="2147483820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F551-9289-BA44-ABF5-56C4FBCBF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86979"/>
            <a:ext cx="6858000" cy="1790700"/>
          </a:xfrm>
        </p:spPr>
        <p:txBody>
          <a:bodyPr>
            <a:normAutofit/>
          </a:bodyPr>
          <a:lstStyle/>
          <a:p>
            <a:r>
              <a:rPr lang="en-US" sz="3300" b="1" dirty="0"/>
              <a:t>An Overview of U.S. International Tax Policy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1182-9263-C345-B553-A908C744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2BE9DE-1C9B-6E40-AA72-EA12625B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Fordham Presentation: TCJA, Individuals, and Outbound Investment</a:t>
            </a:r>
          </a:p>
        </p:txBody>
      </p:sp>
    </p:spTree>
    <p:extLst>
      <p:ext uri="{BB962C8B-B14F-4D97-AF65-F5344CB8AC3E}">
        <p14:creationId xmlns:p14="http://schemas.microsoft.com/office/powerpoint/2010/main" val="15502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6CB2FB-4065-27F1-BE2D-DC3556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$1M investment offers a 10% return in Hungary, which imposes a 9% tax on the return.  US investor will invest in Hungary only if equivalent US investment offers a pre-tax return less than 8%.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16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400" dirty="0"/>
              <a:t>	</a:t>
            </a:r>
            <a:r>
              <a:rPr lang="en-US" sz="2400" b="1" u="sng" dirty="0"/>
              <a:t>Hungary Investment</a:t>
            </a:r>
            <a:r>
              <a:rPr lang="en-US" sz="2400" b="1" dirty="0"/>
              <a:t>		  </a:t>
            </a:r>
            <a:r>
              <a:rPr lang="en-US" sz="2400" b="1" u="sng" dirty="0"/>
              <a:t>US Investment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Income		100k					80k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For Tax	 	(20k)				   	0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US Tax		(16.8k) [21%*80]		(16.8k)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Inc.	63.2k				 	63.2k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After-tax ROR	6.32%				6.32%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A587C-1D6D-4547-517D-4BD47638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AEC3F-3B69-BBCE-3589-556A59A65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200-BE09-021A-1414-82E4241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FC3D6D-6522-72D5-8B84-91C3C2C3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Arial" charset="0"/>
              </a:rPr>
              <a:t>CON is satisfied if tax systems do not distort ownership of assets.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maximizes output and efficiency by encouraging the most productive ownership of assets</a:t>
            </a:r>
          </a:p>
          <a:p>
            <a:pPr eaLnBrk="1" hangingPunct="1"/>
            <a:r>
              <a:rPr lang="en-US" sz="2800" dirty="0">
                <a:latin typeface="Arial" charset="0"/>
              </a:rPr>
              <a:t>CON can be achieved if all countries exempt foreign income taxation or tax foreign income (with a foreign tax credit).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E75C2E-D2A5-3CFB-9835-C5DC5491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Ownership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E6FF-B397-4FD9-7D73-872B8C019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BCB7-F92F-31D9-6A73-384184E4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FA2F6C-7D8D-8765-3304-90323ED4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523" y="983394"/>
            <a:ext cx="3394060" cy="4342457"/>
          </a:xfrm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sz="2400" dirty="0"/>
              <a:t>For </a:t>
            </a:r>
            <a:r>
              <a:rPr lang="en-US" sz="2400" b="1" dirty="0"/>
              <a:t>direct</a:t>
            </a:r>
            <a:r>
              <a:rPr lang="en-US" sz="2400" dirty="0"/>
              <a:t> investments, US int’l tax system generally reflects CEN</a:t>
            </a:r>
          </a:p>
          <a:p>
            <a:pPr lvl="1"/>
            <a:r>
              <a:rPr lang="en-US" sz="2400" dirty="0"/>
              <a:t>WW taxation at same rate on all income…but</a:t>
            </a:r>
          </a:p>
          <a:p>
            <a:pPr lvl="2"/>
            <a:r>
              <a:rPr lang="en-US" sz="2400" dirty="0"/>
              <a:t>FDII</a:t>
            </a:r>
          </a:p>
          <a:p>
            <a:pPr lvl="2"/>
            <a:r>
              <a:rPr lang="en-US" sz="2400" dirty="0"/>
              <a:t>Section 911</a:t>
            </a:r>
          </a:p>
          <a:p>
            <a:pPr lvl="1"/>
            <a:r>
              <a:rPr lang="en-US" sz="2400" dirty="0"/>
              <a:t>FTC</a:t>
            </a:r>
          </a:p>
          <a:p>
            <a:pPr lvl="2"/>
            <a:r>
              <a:rPr lang="en-US" sz="2400" dirty="0"/>
              <a:t>Lots of limitations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3F4E87-F4E7-BD86-4B90-2126B9D6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297B-AB14-8CAF-3162-8C190563E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8D76-A7B2-9C5B-C164-BB0D9B50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428CEE-3089-FBD9-EE42-F4F35D8F9C75}"/>
              </a:ext>
            </a:extLst>
          </p:cNvPr>
          <p:cNvSpPr/>
          <p:nvPr/>
        </p:nvSpPr>
        <p:spPr>
          <a:xfrm>
            <a:off x="1981199" y="1693756"/>
            <a:ext cx="1787525" cy="12525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464D27-5D0A-12D3-EB84-C91D0D7E5FA2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714499" y="2946271"/>
            <a:ext cx="1160463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175DD4E-81C4-6D51-76C5-AC3521D973CC}"/>
              </a:ext>
            </a:extLst>
          </p:cNvPr>
          <p:cNvSpPr/>
          <p:nvPr/>
        </p:nvSpPr>
        <p:spPr>
          <a:xfrm>
            <a:off x="685799" y="3594629"/>
            <a:ext cx="2057400" cy="1069384"/>
          </a:xfrm>
          <a:prstGeom prst="ellipse">
            <a:avLst/>
          </a:prstGeom>
          <a:noFill/>
          <a:ln w="9525"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u="sng" dirty="0">
                <a:solidFill>
                  <a:schemeClr val="tx1"/>
                </a:solidFill>
              </a:rPr>
              <a:t>Foreign Branch </a:t>
            </a:r>
            <a:r>
              <a:rPr lang="en-US" sz="1600" dirty="0">
                <a:solidFill>
                  <a:schemeClr val="tx1"/>
                </a:solidFill>
              </a:rPr>
              <a:t>Business  &amp; Passive Income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2DE049-A9F5-8542-B146-125831647917}"/>
              </a:ext>
            </a:extLst>
          </p:cNvPr>
          <p:cNvSpPr/>
          <p:nvPr/>
        </p:nvSpPr>
        <p:spPr>
          <a:xfrm>
            <a:off x="1884361" y="745067"/>
            <a:ext cx="1981200" cy="6283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AD205-CD11-D839-8656-17914FA8489F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874961" y="1373397"/>
            <a:ext cx="1" cy="320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5140C-27C3-3A8E-29B2-8ABA852D178D}"/>
              </a:ext>
            </a:extLst>
          </p:cNvPr>
          <p:cNvSpPr/>
          <p:nvPr/>
        </p:nvSpPr>
        <p:spPr>
          <a:xfrm>
            <a:off x="2971798" y="3594629"/>
            <a:ext cx="1787525" cy="1069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US Sub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4E8AE-3FD1-31C3-CE47-D154F77D9BD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874962" y="2946271"/>
            <a:ext cx="990599" cy="648358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73A2D5D-276A-D1F4-E514-340A0C66AD9F}"/>
              </a:ext>
            </a:extLst>
          </p:cNvPr>
          <p:cNvSpPr/>
          <p:nvPr/>
        </p:nvSpPr>
        <p:spPr>
          <a:xfrm>
            <a:off x="152400" y="1532148"/>
            <a:ext cx="5257795" cy="3725651"/>
          </a:xfrm>
          <a:prstGeom prst="ellipse">
            <a:avLst/>
          </a:prstGeom>
          <a:noFill/>
          <a:ln w="3175">
            <a:solidFill>
              <a:schemeClr val="tx1">
                <a:alpha val="53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 animBg="1"/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2E6AC-0911-FC04-D213-39D0F260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Income of Foreign Subsidiaries:  Before TCJA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0232-6279-3E5A-A9C5-F489C4EEF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920F-8759-1F6F-4260-3FF52027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DB597-9E21-CC09-04A0-CCF268330E8D}"/>
              </a:ext>
            </a:extLst>
          </p:cNvPr>
          <p:cNvSpPr/>
          <p:nvPr/>
        </p:nvSpPr>
        <p:spPr>
          <a:xfrm>
            <a:off x="3525837" y="1649774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D780AC-1CDB-0BD8-96F9-12A3FB0B7FF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19600" y="2806903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FE4F6F-36D5-083A-855C-D8C1EDECD9B9}"/>
              </a:ext>
            </a:extLst>
          </p:cNvPr>
          <p:cNvSpPr/>
          <p:nvPr/>
        </p:nvSpPr>
        <p:spPr>
          <a:xfrm>
            <a:off x="3525837" y="3262377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1671EA-8935-C10A-A5F8-366126D0BFBF}"/>
              </a:ext>
            </a:extLst>
          </p:cNvPr>
          <p:cNvSpPr/>
          <p:nvPr/>
        </p:nvSpPr>
        <p:spPr>
          <a:xfrm>
            <a:off x="3429000" y="666779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5D7AB1-7CEC-001E-BBCE-F9A4CFA6B7E4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19600" y="1292253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69BA04-1152-63DE-3C2C-ADB2E59F1F74}"/>
              </a:ext>
            </a:extLst>
          </p:cNvPr>
          <p:cNvCxnSpPr/>
          <p:nvPr/>
        </p:nvCxnSpPr>
        <p:spPr>
          <a:xfrm flipH="1">
            <a:off x="4419599" y="4478491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DCABD9-8AE2-8386-A8A6-E76B60BC19F6}"/>
              </a:ext>
            </a:extLst>
          </p:cNvPr>
          <p:cNvSpPr txBox="1"/>
          <p:nvPr/>
        </p:nvSpPr>
        <p:spPr>
          <a:xfrm>
            <a:off x="1773238" y="4447070"/>
            <a:ext cx="232111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income 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285750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F1DDE-9E08-39AD-555C-308FF3AC957E}"/>
              </a:ext>
            </a:extLst>
          </p:cNvPr>
          <p:cNvSpPr txBox="1"/>
          <p:nvPr/>
        </p:nvSpPr>
        <p:spPr>
          <a:xfrm>
            <a:off x="4595745" y="4444442"/>
            <a:ext cx="289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Active Business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D5464-0C72-CA93-EB98-1DC416A458B1}"/>
              </a:ext>
            </a:extLst>
          </p:cNvPr>
          <p:cNvSpPr txBox="1"/>
          <p:nvPr/>
        </p:nvSpPr>
        <p:spPr>
          <a:xfrm>
            <a:off x="548784" y="2807881"/>
            <a:ext cx="2252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b="1" dirty="0">
                <a:latin typeface="Calibri" charset="0"/>
              </a:rPr>
              <a:t>Current</a:t>
            </a:r>
            <a:r>
              <a:rPr lang="en-US" sz="1600" dirty="0">
                <a:latin typeface="Calibri" charset="0"/>
              </a:rPr>
              <a:t> US Tax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Calibri" charset="0"/>
              </a:rPr>
              <a:t>Foreign Tax Credit</a:t>
            </a:r>
          </a:p>
        </p:txBody>
      </p:sp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DE564519-BCAF-7379-4B2B-A0FCB2267139}"/>
              </a:ext>
            </a:extLst>
          </p:cNvPr>
          <p:cNvSpPr/>
          <p:nvPr/>
        </p:nvSpPr>
        <p:spPr>
          <a:xfrm flipH="1" flipV="1">
            <a:off x="2801196" y="2198237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8EFEB9CD-E004-3241-AB32-88B1163088DA}"/>
              </a:ext>
            </a:extLst>
          </p:cNvPr>
          <p:cNvSpPr/>
          <p:nvPr/>
        </p:nvSpPr>
        <p:spPr>
          <a:xfrm flipV="1">
            <a:off x="5746914" y="2228338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43333-512F-9A5E-3752-2281A521259F}"/>
              </a:ext>
            </a:extLst>
          </p:cNvPr>
          <p:cNvSpPr txBox="1"/>
          <p:nvPr/>
        </p:nvSpPr>
        <p:spPr>
          <a:xfrm>
            <a:off x="1302807" y="5893620"/>
            <a:ext cx="2304092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SubF Inc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91C22-BA68-01D4-5385-9A1FDAABBA57}"/>
              </a:ext>
            </a:extLst>
          </p:cNvPr>
          <p:cNvSpPr txBox="1"/>
          <p:nvPr/>
        </p:nvSpPr>
        <p:spPr>
          <a:xfrm>
            <a:off x="4741017" y="5856834"/>
            <a:ext cx="2599814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Business Inc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59311-6D26-058D-0D4A-FC6F6A71AB98}"/>
              </a:ext>
            </a:extLst>
          </p:cNvPr>
          <p:cNvSpPr txBox="1"/>
          <p:nvPr/>
        </p:nvSpPr>
        <p:spPr>
          <a:xfrm>
            <a:off x="6207125" y="2931252"/>
            <a:ext cx="2576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charset="0"/>
              </a:rPr>
              <a:t>No</a:t>
            </a:r>
            <a:r>
              <a:rPr lang="en-US" sz="1600" dirty="0">
                <a:latin typeface="Calibri" charset="0"/>
              </a:rPr>
              <a:t> US Tax until remitted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charset="0"/>
              </a:rPr>
              <a:t>Indirect FTC</a:t>
            </a:r>
          </a:p>
        </p:txBody>
      </p:sp>
    </p:spTree>
    <p:extLst>
      <p:ext uri="{BB962C8B-B14F-4D97-AF65-F5344CB8AC3E}">
        <p14:creationId xmlns:p14="http://schemas.microsoft.com/office/powerpoint/2010/main" val="34185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1707F1-93BE-6EEF-3BD1-1DB01363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ETR (Pre-TCJA)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747B5-66BC-D7E8-9CB2-5BD0A5636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1273-9AA9-E7A4-1EAA-EB74677E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06533E-B7FC-4DA3-9B1C-2DB0259BA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895866"/>
            <a:ext cx="8229600" cy="5200134"/>
          </a:xfrm>
        </p:spPr>
      </p:pic>
    </p:spTree>
    <p:extLst>
      <p:ext uri="{BB962C8B-B14F-4D97-AF65-F5344CB8AC3E}">
        <p14:creationId xmlns:p14="http://schemas.microsoft.com/office/powerpoint/2010/main" val="463573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AAB7D-F10E-0F4C-866F-4CB82C36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Where are we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4D40F-60A7-ED61-1A75-E7BA4E7D3E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AAE3-4952-AB42-7DFF-11E2C819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B6C4F-A1FF-BDC2-4DAF-5ADF2E6DCDE0}"/>
              </a:ext>
            </a:extLst>
          </p:cNvPr>
          <p:cNvSpPr/>
          <p:nvPr/>
        </p:nvSpPr>
        <p:spPr>
          <a:xfrm>
            <a:off x="3559047" y="1666708"/>
            <a:ext cx="1787525" cy="11571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</a:rPr>
              <a:t>US Parent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BC8278-0859-5861-F00B-2D1CADF7EA34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452810" y="2823837"/>
            <a:ext cx="0" cy="4554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3E1CCA-83A6-0106-D14E-89734907B5D6}"/>
              </a:ext>
            </a:extLst>
          </p:cNvPr>
          <p:cNvSpPr/>
          <p:nvPr/>
        </p:nvSpPr>
        <p:spPr>
          <a:xfrm>
            <a:off x="3559047" y="3279311"/>
            <a:ext cx="1787525" cy="1064524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lumMod val="13000"/>
                  <a:lumOff val="87000"/>
                  <a:alpha val="19000"/>
                </a:schemeClr>
              </a:gs>
            </a:gsLst>
            <a:lin ang="16200000" scaled="0"/>
          </a:gra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Foreign Sub</a:t>
            </a:r>
          </a:p>
          <a:p>
            <a:pPr algn="ctr">
              <a:defRPr/>
            </a:pPr>
            <a:r>
              <a:rPr lang="en-US" sz="2000" b="1" dirty="0">
                <a:solidFill>
                  <a:schemeClr val="tx1"/>
                </a:solidFill>
              </a:rPr>
              <a:t>(CFC)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AEAC48-88EC-63DB-A006-914A5CD514A6}"/>
              </a:ext>
            </a:extLst>
          </p:cNvPr>
          <p:cNvSpPr/>
          <p:nvPr/>
        </p:nvSpPr>
        <p:spPr>
          <a:xfrm>
            <a:off x="3462210" y="683713"/>
            <a:ext cx="1981200" cy="6254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Shareholders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C9798-EE34-7A56-FA42-8E9AD2C84930}"/>
              </a:ext>
            </a:extLst>
          </p:cNvPr>
          <p:cNvCxnSpPr>
            <a:cxnSpLocks/>
            <a:stCxn id="9" idx="4"/>
            <a:endCxn id="6" idx="0"/>
          </p:cNvCxnSpPr>
          <p:nvPr/>
        </p:nvCxnSpPr>
        <p:spPr>
          <a:xfrm>
            <a:off x="4452810" y="1309187"/>
            <a:ext cx="0" cy="35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31EE0-48AF-1D8A-BDF8-9012D206E718}"/>
              </a:ext>
            </a:extLst>
          </p:cNvPr>
          <p:cNvCxnSpPr/>
          <p:nvPr/>
        </p:nvCxnSpPr>
        <p:spPr>
          <a:xfrm flipH="1">
            <a:off x="4452809" y="4495425"/>
            <a:ext cx="2" cy="176676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15EFE5-B892-0EBE-0831-AAA51BC9B084}"/>
              </a:ext>
            </a:extLst>
          </p:cNvPr>
          <p:cNvSpPr txBox="1"/>
          <p:nvPr/>
        </p:nvSpPr>
        <p:spPr>
          <a:xfrm>
            <a:off x="1806448" y="4464004"/>
            <a:ext cx="23211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Subpart F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Passive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Base Company Inc</a:t>
            </a:r>
          </a:p>
          <a:p>
            <a:pPr marL="295275" indent="-109538">
              <a:buFont typeface="Arial" charset="0"/>
              <a:buChar char="•"/>
            </a:pPr>
            <a:r>
              <a:rPr lang="en-US" sz="1400" dirty="0">
                <a:latin typeface="Calibri" charset="0"/>
              </a:rPr>
              <a:t>Earning invested in US</a:t>
            </a:r>
          </a:p>
          <a:p>
            <a:pPr marL="15875"/>
            <a:r>
              <a:rPr lang="en-US" b="1" dirty="0">
                <a:latin typeface="Calibri" charset="0"/>
              </a:rPr>
              <a:t>GILTI</a:t>
            </a:r>
          </a:p>
          <a:p>
            <a:pPr marL="295275" indent="-285750">
              <a:buFont typeface="Arial" charset="0"/>
              <a:buChar char="•"/>
            </a:pPr>
            <a:endParaRPr lang="en-US" sz="1400" dirty="0">
              <a:latin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ACAEF-9501-4015-1472-8C43F17889B5}"/>
              </a:ext>
            </a:extLst>
          </p:cNvPr>
          <p:cNvSpPr txBox="1"/>
          <p:nvPr/>
        </p:nvSpPr>
        <p:spPr>
          <a:xfrm>
            <a:off x="4945824" y="4792913"/>
            <a:ext cx="343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charset="0"/>
              </a:rPr>
              <a:t>Non-GILTI, non-Subpart F Income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BD81AF-ABD7-5EC7-5915-FB1A8DF84FDF}"/>
              </a:ext>
            </a:extLst>
          </p:cNvPr>
          <p:cNvSpPr txBox="1"/>
          <p:nvPr/>
        </p:nvSpPr>
        <p:spPr>
          <a:xfrm>
            <a:off x="429786" y="2092965"/>
            <a:ext cx="2252412" cy="20313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latin typeface="Calibri" charset="0"/>
              </a:rPr>
              <a:t>Current</a:t>
            </a:r>
            <a:r>
              <a:rPr lang="en-US" dirty="0">
                <a:latin typeface="Calibri" charset="0"/>
              </a:rPr>
              <a:t> US Tax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Subpart F: 21%</a:t>
            </a:r>
          </a:p>
          <a:p>
            <a:pPr marL="523875" lvl="1" indent="-25400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GILTI 10.5%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charset="0"/>
              </a:rPr>
              <a:t>Foreign Tax Credit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Limits</a:t>
            </a:r>
          </a:p>
          <a:p>
            <a:pPr marL="287338" lvl="1" indent="185738">
              <a:buFont typeface="Arial" charset="0"/>
              <a:buChar char="•"/>
            </a:pPr>
            <a:r>
              <a:rPr lang="en-US" dirty="0">
                <a:latin typeface="Calibri" charset="0"/>
              </a:rPr>
              <a:t>80% for GILTI</a:t>
            </a:r>
          </a:p>
          <a:p>
            <a:pPr marL="287338" lvl="1" indent="185738">
              <a:buFont typeface="Arial" charset="0"/>
              <a:buChar char="•"/>
            </a:pPr>
            <a:endParaRPr lang="en-US" dirty="0">
              <a:latin typeface="Calibri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4FE99-6F0F-3644-039E-B2DDFA598690}"/>
              </a:ext>
            </a:extLst>
          </p:cNvPr>
          <p:cNvSpPr txBox="1"/>
          <p:nvPr/>
        </p:nvSpPr>
        <p:spPr>
          <a:xfrm>
            <a:off x="6240334" y="2816241"/>
            <a:ext cx="2576514" cy="10156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US 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FTC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charset="0"/>
              </a:rPr>
              <a:t>No</a:t>
            </a:r>
            <a:r>
              <a:rPr lang="en-US" sz="2000" dirty="0">
                <a:latin typeface="Calibri" charset="0"/>
              </a:rPr>
              <a:t> Expenses</a:t>
            </a:r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03794030-C053-0018-3F96-F85DF912C420}"/>
              </a:ext>
            </a:extLst>
          </p:cNvPr>
          <p:cNvSpPr/>
          <p:nvPr/>
        </p:nvSpPr>
        <p:spPr>
          <a:xfrm flipH="1" flipV="1">
            <a:off x="2834406" y="2215171"/>
            <a:ext cx="293717" cy="1428750"/>
          </a:xfrm>
          <a:prstGeom prst="curvedLef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67EE1EC8-A4EB-51FF-220E-447AD839E0B2}"/>
              </a:ext>
            </a:extLst>
          </p:cNvPr>
          <p:cNvSpPr/>
          <p:nvPr/>
        </p:nvSpPr>
        <p:spPr>
          <a:xfrm flipV="1">
            <a:off x="5780124" y="2245272"/>
            <a:ext cx="308002" cy="1480492"/>
          </a:xfrm>
          <a:prstGeom prst="curvedLef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72EF9-8EDF-9959-25EB-21BD77903795}"/>
              </a:ext>
            </a:extLst>
          </p:cNvPr>
          <p:cNvSpPr txBox="1"/>
          <p:nvPr/>
        </p:nvSpPr>
        <p:spPr>
          <a:xfrm>
            <a:off x="1305056" y="5892398"/>
            <a:ext cx="2304092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SubF Inc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FD380-F661-9A5D-2B70-BF8EABA130AC}"/>
              </a:ext>
            </a:extLst>
          </p:cNvPr>
          <p:cNvSpPr txBox="1"/>
          <p:nvPr/>
        </p:nvSpPr>
        <p:spPr>
          <a:xfrm>
            <a:off x="4885599" y="5821973"/>
            <a:ext cx="3974293" cy="338554"/>
          </a:xfrm>
          <a:prstGeom prst="rect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charset="0"/>
              </a:rPr>
              <a:t>Foreign taxes on Non-GILTI, non-Subpart F </a:t>
            </a:r>
            <a:r>
              <a:rPr lang="en-US" sz="1600" dirty="0" err="1">
                <a:latin typeface="Calibri" charset="0"/>
              </a:rPr>
              <a:t>inc</a:t>
            </a:r>
            <a:endParaRPr lang="en-US" sz="16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7061F0-1F9E-6EDC-52C8-2FA83AD7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should foreign income, </a:t>
            </a:r>
            <a:r>
              <a:rPr lang="en-US" sz="2400" u="sng" dirty="0"/>
              <a:t>including the income of foreign subsidiaries</a:t>
            </a:r>
            <a:r>
              <a:rPr lang="en-US" sz="2400" dirty="0"/>
              <a:t>, of U.S. persons be taxed?</a:t>
            </a:r>
          </a:p>
          <a:p>
            <a:pPr lvl="1"/>
            <a:r>
              <a:rPr lang="en-US" sz="2250" dirty="0"/>
              <a:t>Same as U.S. income?</a:t>
            </a:r>
          </a:p>
          <a:p>
            <a:pPr lvl="1"/>
            <a:r>
              <a:rPr lang="en-US" sz="2250" dirty="0"/>
              <a:t>Less than U.S. income?</a:t>
            </a:r>
          </a:p>
          <a:p>
            <a:pPr lvl="1"/>
            <a:r>
              <a:rPr lang="en-US" sz="2250" dirty="0"/>
              <a:t>Not at all?</a:t>
            </a:r>
          </a:p>
          <a:p>
            <a:pPr lvl="1"/>
            <a:r>
              <a:rPr lang="en-US" sz="2250" dirty="0"/>
              <a:t>Should we distinguish among the different types of foreign income, e.g., capital gains, interest, operating income?</a:t>
            </a:r>
          </a:p>
          <a:p>
            <a:r>
              <a:rPr lang="en-US" sz="2400" dirty="0"/>
              <a:t>Concerns:</a:t>
            </a:r>
          </a:p>
          <a:p>
            <a:pPr lvl="1"/>
            <a:r>
              <a:rPr lang="en-US" sz="2250" dirty="0"/>
              <a:t>Economic efficiency</a:t>
            </a:r>
          </a:p>
          <a:p>
            <a:pPr lvl="1"/>
            <a:r>
              <a:rPr lang="en-US" sz="2250" dirty="0"/>
              <a:t>Competitiveness vis a vis foreign MNs</a:t>
            </a:r>
          </a:p>
          <a:p>
            <a:pPr lvl="1"/>
            <a:r>
              <a:rPr lang="en-US" sz="2250" dirty="0"/>
              <a:t>National interest concerns</a:t>
            </a:r>
          </a:p>
          <a:p>
            <a:pPr lvl="1"/>
            <a:r>
              <a:rPr lang="en-US" sz="2250" dirty="0"/>
              <a:t>Equity</a:t>
            </a:r>
          </a:p>
          <a:p>
            <a:pPr lvl="1"/>
            <a:r>
              <a:rPr lang="en-US" sz="2250" dirty="0"/>
              <a:t>Administration</a:t>
            </a:r>
          </a:p>
          <a:p>
            <a:pPr lvl="1"/>
            <a:endParaRPr lang="en-US" sz="22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5FE526-1ED2-DE21-5B66-8E5F921A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Overview of issues in International Tax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D351-6593-8B7D-94DB-A0E13C96D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8BBB-687C-B246-CF88-29CB3BF1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EC9BFA-0010-C2C2-427A-5B5C6A09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free movement of capital is permitted, investors will allocate capital to where it can receive the highest risk-adjusted return.  </a:t>
            </a:r>
          </a:p>
          <a:p>
            <a:endParaRPr lang="en-US" sz="2800" dirty="0"/>
          </a:p>
          <a:p>
            <a:r>
              <a:rPr lang="en-US" sz="2800" dirty="0"/>
              <a:t>Where either the residence or source country (or both) imposes taxes on those returns, the movement of capital, national tax revenues, and national welfare can be affected.</a:t>
            </a:r>
          </a:p>
          <a:p>
            <a:endParaRPr lang="en-US" sz="2800" dirty="0"/>
          </a:p>
          <a:p>
            <a:r>
              <a:rPr lang="en-US" sz="2800" dirty="0"/>
              <a:t>Which principles should guide legislators in formulating international tax policy?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5A77E8-FAE5-EC8D-72B7-46A0854D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Theories of 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9604-5AE4-BB83-6C83-B4B8967B4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73FD-C4E7-9A7B-08B6-D0321FEE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2E1C26-95D8-CBEB-FCA5-5E89F319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three traditional principles or theories of taxing international income are:</a:t>
            </a:r>
          </a:p>
          <a:p>
            <a:pPr lvl="1"/>
            <a:r>
              <a:rPr lang="en-US" sz="2650" dirty="0"/>
              <a:t>(1) Capital Export Neutrality (CEN)</a:t>
            </a:r>
          </a:p>
          <a:p>
            <a:pPr lvl="1"/>
            <a:r>
              <a:rPr lang="en-US" sz="2650" dirty="0"/>
              <a:t>(2) Capital Import Neutrality (CIN) and </a:t>
            </a:r>
          </a:p>
          <a:p>
            <a:pPr lvl="1"/>
            <a:r>
              <a:rPr lang="en-US" sz="2650" dirty="0"/>
              <a:t>(3) National Neutrality (NN).  </a:t>
            </a:r>
          </a:p>
          <a:p>
            <a:endParaRPr lang="en-US" sz="2800" dirty="0"/>
          </a:p>
          <a:p>
            <a:r>
              <a:rPr lang="en-US" sz="2800" dirty="0"/>
              <a:t>Proponents claim that each best achieves one or more of the following goals:  </a:t>
            </a:r>
          </a:p>
          <a:p>
            <a:pPr lvl="1"/>
            <a:r>
              <a:rPr lang="en-US" sz="2650" dirty="0"/>
              <a:t>economic efficiency </a:t>
            </a:r>
          </a:p>
          <a:p>
            <a:pPr lvl="1"/>
            <a:r>
              <a:rPr lang="en-US" sz="2650" dirty="0"/>
              <a:t>equity</a:t>
            </a:r>
          </a:p>
          <a:p>
            <a:pPr lvl="1"/>
            <a:r>
              <a:rPr lang="en-US" sz="2650" dirty="0"/>
              <a:t>growth and </a:t>
            </a:r>
          </a:p>
          <a:p>
            <a:pPr lvl="1"/>
            <a:r>
              <a:rPr lang="en-US" sz="2650" dirty="0"/>
              <a:t>simplicity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D376F-B1C0-13E4-97C7-4F99A951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Taxing international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31AEB-8E05-EC06-C996-353711AB0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8FD1-E88A-2E0A-D5CE-D6817073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0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4BCCF4-EF54-36F9-69DE-514B7EF8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CEN, for residents of the same country, income is taxed at the same rate wherever the income is earned, and a credit is given for foreign taxes.  </a:t>
            </a:r>
          </a:p>
          <a:p>
            <a:r>
              <a:rPr lang="en-US" sz="2800" dirty="0"/>
              <a:t>This is referred to as </a:t>
            </a:r>
            <a:r>
              <a:rPr lang="en-US" sz="2800" i="1" dirty="0"/>
              <a:t>residence basis taxation.</a:t>
            </a:r>
            <a:r>
              <a:rPr lang="en-US" sz="2800" dirty="0"/>
              <a:t>  </a:t>
            </a:r>
          </a:p>
          <a:p>
            <a:r>
              <a:rPr lang="en-US" sz="2800" dirty="0"/>
              <a:t>CEN ensures that taxes play no role in the investment decisions of US firms; capital flows to where it receives its highest pre-tax risk-adjusted return.</a:t>
            </a:r>
          </a:p>
          <a:p>
            <a:r>
              <a:rPr lang="en-US" sz="2800" dirty="0"/>
              <a:t>Relationship between pre-tax and after-tax returns is preserved.   </a:t>
            </a:r>
          </a:p>
          <a:p>
            <a:r>
              <a:rPr lang="en-US" sz="2800" dirty="0"/>
              <a:t>CEN promotes worldwide economic efficiency and equity.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65F25-6F83-B650-3E5D-39473CED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C1975-D16C-05E9-08D6-EA98662D4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F076-5390-BCD1-3348-5C520E1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BC4B7-E9A7-8842-5AD6-97EA7E27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1262063"/>
            <a:endParaRPr lang="en-US" sz="2400" dirty="0">
              <a:latin typeface="+mn-lt"/>
            </a:endParaRPr>
          </a:p>
          <a:p>
            <a:pPr defTabSz="1262063"/>
            <a:r>
              <a:rPr lang="en-US" sz="2400" dirty="0">
                <a:latin typeface="+mn-lt"/>
              </a:rPr>
              <a:t>$1M investment promises 10% return in the US and Hungary.  Hungarian taxes are 9% and US taxes are 21%.  CEN ensures that if pre-tax rates of return are equal, after-tax rates of return will also be equal.</a:t>
            </a:r>
          </a:p>
          <a:p>
            <a:pPr marL="0" indent="0" defTabSz="1262063" eaLnBrk="1" hangingPunct="1">
              <a:buFontTx/>
              <a:buNone/>
            </a:pPr>
            <a:endParaRPr lang="en-US" sz="18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endParaRPr lang="en-US" sz="2000" dirty="0">
              <a:latin typeface="+mn-lt"/>
            </a:endParaRPr>
          </a:p>
          <a:p>
            <a:pPr marL="0" indent="0" defTabSz="1262063" eaLnBrk="1" hangingPunct="1">
              <a:buFontTx/>
              <a:buNone/>
            </a:pPr>
            <a:r>
              <a:rPr lang="en-US" sz="2000" dirty="0">
                <a:latin typeface="+mn-lt"/>
              </a:rPr>
              <a:t>	</a:t>
            </a:r>
            <a:r>
              <a:rPr lang="en-US" sz="2400" dirty="0">
                <a:latin typeface="+mn-lt"/>
              </a:rPr>
              <a:t>	</a:t>
            </a:r>
            <a:r>
              <a:rPr lang="en-US" sz="2400" b="1" u="sng" dirty="0">
                <a:latin typeface="+mn-lt"/>
              </a:rPr>
              <a:t>Invest US</a:t>
            </a:r>
            <a:r>
              <a:rPr lang="en-US" sz="2400" dirty="0">
                <a:latin typeface="+mn-lt"/>
              </a:rPr>
              <a:t>		</a:t>
            </a:r>
            <a:r>
              <a:rPr lang="en-US" sz="2400" b="1" u="sng" dirty="0">
                <a:latin typeface="+mn-lt"/>
              </a:rPr>
              <a:t>Invest Hungary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Income		100k		100k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For. Taxes	 	0		(9k)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US Taxes	 	(21k)		(15k) [21k-9k FTC]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Inc	79k		 79k</a:t>
            </a:r>
          </a:p>
          <a:p>
            <a:pPr marL="0" indent="0" defTabSz="1262063" eaLnBrk="1" hangingPunct="1">
              <a:buFontTx/>
              <a:buNone/>
            </a:pPr>
            <a:r>
              <a:rPr lang="en-US" sz="2400" dirty="0">
                <a:latin typeface="+mn-lt"/>
              </a:rPr>
              <a:t>After-tax ROR	7.9%		7.9%</a:t>
            </a:r>
            <a:endParaRPr lang="en-US" sz="20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B64C-DF19-4644-1B5A-E64D5DD2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Export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5F740-06FE-4AD7-1A3C-24B585EF53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946C-6866-35D9-86A1-A29BB1C7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3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A67CB9-592F-867D-41A6-25328741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 CIN, capital income arising in one country is taxed at the same rate regardless of the residence of the investor.  This is generally achieved by the </a:t>
            </a:r>
            <a:r>
              <a:rPr lang="en-US" sz="2400" u="sng" dirty="0"/>
              <a:t>residence country exempting foreign source income entirely from tax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Some argue that CIN improves the competitiveness of US multinationals who compete with foreign multinationals from countries whose tax laws reflect CIN principles.</a:t>
            </a:r>
          </a:p>
          <a:p>
            <a:endParaRPr lang="en-US" sz="2400" dirty="0"/>
          </a:p>
          <a:p>
            <a:r>
              <a:rPr lang="en-US" sz="2400" dirty="0"/>
              <a:t>CIN may result in an inefficient allocation of capital.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FE356E-B62C-1FA4-18DD-7A2E516D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Import Neutrality (CIN)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FF0D1-B90E-C157-5E3D-F67D1CE40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2DF9-98FB-E102-C730-5C13CD71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FAD0C-768F-729D-EE6A-AA009B3C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n-lt"/>
              </a:rPr>
              <a:t>$</a:t>
            </a:r>
            <a:r>
              <a:rPr lang="en-US" sz="3200" dirty="0">
                <a:latin typeface="+mn-lt"/>
              </a:rPr>
              <a:t>1M investment offers return of 11% in US and 10% in Hungary.  Hungarian income is taxed at </a:t>
            </a:r>
            <a:r>
              <a:rPr lang="en-US" sz="2800" dirty="0">
                <a:latin typeface="+mn-lt"/>
              </a:rPr>
              <a:t>9</a:t>
            </a:r>
            <a:r>
              <a:rPr lang="en-US" sz="3200" dirty="0">
                <a:latin typeface="+mn-lt"/>
              </a:rPr>
              <a:t>% by Hungary, but it is exempt from US tax</a:t>
            </a:r>
            <a:r>
              <a:rPr lang="en-US" sz="2800" dirty="0">
                <a:latin typeface="+mn-lt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+mn-lt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US Investment</a:t>
            </a:r>
            <a:r>
              <a:rPr lang="en-US" sz="2800" b="1" dirty="0">
                <a:latin typeface="+mn-lt"/>
              </a:rPr>
              <a:t>		</a:t>
            </a:r>
            <a:r>
              <a:rPr lang="en-US" sz="2800" b="1" u="sng" dirty="0">
                <a:latin typeface="+mn-lt"/>
              </a:rPr>
              <a:t>Hungary Investment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Income		  110k				100k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US Tax		  (23.1k)				  0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For Tax	   	   0 		  			(9k)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Inc.	   86.9k				91k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+mn-lt"/>
              </a:rPr>
              <a:t>After-tax ROR	   8.69%				9.1%</a:t>
            </a:r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43B4B-2A53-99B3-B8A3-12C0D171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Capital Import Neutrality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3F6DE-DC02-FC93-206F-753933B69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CAF6-DEE2-1ADD-0EDD-BA74968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DCA236-A8B3-7489-B9EE-ABFBF1BF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eaLnBrk="1" hangingPunct="1"/>
            <a:r>
              <a:rPr lang="en-US" sz="2800" dirty="0">
                <a:latin typeface="+mn-lt"/>
              </a:rPr>
              <a:t>Under NN, the residence country does not cede tax jurisdiction over foreign source income to the source country.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The residence country allows a </a:t>
            </a:r>
            <a:r>
              <a:rPr lang="en-US" sz="2800" u="sng" dirty="0">
                <a:latin typeface="+mn-lt"/>
              </a:rPr>
              <a:t>deduction</a:t>
            </a:r>
            <a:r>
              <a:rPr lang="en-US" sz="2800" dirty="0">
                <a:latin typeface="+mn-lt"/>
              </a:rPr>
              <a:t> and </a:t>
            </a:r>
            <a:r>
              <a:rPr lang="en-US" sz="2800" u="sng" dirty="0">
                <a:latin typeface="+mn-lt"/>
              </a:rPr>
              <a:t>not a credit</a:t>
            </a:r>
            <a:r>
              <a:rPr lang="en-US" sz="2800" dirty="0">
                <a:latin typeface="+mn-lt"/>
              </a:rPr>
              <a:t> for foreign income taxes.</a:t>
            </a:r>
          </a:p>
          <a:p>
            <a:pPr marL="347663" indent="-347663" eaLnBrk="1" hangingPunct="1"/>
            <a:r>
              <a:rPr lang="en-US" sz="2800" dirty="0">
                <a:latin typeface="+mn-lt"/>
              </a:rPr>
              <a:t>Foreign investment is penalized, since it will only be made if the return after foreign tax (but before US tax) equals or exceeds the before-tax return on US investment.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A8404-1D4C-9046-3E22-E13B76F7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National Neutrality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2542E-F3F3-6BD9-61E7-CF5B3F3AC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AA2E-5761-0454-0917-56AE9612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International Tax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8607</TotalTime>
  <Words>1090</Words>
  <Application>Microsoft Macintosh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An Overview of U.S. International Tax Policy</vt:lpstr>
      <vt:lpstr>Overview of issues in International Tax Policy</vt:lpstr>
      <vt:lpstr>Overview of Theories of Taxing International Income</vt:lpstr>
      <vt:lpstr>Taxing international Income</vt:lpstr>
      <vt:lpstr>Capital Export Neutrality</vt:lpstr>
      <vt:lpstr>Capital Export Neutrality</vt:lpstr>
      <vt:lpstr>Capital Import Neutrality (CIN)</vt:lpstr>
      <vt:lpstr>Capital Import Neutrality </vt:lpstr>
      <vt:lpstr>National Neutrality</vt:lpstr>
      <vt:lpstr>National Neutrality Example</vt:lpstr>
      <vt:lpstr>Capital Ownership Neutrality</vt:lpstr>
      <vt:lpstr>Where are we now?</vt:lpstr>
      <vt:lpstr>Foreign Income of Foreign Subsidiaries:  Before TCJA</vt:lpstr>
      <vt:lpstr>Google’s ETR (Pre-TCJA)</vt:lpstr>
      <vt:lpstr>Where are we now?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147</cp:revision>
  <dcterms:created xsi:type="dcterms:W3CDTF">2006-01-20T19:34:26Z</dcterms:created>
  <dcterms:modified xsi:type="dcterms:W3CDTF">2022-03-24T12:01:18Z</dcterms:modified>
</cp:coreProperties>
</file>