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0"/>
  </p:notesMasterIdLst>
  <p:handoutMasterIdLst>
    <p:handoutMasterId r:id="rId21"/>
  </p:handoutMasterIdLst>
  <p:sldIdLst>
    <p:sldId id="309" r:id="rId2"/>
    <p:sldId id="324" r:id="rId3"/>
    <p:sldId id="326" r:id="rId4"/>
    <p:sldId id="327" r:id="rId5"/>
    <p:sldId id="328" r:id="rId6"/>
    <p:sldId id="329" r:id="rId7"/>
    <p:sldId id="310" r:id="rId8"/>
    <p:sldId id="311" r:id="rId9"/>
    <p:sldId id="312" r:id="rId10"/>
    <p:sldId id="322" r:id="rId11"/>
    <p:sldId id="323" r:id="rId12"/>
    <p:sldId id="313" r:id="rId13"/>
    <p:sldId id="319" r:id="rId14"/>
    <p:sldId id="314" r:id="rId15"/>
    <p:sldId id="315" r:id="rId16"/>
    <p:sldId id="316" r:id="rId17"/>
    <p:sldId id="318" r:id="rId18"/>
    <p:sldId id="320" r:id="rId19"/>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5AA53-A7AD-744A-9939-A74BA84C72D5}" v="4" dt="2022-04-17T22:26:05.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43"/>
    <p:restoredTop sz="94660"/>
  </p:normalViewPr>
  <p:slideViewPr>
    <p:cSldViewPr>
      <p:cViewPr>
        <p:scale>
          <a:sx n="133" d="100"/>
          <a:sy n="133" d="100"/>
        </p:scale>
        <p:origin x="128" y="16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vl1pPr>
          </a:lstStyle>
          <a:p>
            <a:fld id="{054B8799-0ECD-4321-94AC-3CE9B2BC9C19}" type="slidenum">
              <a:rPr lang="en-US" altLang="en-US"/>
              <a:pPr/>
              <a:t>‹#›</a:t>
            </a:fld>
            <a:endParaRPr lang="en-US" altLang="en-US"/>
          </a:p>
        </p:txBody>
      </p:sp>
    </p:spTree>
    <p:extLst>
      <p:ext uri="{BB962C8B-B14F-4D97-AF65-F5344CB8AC3E}">
        <p14:creationId xmlns:p14="http://schemas.microsoft.com/office/powerpoint/2010/main" val="788396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vl1pPr>
          </a:lstStyle>
          <a:p>
            <a:fld id="{B446023C-356D-4B07-8730-5B36070B2687}" type="slidenum">
              <a:rPr lang="en-US" altLang="en-US"/>
              <a:pPr/>
              <a:t>‹#›</a:t>
            </a:fld>
            <a:endParaRPr lang="en-US" altLang="en-US"/>
          </a:p>
        </p:txBody>
      </p:sp>
    </p:spTree>
    <p:extLst>
      <p:ext uri="{BB962C8B-B14F-4D97-AF65-F5344CB8AC3E}">
        <p14:creationId xmlns:p14="http://schemas.microsoft.com/office/powerpoint/2010/main" val="33555137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6419032-D7B2-4C3E-8224-01B07A0F36C7}" type="slidenum">
              <a:rPr lang="en-US" altLang="en-US"/>
              <a:pPr eaLnBrk="1" hangingPunct="1"/>
              <a:t>1</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96853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06FA074D-869C-4DA8-967D-2578EC099CB1}" type="slidenum">
              <a:rPr lang="en-US" altLang="en-US"/>
              <a:pPr eaLnBrk="1" hangingPunct="1"/>
              <a:t>7</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65158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FE65F807-7377-4CF2-9A6F-BE4B7CABFE87}" type="slidenum">
              <a:rPr lang="en-US" altLang="en-US"/>
              <a:pPr eaLnBrk="1" hangingPunct="1"/>
              <a:t>8</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4402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FA9BC54-50EC-452A-A86A-89FC715CC993}" type="slidenum">
              <a:rPr lang="en-US" altLang="en-US"/>
              <a:pPr eaLnBrk="1" hangingPunct="1"/>
              <a:t>9</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21341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0D85C78A-55B1-41E6-B977-CC835920445E}" type="slidenum">
              <a:rPr lang="en-US" altLang="en-US"/>
              <a:pPr eaLnBrk="1" hangingPunct="1"/>
              <a:t>12</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50870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E125D8A-0B6A-425E-B9D9-3CDFC39C2659}" type="slidenum">
              <a:rPr lang="en-US" altLang="en-US"/>
              <a:pPr eaLnBrk="1" hangingPunct="1"/>
              <a:t>14</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6421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000366CF-967D-4732-9EDC-D23AC0DBEF2B}" type="slidenum">
              <a:rPr lang="en-US" altLang="en-US"/>
              <a:pPr eaLnBrk="1" hangingPunct="1"/>
              <a:t>15</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95773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46023C-356D-4B07-8730-5B36070B2687}" type="slidenum">
              <a:rPr lang="en-US" altLang="en-US" smtClean="0"/>
              <a:pPr/>
              <a:t>16</a:t>
            </a:fld>
            <a:endParaRPr lang="en-US" altLang="en-US"/>
          </a:p>
        </p:txBody>
      </p:sp>
    </p:spTree>
    <p:extLst>
      <p:ext uri="{BB962C8B-B14F-4D97-AF65-F5344CB8AC3E}">
        <p14:creationId xmlns:p14="http://schemas.microsoft.com/office/powerpoint/2010/main" val="410856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Foreign Tax Credits</a:t>
            </a:r>
            <a:endParaRPr lang="en-US" dirty="0"/>
          </a:p>
        </p:txBody>
      </p:sp>
    </p:spTree>
    <p:extLst>
      <p:ext uri="{BB962C8B-B14F-4D97-AF65-F5344CB8AC3E}">
        <p14:creationId xmlns:p14="http://schemas.microsoft.com/office/powerpoint/2010/main" val="31628132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26801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69045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462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Foreign Tax Credits</a:t>
            </a:r>
            <a:endParaRPr lang="en-US" dirty="0"/>
          </a:p>
        </p:txBody>
      </p:sp>
    </p:spTree>
    <p:extLst>
      <p:ext uri="{BB962C8B-B14F-4D97-AF65-F5344CB8AC3E}">
        <p14:creationId xmlns:p14="http://schemas.microsoft.com/office/powerpoint/2010/main" val="69050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151768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04143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59422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172670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532367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7277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Foreign Tax Credits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1511145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72862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8258394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023271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871929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875087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1799734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692706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355213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96762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04003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Foreign Tax Credits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Tree>
    <p:extLst>
      <p:ext uri="{BB962C8B-B14F-4D97-AF65-F5344CB8AC3E}">
        <p14:creationId xmlns:p14="http://schemas.microsoft.com/office/powerpoint/2010/main" val="518401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793665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219492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2676054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702543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0472761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8632541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510191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2939594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4645826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80797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0558733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8937621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277330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b="0" i="0">
                <a:solidFill>
                  <a:srgbClr val="4D4D4D"/>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1376333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808419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143900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077992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9509825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4059490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753502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97137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0871306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696439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716336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7044206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71008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4079150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Foreign Tax Credits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7833147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Foreign Tax Credits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40786062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Foreign Tax Credits</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4487308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Foreign Tax Credits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058761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09452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343426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23000626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159022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58168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1727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713291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a:t>Foreign Tax Credits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IT_FTC_901_902</a:t>
            </a:r>
          </a:p>
        </p:txBody>
      </p:sp>
    </p:spTree>
    <p:extLst>
      <p:ext uri="{BB962C8B-B14F-4D97-AF65-F5344CB8AC3E}">
        <p14:creationId xmlns:p14="http://schemas.microsoft.com/office/powerpoint/2010/main" val="40261294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idx="1"/>
          </p:nvPr>
        </p:nvSpPr>
        <p:spPr/>
        <p:txBody>
          <a:bodyPr/>
          <a:lstStyle/>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Subject to the </a:t>
            </a:r>
            <a:r>
              <a:rPr lang="en-US" sz="2400" dirty="0">
                <a:latin typeface="Calibri" panose="020F0502020204030204" pitchFamily="34" charset="0"/>
                <a:cs typeface="Calibri" panose="020F0502020204030204" pitchFamily="34" charset="0"/>
              </a:rPr>
              <a:t>§</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904 limitations, US persons may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elect</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to credit foreign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income, war profits, and excess profits taxes paid or accrued to foreign country or possession of the US.</a:t>
            </a:r>
            <a:r>
              <a:rPr lang="ja-JP" altLang="en-US" sz="240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901(b)(1). (Direct) </a:t>
            </a:r>
          </a:p>
          <a:p>
            <a:pPr marL="292100" indent="-292100" eaLnBrk="1" hangingPunct="1">
              <a:lnSpc>
                <a:spcPct val="90000"/>
              </a:lnSpc>
            </a:pPr>
            <a:endParaRPr lang="en-US" altLang="ja-JP" sz="2400" dirty="0">
              <a:latin typeface="Calibri" panose="020F0502020204030204" pitchFamily="34" charset="0"/>
              <a:ea typeface="ＭＳ Ｐゴシック" panose="020B0600070205080204" pitchFamily="34" charset="-128"/>
              <a:cs typeface="Calibri" panose="020F0502020204030204" pitchFamily="34" charset="0"/>
            </a:endParaRPr>
          </a:p>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Foreign taxes that are paid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u="sng" dirty="0">
                <a:latin typeface="Calibri" panose="020F0502020204030204" pitchFamily="34" charset="0"/>
                <a:ea typeface="ＭＳ Ｐゴシック" panose="020B0600070205080204" pitchFamily="34" charset="-128"/>
                <a:cs typeface="Calibri" panose="020F0502020204030204" pitchFamily="34" charset="0"/>
              </a:rPr>
              <a:t>in lieu</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of income, war profits, or excess profits generally imposed are creditable.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903. (Direct)</a:t>
            </a:r>
          </a:p>
          <a:p>
            <a:pPr marL="292100" indent="-292100" eaLnBrk="1" hangingPunct="1">
              <a:lnSpc>
                <a:spcPct val="90000"/>
              </a:lnSpc>
            </a:pPr>
            <a:endParaRPr lang="en-US" altLang="ja-JP" sz="2400" dirty="0">
              <a:latin typeface="Calibri" panose="020F0502020204030204" pitchFamily="34" charset="0"/>
              <a:ea typeface="ＭＳ Ｐゴシック" panose="020B0600070205080204" pitchFamily="34" charset="-128"/>
              <a:cs typeface="Calibri" panose="020F0502020204030204" pitchFamily="34" charset="0"/>
            </a:endParaRPr>
          </a:p>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In addition,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US corporations </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may also take a credit for foreign taxes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u="sng" dirty="0">
                <a:latin typeface="Calibri" panose="020F0502020204030204" pitchFamily="34" charset="0"/>
                <a:ea typeface="ＭＳ Ｐゴシック" panose="020B0600070205080204" pitchFamily="34" charset="-128"/>
                <a:cs typeface="Calibri" panose="020F0502020204030204" pitchFamily="34" charset="0"/>
              </a:rPr>
              <a:t>deemed paid</a:t>
            </a:r>
            <a:r>
              <a:rPr lang="ja-JP" altLang="en-US" sz="240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with respect to subpart F and GILTI inclusions.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960(a) and (d).  These rules were formerly in </a:t>
            </a:r>
            <a:r>
              <a:rPr lang="en-US" sz="2400" dirty="0">
                <a:latin typeface="Calibri" panose="020F0502020204030204" pitchFamily="34" charset="0"/>
                <a:cs typeface="Calibri" panose="020F0502020204030204" pitchFamily="34" charset="0"/>
              </a:rPr>
              <a:t>§902.</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(Indirect)</a:t>
            </a:r>
          </a:p>
          <a:p>
            <a:pPr marL="292100" indent="-292100" eaLnBrk="1" hangingPunct="1">
              <a:lnSpc>
                <a:spcPct val="90000"/>
              </a:lnSpc>
            </a:pPr>
            <a:endParaRPr lang="en-US" altLang="ja-JP" sz="2400" dirty="0">
              <a:latin typeface="Calibri" panose="020F0502020204030204" pitchFamily="34" charset="0"/>
              <a:ea typeface="ＭＳ Ｐゴシック" panose="020B0600070205080204" pitchFamily="34" charset="-128"/>
              <a:cs typeface="Calibri" panose="020F0502020204030204" pitchFamily="34" charset="0"/>
            </a:endParaRPr>
          </a:p>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 US corporation electing to take a credit for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deemed paid</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taxes must include in income the amount of taxes deemed paid.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78.</a:t>
            </a:r>
            <a:endParaRPr lang="en-US" altLang="en-US" sz="2400" dirty="0">
              <a:latin typeface="Calibri" panose="020F0502020204030204" pitchFamily="34" charset="0"/>
              <a:ea typeface="ＭＳ Ｐゴシック" panose="020B0600070205080204" pitchFamily="34" charset="-128"/>
              <a:cs typeface="Calibri" panose="020F0502020204030204" pitchFamily="34" charset="0"/>
            </a:endParaRPr>
          </a:p>
        </p:txBody>
      </p:sp>
      <p:sp>
        <p:nvSpPr>
          <p:cNvPr id="2052" name="Rectangle 2"/>
          <p:cNvSpPr>
            <a:spLocks noGrp="1" noChangeArrowheads="1"/>
          </p:cNvSpPr>
          <p:nvPr>
            <p:ph type="title"/>
          </p:nvPr>
        </p:nvSpPr>
        <p:spPr>
          <a:noFill/>
        </p:spPr>
        <p:txBody>
          <a:bodyPr/>
          <a:lstStyle/>
          <a:p>
            <a:pPr eaLnBrk="1" hangingPunct="1"/>
            <a:r>
              <a:rPr lang="en-US" altLang="en-US" b="1">
                <a:ea typeface="ＭＳ Ｐゴシック" panose="020B0600070205080204" pitchFamily="34" charset="-128"/>
              </a:rPr>
              <a:t>Foreign Tax Credit</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p:txBody>
          <a:bodyPr/>
          <a:lstStyle/>
          <a:p>
            <a:pPr eaLnBrk="1" hangingPunct="1">
              <a:lnSpc>
                <a:spcPct val="80000"/>
              </a:lnSpc>
              <a:buFontTx/>
              <a:buNone/>
            </a:pPr>
            <a:r>
              <a:rPr lang="en-US" altLang="en-US" sz="2400" b="1" dirty="0">
                <a:ea typeface="ＭＳ Ｐゴシック" panose="020B0600070205080204" pitchFamily="34" charset="-128"/>
              </a:rPr>
              <a:t>Net Income (-b)(4)):</a:t>
            </a:r>
          </a:p>
          <a:p>
            <a:pPr eaLnBrk="1" hangingPunct="1">
              <a:lnSpc>
                <a:spcPct val="80000"/>
              </a:lnSpc>
            </a:pPr>
            <a:r>
              <a:rPr lang="en-US" altLang="en-US" sz="2400" dirty="0">
                <a:ea typeface="ＭＳ Ｐゴシック" panose="020B0600070205080204" pitchFamily="34" charset="-128"/>
              </a:rPr>
              <a:t>A foreign tax is treated as reaching net income, if judged on predominant character, tax allows:</a:t>
            </a:r>
          </a:p>
          <a:p>
            <a:pPr lvl="1" eaLnBrk="1" hangingPunct="1">
              <a:lnSpc>
                <a:spcPct val="80000"/>
              </a:lnSpc>
            </a:pPr>
            <a:r>
              <a:rPr lang="en-US" altLang="en-US" sz="2000" dirty="0">
                <a:ea typeface="ＭＳ Ｐゴシック" panose="020B0600070205080204" pitchFamily="34" charset="-128"/>
              </a:rPr>
              <a:t>(1) recovery of significant costs and expenses attributable under reasonable principles to gross receipts, or </a:t>
            </a:r>
          </a:p>
          <a:p>
            <a:pPr lvl="1" eaLnBrk="1" hangingPunct="1">
              <a:lnSpc>
                <a:spcPct val="80000"/>
              </a:lnSpc>
            </a:pPr>
            <a:r>
              <a:rPr lang="en-US" altLang="en-US" sz="2000" dirty="0">
                <a:ea typeface="ＭＳ Ｐゴシック" panose="020B0600070205080204" pitchFamily="34" charset="-128"/>
              </a:rPr>
              <a:t>(2) recovery of costs computed under a method that approximates the actual costs and expenses.  </a:t>
            </a:r>
            <a:r>
              <a:rPr lang="en-US" altLang="en-US" sz="2000" i="1" dirty="0">
                <a:ea typeface="ＭＳ Ｐゴシック" panose="020B0600070205080204" pitchFamily="34" charset="-128"/>
              </a:rPr>
              <a:t>Example</a:t>
            </a:r>
            <a:r>
              <a:rPr lang="en-US" altLang="en-US" sz="2000" dirty="0">
                <a:ea typeface="ＭＳ Ｐゴシック" panose="020B0600070205080204" pitchFamily="34" charset="-128"/>
              </a:rPr>
              <a:t>: Tax on gross amount of interest received by banks.</a:t>
            </a:r>
          </a:p>
          <a:p>
            <a:endParaRPr lang="en-US" altLang="en-US" dirty="0">
              <a:ea typeface="ＭＳ Ｐゴシック" panose="020B0600070205080204" pitchFamily="34" charset="-128"/>
            </a:endParaRPr>
          </a:p>
        </p:txBody>
      </p:sp>
      <p:sp>
        <p:nvSpPr>
          <p:cNvPr id="7170" name="Title 1"/>
          <p:cNvSpPr>
            <a:spLocks noGrp="1"/>
          </p:cNvSpPr>
          <p:nvPr>
            <p:ph type="title"/>
          </p:nvPr>
        </p:nvSpPr>
        <p:spPr/>
        <p:txBody>
          <a:bodyPr/>
          <a:lstStyle/>
          <a:p>
            <a:r>
              <a:rPr lang="en-US" altLang="en-US" b="1">
                <a:ea typeface="ＭＳ Ｐゴシック" panose="020B0600070205080204" pitchFamily="34" charset="-128"/>
              </a:rPr>
              <a:t>Foreign Tax Credit Regulations: Net Income</a:t>
            </a:r>
            <a:endParaRPr lang="en-US" altLang="en-US">
              <a:ea typeface="ＭＳ Ｐゴシック" panose="020B0600070205080204" pitchFamily="34" charset="-128"/>
            </a:endParaRP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r>
              <a:rPr lang="en-US" altLang="en-US" sz="2400">
                <a:ea typeface="ＭＳ Ｐゴシック" panose="020B0600070205080204" pitchFamily="34" charset="-128"/>
              </a:rPr>
              <a:t>23% *[(Average Profit * 9) – Flotation Value)]</a:t>
            </a:r>
          </a:p>
          <a:p>
            <a:pPr lvl="1"/>
            <a:r>
              <a:rPr lang="en-US" altLang="en-US" sz="2000">
                <a:ea typeface="ＭＳ Ｐゴシック" panose="020B0600070205080204" pitchFamily="34" charset="-128"/>
              </a:rPr>
              <a:t>Ave. Prof. = profits for 4 years</a:t>
            </a:r>
          </a:p>
          <a:p>
            <a:pPr lvl="1"/>
            <a:r>
              <a:rPr lang="en-US" altLang="en-US" sz="2000">
                <a:ea typeface="ＭＳ Ｐゴシック" panose="020B0600070205080204" pitchFamily="34" charset="-128"/>
              </a:rPr>
              <a:t>Flotation Value = Price received at public offering</a:t>
            </a:r>
          </a:p>
          <a:p>
            <a:pPr lvl="1"/>
            <a:endParaRPr lang="en-US" altLang="en-US" sz="2000">
              <a:ea typeface="ＭＳ Ｐゴシック" panose="020B0600070205080204" pitchFamily="34" charset="-128"/>
            </a:endParaRPr>
          </a:p>
          <a:p>
            <a:r>
              <a:rPr lang="en-US" altLang="en-US" sz="2400">
                <a:ea typeface="ＭＳ Ｐゴシック" panose="020B0600070205080204" pitchFamily="34" charset="-128"/>
              </a:rPr>
              <a:t>51.71% * {P – (44.47% * FV)}            [1]</a:t>
            </a:r>
          </a:p>
          <a:p>
            <a:endParaRPr lang="en-US" altLang="en-US" sz="2400">
              <a:ea typeface="ＭＳ Ｐゴシック" panose="020B0600070205080204" pitchFamily="34" charset="-128"/>
            </a:endParaRPr>
          </a:p>
          <a:p>
            <a:r>
              <a:rPr lang="en-US" altLang="en-US" sz="2000">
                <a:ea typeface="ＭＳ Ｐゴシック" panose="020B0600070205080204" pitchFamily="34" charset="-128"/>
              </a:rPr>
              <a:t>         51.71% * {P</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 11.11% * FV}                </a:t>
            </a:r>
            <a:r>
              <a:rPr lang="en-US" altLang="en-US" sz="2400">
                <a:ea typeface="ＭＳ Ｐゴシック" panose="020B0600070205080204" pitchFamily="34" charset="-128"/>
              </a:rPr>
              <a:t>[2]</a:t>
            </a:r>
          </a:p>
          <a:p>
            <a:pPr lvl="1"/>
            <a:r>
              <a:rPr lang="en-US" altLang="en-US" sz="2000">
                <a:ea typeface="ＭＳ Ｐゴシック" panose="020B0600070205080204" pitchFamily="34" charset="-128"/>
              </a:rPr>
              <a:t>+ 51.71% * {P</a:t>
            </a:r>
            <a:r>
              <a:rPr lang="en-US" altLang="en-US" sz="2000" baseline="-25000">
                <a:ea typeface="ＭＳ Ｐゴシック" panose="020B0600070205080204" pitchFamily="34" charset="-128"/>
              </a:rPr>
              <a:t>2</a:t>
            </a:r>
            <a:r>
              <a:rPr lang="en-US" altLang="en-US" sz="2000">
                <a:ea typeface="ＭＳ Ｐゴシック" panose="020B0600070205080204" pitchFamily="34" charset="-128"/>
              </a:rPr>
              <a:t> – 11.11% * FV}</a:t>
            </a:r>
          </a:p>
          <a:p>
            <a:pPr lvl="1"/>
            <a:r>
              <a:rPr lang="en-US" altLang="en-US" sz="2000">
                <a:ea typeface="ＭＳ Ｐゴシック" panose="020B0600070205080204" pitchFamily="34" charset="-128"/>
              </a:rPr>
              <a:t>+ 51.71% * {P</a:t>
            </a:r>
            <a:r>
              <a:rPr lang="en-US" altLang="en-US" sz="2000" baseline="-25000">
                <a:ea typeface="ＭＳ Ｐゴシック" panose="020B0600070205080204" pitchFamily="34" charset="-128"/>
              </a:rPr>
              <a:t>3</a:t>
            </a:r>
            <a:r>
              <a:rPr lang="en-US" altLang="en-US" sz="2000">
                <a:ea typeface="ＭＳ Ｐゴシック" panose="020B0600070205080204" pitchFamily="34" charset="-128"/>
              </a:rPr>
              <a:t> – 11.11% * FV}</a:t>
            </a:r>
          </a:p>
          <a:p>
            <a:pPr lvl="1"/>
            <a:r>
              <a:rPr lang="en-US" altLang="en-US" sz="2000">
                <a:ea typeface="ＭＳ Ｐゴシック" panose="020B0600070205080204" pitchFamily="34" charset="-128"/>
              </a:rPr>
              <a:t>+ 51.71% * {P</a:t>
            </a:r>
            <a:r>
              <a:rPr lang="en-US" altLang="en-US" sz="2000" baseline="-25000">
                <a:ea typeface="ＭＳ Ｐゴシック" panose="020B0600070205080204" pitchFamily="34" charset="-128"/>
              </a:rPr>
              <a:t>4</a:t>
            </a:r>
            <a:r>
              <a:rPr lang="en-US" altLang="en-US" sz="2000">
                <a:ea typeface="ＭＳ Ｐゴシック" panose="020B0600070205080204" pitchFamily="34" charset="-128"/>
              </a:rPr>
              <a:t> – 11.11% * FV}</a:t>
            </a:r>
          </a:p>
        </p:txBody>
      </p:sp>
      <p:sp>
        <p:nvSpPr>
          <p:cNvPr id="8194" name="Title 1"/>
          <p:cNvSpPr>
            <a:spLocks noGrp="1"/>
          </p:cNvSpPr>
          <p:nvPr>
            <p:ph type="title"/>
          </p:nvPr>
        </p:nvSpPr>
        <p:spPr/>
        <p:txBody>
          <a:bodyPr/>
          <a:lstStyle/>
          <a:p>
            <a:r>
              <a:rPr lang="en-US" altLang="en-US" b="1" u="sng">
                <a:ea typeface="ＭＳ Ｐゴシック" panose="020B0600070205080204" pitchFamily="34" charset="-128"/>
              </a:rPr>
              <a:t>PPL v. CIR</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lstStyle/>
          <a:p>
            <a:pPr marL="342900" indent="-342900" eaLnBrk="1" hangingPunct="1">
              <a:lnSpc>
                <a:spcPct val="90000"/>
              </a:lnSpc>
            </a:pPr>
            <a:r>
              <a:rPr lang="en-US" altLang="en-US" sz="2400" b="1">
                <a:ea typeface="ＭＳ Ｐゴシック" panose="020B0600070205080204" pitchFamily="34" charset="-128"/>
              </a:rPr>
              <a:t>Soak-up Taxes</a:t>
            </a:r>
            <a:r>
              <a:rPr lang="en-US" altLang="en-US" sz="2400">
                <a:ea typeface="ＭＳ Ｐゴシック" panose="020B0600070205080204" pitchFamily="34" charset="-128"/>
              </a:rPr>
              <a:t>:  </a:t>
            </a:r>
          </a:p>
          <a:p>
            <a:pPr marL="742950" lvl="1" indent="-285750" eaLnBrk="1" hangingPunct="1">
              <a:lnSpc>
                <a:spcPct val="90000"/>
              </a:lnSpc>
            </a:pPr>
            <a:r>
              <a:rPr lang="en-US" altLang="en-US" sz="2000">
                <a:ea typeface="ＭＳ Ｐゴシック" panose="020B0600070205080204" pitchFamily="34" charset="-128"/>
              </a:rPr>
              <a:t>Rev. Rul. 87-39; and </a:t>
            </a:r>
          </a:p>
          <a:p>
            <a:pPr marL="742950" lvl="1" indent="-285750" eaLnBrk="1" hangingPunct="1">
              <a:lnSpc>
                <a:spcPct val="90000"/>
              </a:lnSpc>
            </a:pPr>
            <a:r>
              <a:rPr lang="en-US" altLang="en-US" sz="2000">
                <a:ea typeface="ＭＳ Ｐゴシック" panose="020B0600070205080204" pitchFamily="34" charset="-128"/>
              </a:rPr>
              <a:t>Regs. §1.901-2(c)(1)</a:t>
            </a:r>
          </a:p>
          <a:p>
            <a:pPr marL="342900" indent="-342900" eaLnBrk="1" hangingPunct="1">
              <a:lnSpc>
                <a:spcPct val="90000"/>
              </a:lnSpc>
              <a:buFontTx/>
              <a:buNone/>
            </a:pPr>
            <a:endParaRPr lang="en-US" altLang="en-US" sz="2400">
              <a:ea typeface="ＭＳ Ｐゴシック" panose="020B0600070205080204" pitchFamily="34" charset="-128"/>
            </a:endParaRPr>
          </a:p>
          <a:p>
            <a:pPr marL="342900" indent="-342900" eaLnBrk="1" hangingPunct="1">
              <a:lnSpc>
                <a:spcPct val="90000"/>
              </a:lnSpc>
            </a:pPr>
            <a:r>
              <a:rPr lang="en-US" altLang="en-US" sz="2400" b="1">
                <a:ea typeface="ＭＳ Ｐゴシック" panose="020B0600070205080204" pitchFamily="34" charset="-128"/>
              </a:rPr>
              <a:t>Dual Capacity Taxpayers</a:t>
            </a:r>
          </a:p>
          <a:p>
            <a:pPr marL="342900" indent="-342900" eaLnBrk="1" hangingPunct="1">
              <a:lnSpc>
                <a:spcPct val="90000"/>
              </a:lnSpc>
              <a:buFontTx/>
              <a:buNone/>
            </a:pPr>
            <a:endParaRPr lang="en-US" altLang="en-US" sz="2400" b="1" u="sng">
              <a:ea typeface="ＭＳ Ｐゴシック" panose="020B0600070205080204" pitchFamily="34" charset="-128"/>
            </a:endParaRPr>
          </a:p>
          <a:p>
            <a:pPr marL="342900" indent="-342900" eaLnBrk="1" hangingPunct="1">
              <a:lnSpc>
                <a:spcPct val="90000"/>
              </a:lnSpc>
            </a:pPr>
            <a:r>
              <a:rPr lang="ja-JP" altLang="en-US" sz="2400" b="1">
                <a:ea typeface="ＭＳ Ｐゴシック" panose="020B0600070205080204" pitchFamily="34" charset="-128"/>
              </a:rPr>
              <a:t>“</a:t>
            </a:r>
            <a:r>
              <a:rPr lang="en-US" altLang="ja-JP" sz="2400" b="1">
                <a:ea typeface="ＭＳ Ｐゴシック" panose="020B0600070205080204" pitchFamily="34" charset="-128"/>
              </a:rPr>
              <a:t>In-lieu of</a:t>
            </a:r>
            <a:r>
              <a:rPr lang="ja-JP" altLang="en-US" sz="2400" b="1">
                <a:ea typeface="ＭＳ Ｐゴシック" panose="020B0600070205080204" pitchFamily="34" charset="-128"/>
              </a:rPr>
              <a:t>”</a:t>
            </a:r>
            <a:r>
              <a:rPr lang="en-US" altLang="ja-JP" sz="2400" b="1">
                <a:ea typeface="ＭＳ Ｐゴシック" panose="020B0600070205080204" pitchFamily="34" charset="-128"/>
              </a:rPr>
              <a:t> Taxes—</a:t>
            </a:r>
            <a:r>
              <a:rPr lang="en-US" altLang="ja-JP" sz="2400">
                <a:ea typeface="ＭＳ Ｐゴシック" panose="020B0600070205080204" pitchFamily="34" charset="-128"/>
              </a:rPr>
              <a:t>§</a:t>
            </a:r>
            <a:r>
              <a:rPr lang="en-US" altLang="ja-JP" sz="2400" b="1">
                <a:ea typeface="ＭＳ Ｐゴシック" panose="020B0600070205080204" pitchFamily="34" charset="-128"/>
              </a:rPr>
              <a:t>903</a:t>
            </a:r>
          </a:p>
          <a:p>
            <a:pPr marL="742950" lvl="1" indent="-285750" eaLnBrk="1" hangingPunct="1">
              <a:lnSpc>
                <a:spcPct val="90000"/>
              </a:lnSpc>
            </a:pPr>
            <a:r>
              <a:rPr lang="en-US" altLang="en-US">
                <a:ea typeface="ＭＳ Ｐゴシック" panose="020B0600070205080204" pitchFamily="34" charset="-128"/>
              </a:rPr>
              <a:t>Must be a tax</a:t>
            </a:r>
          </a:p>
          <a:p>
            <a:pPr marL="742950" lvl="1" indent="-285750" eaLnBrk="1" hangingPunct="1">
              <a:lnSpc>
                <a:spcPct val="90000"/>
              </a:lnSpc>
            </a:pPr>
            <a:r>
              <a:rPr lang="en-US" altLang="en-US">
                <a:ea typeface="ＭＳ Ｐゴシック" panose="020B0600070205080204" pitchFamily="34" charset="-128"/>
              </a:rPr>
              <a:t>Satisfy substitution requirement</a:t>
            </a:r>
          </a:p>
          <a:p>
            <a:pPr marL="742950" lvl="1" indent="-285750" eaLnBrk="1" hangingPunct="1">
              <a:lnSpc>
                <a:spcPct val="90000"/>
              </a:lnSpc>
            </a:pPr>
            <a:r>
              <a:rPr lang="en-US" altLang="en-US">
                <a:ea typeface="ＭＳ Ｐゴシック" panose="020B0600070205080204" pitchFamily="34" charset="-128"/>
              </a:rPr>
              <a:t>Not a soak-up tax</a:t>
            </a:r>
          </a:p>
          <a:p>
            <a:pPr marL="742950" lvl="1" indent="-285750" eaLnBrk="1" hangingPunct="1">
              <a:lnSpc>
                <a:spcPct val="90000"/>
              </a:lnSpc>
            </a:pPr>
            <a:r>
              <a:rPr lang="en-US" altLang="en-US">
                <a:ea typeface="ＭＳ Ｐゴシック" panose="020B0600070205080204" pitchFamily="34" charset="-128"/>
              </a:rPr>
              <a:t>Can be imposed on gross receipts, gross income, or number of units produced or exported.</a:t>
            </a:r>
          </a:p>
          <a:p>
            <a:pPr marL="342900" indent="-342900" eaLnBrk="1" hangingPunct="1">
              <a:lnSpc>
                <a:spcPct val="90000"/>
              </a:lnSpc>
              <a:buFontTx/>
              <a:buNone/>
            </a:pPr>
            <a:r>
              <a:rPr lang="en-US" altLang="en-US" sz="2400">
                <a:ea typeface="ＭＳ Ｐゴシック" panose="020B0600070205080204" pitchFamily="34" charset="-128"/>
              </a:rPr>
              <a:t>	</a:t>
            </a:r>
          </a:p>
        </p:txBody>
      </p:sp>
      <p:sp>
        <p:nvSpPr>
          <p:cNvPr id="9220" name="Rectangle 2"/>
          <p:cNvSpPr>
            <a:spLocks noGrp="1" noChangeArrowheads="1"/>
          </p:cNvSpPr>
          <p:nvPr>
            <p:ph type="title"/>
          </p:nvPr>
        </p:nvSpPr>
        <p:spPr>
          <a:noFill/>
        </p:spPr>
        <p:txBody>
          <a:bodyPr/>
          <a:lstStyle/>
          <a:p>
            <a:pPr eaLnBrk="1" hangingPunct="1"/>
            <a:r>
              <a:rPr lang="en-US" altLang="en-US" sz="2800" b="1">
                <a:ea typeface="ＭＳ Ｐゴシック" panose="020B0600070205080204" pitchFamily="34" charset="-128"/>
              </a:rPr>
              <a:t>Foreign Tax Credit: Soak-up Taxes and In-lieu Taxes</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lstStyle/>
          <a:p>
            <a:pPr eaLnBrk="1" hangingPunct="1">
              <a:buFontTx/>
              <a:buNone/>
            </a:pPr>
            <a:r>
              <a:rPr lang="en-US" altLang="en-US">
                <a:ea typeface="ＭＳ Ｐゴシック" panose="020B0600070205080204" pitchFamily="34" charset="-128"/>
              </a:rPr>
              <a:t> </a:t>
            </a:r>
          </a:p>
        </p:txBody>
      </p:sp>
      <p:sp>
        <p:nvSpPr>
          <p:cNvPr id="10242" name="Title 1"/>
          <p:cNvSpPr>
            <a:spLocks noGrp="1"/>
          </p:cNvSpPr>
          <p:nvPr>
            <p:ph type="title"/>
          </p:nvPr>
        </p:nvSpPr>
        <p:spPr/>
        <p:txBody>
          <a:bodyPr/>
          <a:lstStyle/>
          <a:p>
            <a:pPr eaLnBrk="1" hangingPunct="1"/>
            <a:r>
              <a:rPr lang="en-US" altLang="en-US" b="1">
                <a:ea typeface="ＭＳ Ｐゴシック" panose="020B0600070205080204" pitchFamily="34" charset="-128"/>
              </a:rPr>
              <a:t>Deemed Paid Taxes:  Section 902</a:t>
            </a:r>
            <a:endParaRPr lang="en-US" altLang="en-US">
              <a:ea typeface="ＭＳ Ｐゴシック" panose="020B0600070205080204" pitchFamily="34" charset="-128"/>
            </a:endParaRPr>
          </a:p>
        </p:txBody>
      </p:sp>
      <p:sp>
        <p:nvSpPr>
          <p:cNvPr id="6" name="Rectangle 5"/>
          <p:cNvSpPr>
            <a:spLocks noChangeArrowheads="1"/>
          </p:cNvSpPr>
          <p:nvPr/>
        </p:nvSpPr>
        <p:spPr bwMode="auto">
          <a:xfrm>
            <a:off x="1676400" y="2057400"/>
            <a:ext cx="1295400" cy="685800"/>
          </a:xfrm>
          <a:prstGeom prst="rect">
            <a:avLst/>
          </a:prstGeom>
          <a:gradFill rotWithShape="1">
            <a:gsLst>
              <a:gs pos="0">
                <a:srgbClr val="FFFFDC"/>
              </a:gs>
              <a:gs pos="64999">
                <a:srgbClr val="FFFFAC"/>
              </a:gs>
              <a:gs pos="100000">
                <a:srgbClr val="FFFF88"/>
              </a:gs>
            </a:gsLst>
            <a:lin ang="5400000" scaled="1"/>
          </a:gradFill>
          <a:ln w="9525">
            <a:solidFill>
              <a:srgbClr val="FADD4D"/>
            </a:solidFill>
            <a:miter lim="800000"/>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US Co</a:t>
            </a:r>
          </a:p>
        </p:txBody>
      </p:sp>
      <p:sp>
        <p:nvSpPr>
          <p:cNvPr id="7" name="Rectangle 6"/>
          <p:cNvSpPr>
            <a:spLocks noChangeArrowheads="1"/>
          </p:cNvSpPr>
          <p:nvPr/>
        </p:nvSpPr>
        <p:spPr bwMode="auto">
          <a:xfrm>
            <a:off x="4648200" y="2057400"/>
            <a:ext cx="1295400" cy="685800"/>
          </a:xfrm>
          <a:prstGeom prst="rect">
            <a:avLst/>
          </a:prstGeom>
          <a:gradFill rotWithShape="1">
            <a:gsLst>
              <a:gs pos="0">
                <a:srgbClr val="FFFFDC"/>
              </a:gs>
              <a:gs pos="64999">
                <a:srgbClr val="FFFFAC"/>
              </a:gs>
              <a:gs pos="100000">
                <a:srgbClr val="FFFF88"/>
              </a:gs>
            </a:gsLst>
            <a:lin ang="5400000" scaled="1"/>
          </a:gradFill>
          <a:ln w="9525">
            <a:solidFill>
              <a:srgbClr val="FADD4D"/>
            </a:solidFill>
            <a:miter lim="800000"/>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US Co</a:t>
            </a:r>
          </a:p>
        </p:txBody>
      </p:sp>
      <p:sp>
        <p:nvSpPr>
          <p:cNvPr id="8" name="Rectangle 7"/>
          <p:cNvSpPr>
            <a:spLocks noChangeArrowheads="1"/>
          </p:cNvSpPr>
          <p:nvPr/>
        </p:nvSpPr>
        <p:spPr bwMode="auto">
          <a:xfrm>
            <a:off x="4648200" y="3733800"/>
            <a:ext cx="1295400" cy="685800"/>
          </a:xfrm>
          <a:prstGeom prst="rect">
            <a:avLst/>
          </a:prstGeom>
          <a:gradFill rotWithShape="1">
            <a:gsLst>
              <a:gs pos="0">
                <a:srgbClr val="FFFFDC"/>
              </a:gs>
              <a:gs pos="64999">
                <a:srgbClr val="FFFFAC"/>
              </a:gs>
              <a:gs pos="100000">
                <a:srgbClr val="FFFF88"/>
              </a:gs>
            </a:gsLst>
            <a:lin ang="5400000" scaled="1"/>
          </a:gradFill>
          <a:ln w="9525">
            <a:solidFill>
              <a:srgbClr val="FADD4D"/>
            </a:solidFill>
            <a:miter lim="800000"/>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For Co</a:t>
            </a:r>
          </a:p>
        </p:txBody>
      </p:sp>
      <p:cxnSp>
        <p:nvCxnSpPr>
          <p:cNvPr id="25608" name="Straight Connector 9"/>
          <p:cNvCxnSpPr>
            <a:cxnSpLocks noChangeShapeType="1"/>
            <a:stCxn id="7" idx="2"/>
            <a:endCxn id="8" idx="0"/>
          </p:cNvCxnSpPr>
          <p:nvPr/>
        </p:nvCxnSpPr>
        <p:spPr bwMode="auto">
          <a:xfrm rot="5400000">
            <a:off x="4800601" y="3238500"/>
            <a:ext cx="990600" cy="3175"/>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25609" name="Straight Connector 14"/>
          <p:cNvCxnSpPr>
            <a:cxnSpLocks noChangeShapeType="1"/>
            <a:stCxn id="8" idx="2"/>
            <a:endCxn id="17" idx="0"/>
          </p:cNvCxnSpPr>
          <p:nvPr/>
        </p:nvCxnSpPr>
        <p:spPr bwMode="auto">
          <a:xfrm rot="5400000">
            <a:off x="5029201" y="4686300"/>
            <a:ext cx="533400" cy="3175"/>
          </a:xfrm>
          <a:prstGeom prst="line">
            <a:avLst/>
          </a:prstGeom>
          <a:noFill/>
          <a:ln w="25400">
            <a:solidFill>
              <a:schemeClr val="accent1"/>
            </a:solidFill>
            <a:round/>
            <a:headEnd/>
            <a:tailEnd/>
          </a:ln>
          <a:effectLst>
            <a:outerShdw dist="20000" dir="5400000" rotWithShape="0">
              <a:srgbClr val="808080">
                <a:alpha val="37999"/>
              </a:srgbClr>
            </a:outerShdw>
          </a:effectLst>
        </p:spPr>
      </p:cxnSp>
      <p:sp>
        <p:nvSpPr>
          <p:cNvPr id="17" name="Oval 16"/>
          <p:cNvSpPr>
            <a:spLocks noChangeArrowheads="1"/>
          </p:cNvSpPr>
          <p:nvPr/>
        </p:nvSpPr>
        <p:spPr bwMode="auto">
          <a:xfrm>
            <a:off x="4724400" y="4953000"/>
            <a:ext cx="1143000" cy="685800"/>
          </a:xfrm>
          <a:prstGeom prst="ellipse">
            <a:avLst/>
          </a:prstGeom>
          <a:gradFill rotWithShape="1">
            <a:gsLst>
              <a:gs pos="0">
                <a:srgbClr val="FFE9DD"/>
              </a:gs>
              <a:gs pos="64999">
                <a:srgbClr val="FFCBAF"/>
              </a:gs>
              <a:gs pos="100000">
                <a:srgbClr val="FFB78E"/>
              </a:gs>
            </a:gsLst>
            <a:lin ang="5400000" scaled="1"/>
          </a:gradFill>
          <a:ln w="9525">
            <a:solidFill>
              <a:srgbClr val="FD9460"/>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For Op</a:t>
            </a:r>
          </a:p>
        </p:txBody>
      </p:sp>
      <p:sp>
        <p:nvSpPr>
          <p:cNvPr id="18" name="Oval 17"/>
          <p:cNvSpPr>
            <a:spLocks noChangeArrowheads="1"/>
          </p:cNvSpPr>
          <p:nvPr/>
        </p:nvSpPr>
        <p:spPr bwMode="auto">
          <a:xfrm>
            <a:off x="1752600" y="3200400"/>
            <a:ext cx="1066800" cy="685800"/>
          </a:xfrm>
          <a:prstGeom prst="ellipse">
            <a:avLst/>
          </a:prstGeom>
          <a:gradFill rotWithShape="1">
            <a:gsLst>
              <a:gs pos="0">
                <a:srgbClr val="FFE9DD"/>
              </a:gs>
              <a:gs pos="64999">
                <a:srgbClr val="FFCBAF"/>
              </a:gs>
              <a:gs pos="100000">
                <a:srgbClr val="FFB78E"/>
              </a:gs>
            </a:gsLst>
            <a:lin ang="5400000" scaled="1"/>
          </a:gradFill>
          <a:ln w="9525">
            <a:solidFill>
              <a:srgbClr val="FD9460"/>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For Op</a:t>
            </a:r>
          </a:p>
        </p:txBody>
      </p:sp>
      <p:cxnSp>
        <p:nvCxnSpPr>
          <p:cNvPr id="25612" name="Straight Connector 21"/>
          <p:cNvCxnSpPr>
            <a:cxnSpLocks noChangeShapeType="1"/>
            <a:stCxn id="6" idx="2"/>
          </p:cNvCxnSpPr>
          <p:nvPr/>
        </p:nvCxnSpPr>
        <p:spPr bwMode="auto">
          <a:xfrm rot="5400000">
            <a:off x="2095501" y="2971800"/>
            <a:ext cx="457200" cy="3175"/>
          </a:xfrm>
          <a:prstGeom prst="line">
            <a:avLst/>
          </a:prstGeom>
          <a:noFill/>
          <a:ln w="25400">
            <a:solidFill>
              <a:schemeClr val="accent1"/>
            </a:solidFill>
            <a:round/>
            <a:headEnd/>
            <a:tailEnd/>
          </a:ln>
          <a:effectLst>
            <a:outerShdw dist="20000" dir="5400000" rotWithShape="0">
              <a:srgbClr val="808080">
                <a:alpha val="37999"/>
              </a:srgbClr>
            </a:outerShdw>
          </a:effectLst>
        </p:spPr>
      </p:cxnSp>
      <p:sp>
        <p:nvSpPr>
          <p:cNvPr id="10254" name="TextBox 30"/>
          <p:cNvSpPr txBox="1">
            <a:spLocks noChangeArrowheads="1"/>
          </p:cNvSpPr>
          <p:nvPr/>
        </p:nvSpPr>
        <p:spPr bwMode="auto">
          <a:xfrm>
            <a:off x="6248400" y="4953000"/>
            <a:ext cx="167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NI = 100</a:t>
            </a:r>
          </a:p>
          <a:p>
            <a:pPr eaLnBrk="1" hangingPunct="1"/>
            <a:r>
              <a:rPr lang="en-US" altLang="en-US"/>
              <a:t>FT = 35</a:t>
            </a:r>
          </a:p>
        </p:txBody>
      </p:sp>
      <p:sp>
        <p:nvSpPr>
          <p:cNvPr id="10255" name="TextBox 31"/>
          <p:cNvSpPr txBox="1">
            <a:spLocks noChangeArrowheads="1"/>
          </p:cNvSpPr>
          <p:nvPr/>
        </p:nvSpPr>
        <p:spPr bwMode="auto">
          <a:xfrm>
            <a:off x="457200" y="3200400"/>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NI = 100</a:t>
            </a:r>
          </a:p>
          <a:p>
            <a:pPr eaLnBrk="1" hangingPunct="1"/>
            <a:r>
              <a:rPr lang="en-US" altLang="en-US"/>
              <a:t>FT = 35</a:t>
            </a:r>
          </a:p>
        </p:txBody>
      </p:sp>
      <p:sp>
        <p:nvSpPr>
          <p:cNvPr id="46" name="Arc 45"/>
          <p:cNvSpPr>
            <a:spLocks noChangeArrowheads="1"/>
          </p:cNvSpPr>
          <p:nvPr/>
        </p:nvSpPr>
        <p:spPr bwMode="auto">
          <a:xfrm>
            <a:off x="5562600" y="2514600"/>
            <a:ext cx="762000" cy="1600200"/>
          </a:xfrm>
          <a:custGeom>
            <a:avLst/>
            <a:gdLst>
              <a:gd name="T0" fmla="*/ 381000 w 762000"/>
              <a:gd name="T1" fmla="*/ 0 h 1600200"/>
              <a:gd name="T2" fmla="*/ 381000 w 762000"/>
              <a:gd name="T3" fmla="*/ 800100 h 1600200"/>
              <a:gd name="T4" fmla="*/ 441758 w 762000"/>
              <a:gd name="T5" fmla="*/ 1589961 h 1600200"/>
              <a:gd name="T6" fmla="*/ 0 60000 65536"/>
              <a:gd name="T7" fmla="*/ 0 60000 65536"/>
              <a:gd name="T8" fmla="*/ 0 60000 65536"/>
              <a:gd name="T9" fmla="*/ 381000 w 762000"/>
              <a:gd name="T10" fmla="*/ 0 h 1600200"/>
              <a:gd name="T11" fmla="*/ 762000 w 762000"/>
              <a:gd name="T12" fmla="*/ 1589961 h 1600200"/>
            </a:gdLst>
            <a:ahLst/>
            <a:cxnLst>
              <a:cxn ang="T6">
                <a:pos x="T0" y="T1"/>
              </a:cxn>
              <a:cxn ang="T7">
                <a:pos x="T2" y="T3"/>
              </a:cxn>
              <a:cxn ang="T8">
                <a:pos x="T4" y="T5"/>
              </a:cxn>
            </a:cxnLst>
            <a:rect l="T9" t="T10" r="T11" b="T12"/>
            <a:pathLst>
              <a:path w="762000" h="1600200" stroke="0">
                <a:moveTo>
                  <a:pt x="381000" y="0"/>
                </a:moveTo>
                <a:lnTo>
                  <a:pt x="380999" y="0"/>
                </a:lnTo>
                <a:cubicBezTo>
                  <a:pt x="591420" y="0"/>
                  <a:pt x="762000" y="358216"/>
                  <a:pt x="762000" y="800100"/>
                </a:cubicBezTo>
                <a:cubicBezTo>
                  <a:pt x="762000" y="1192732"/>
                  <a:pt x="626333" y="1527347"/>
                  <a:pt x="441757" y="1589960"/>
                </a:cubicBezTo>
                <a:lnTo>
                  <a:pt x="381000" y="800100"/>
                </a:lnTo>
                <a:lnTo>
                  <a:pt x="381000" y="0"/>
                </a:lnTo>
                <a:close/>
              </a:path>
              <a:path w="762000" h="1600200" fill="none">
                <a:moveTo>
                  <a:pt x="381000" y="0"/>
                </a:moveTo>
                <a:lnTo>
                  <a:pt x="380999" y="0"/>
                </a:lnTo>
                <a:cubicBezTo>
                  <a:pt x="591420" y="0"/>
                  <a:pt x="762000" y="358216"/>
                  <a:pt x="762000" y="800100"/>
                </a:cubicBezTo>
                <a:cubicBezTo>
                  <a:pt x="762000" y="1192732"/>
                  <a:pt x="626333" y="1527347"/>
                  <a:pt x="441757" y="1589960"/>
                </a:cubicBezTo>
              </a:path>
            </a:pathLst>
          </a:custGeom>
          <a:noFill/>
          <a:ln w="25400">
            <a:solidFill>
              <a:schemeClr val="tx1"/>
            </a:solidFill>
            <a:miter lim="800000"/>
            <a:headEnd type="triangle" w="med" len="med"/>
            <a:tailEnd/>
          </a:ln>
          <a:effectLst>
            <a:outerShdw dist="20000" dir="5400000" rotWithShape="0">
              <a:srgbClr val="808080">
                <a:alpha val="37999"/>
              </a:srgbClr>
            </a:outerShdw>
          </a:effectLst>
        </p:spPr>
        <p:txBody>
          <a:bodyPr anchor="ctr"/>
          <a:lstStyle/>
          <a:p>
            <a:pPr>
              <a:defRPr/>
            </a:pPr>
            <a:endParaRPr lang="en-US"/>
          </a:p>
        </p:txBody>
      </p:sp>
      <p:sp>
        <p:nvSpPr>
          <p:cNvPr id="10257" name="TextBox 46"/>
          <p:cNvSpPr txBox="1">
            <a:spLocks noChangeArrowheads="1"/>
          </p:cNvSpPr>
          <p:nvPr/>
        </p:nvSpPr>
        <p:spPr bwMode="auto">
          <a:xfrm>
            <a:off x="6400800" y="28194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Dividend = 65</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marL="342900" indent="-342900" eaLnBrk="1" hangingPunct="1"/>
            <a:r>
              <a:rPr lang="en-US" altLang="en-US" sz="2400">
                <a:ea typeface="ＭＳ Ｐゴシック" panose="020B0600070205080204" pitchFamily="34" charset="-128"/>
              </a:rPr>
              <a:t>A US corporation owning 10% or more of the vote of a FC from which it receives a dividend is treated as having paid a portion of the FC’</a:t>
            </a:r>
            <a:r>
              <a:rPr lang="en-US" altLang="ja-JP" sz="2400">
                <a:ea typeface="ＭＳ Ｐゴシック" panose="020B0600070205080204" pitchFamily="34" charset="-128"/>
              </a:rPr>
              <a:t>s foreign income taxes.  The deemed paid taxes (</a:t>
            </a:r>
            <a:r>
              <a:rPr lang="ja-JP" altLang="en-US" sz="2400">
                <a:ea typeface="ＭＳ Ｐゴシック" panose="020B0600070205080204" pitchFamily="34" charset="-128"/>
              </a:rPr>
              <a:t>“</a:t>
            </a:r>
            <a:r>
              <a:rPr lang="en-US" altLang="ja-JP" sz="2400">
                <a:ea typeface="ＭＳ Ｐゴシック" panose="020B0600070205080204" pitchFamily="34" charset="-128"/>
              </a:rPr>
              <a:t>DPT</a:t>
            </a:r>
            <a:r>
              <a:rPr lang="ja-JP" altLang="en-US" sz="2400">
                <a:ea typeface="ＭＳ Ｐゴシック" panose="020B0600070205080204" pitchFamily="34" charset="-128"/>
              </a:rPr>
              <a:t>”</a:t>
            </a:r>
            <a:r>
              <a:rPr lang="en-US" altLang="ja-JP" sz="2400">
                <a:ea typeface="ＭＳ Ｐゴシック" panose="020B0600070205080204" pitchFamily="34" charset="-128"/>
              </a:rPr>
              <a:t>) are calculated as follows:   </a:t>
            </a:r>
          </a:p>
          <a:p>
            <a:pPr marL="342900" indent="-342900" eaLnBrk="1" hangingPunct="1">
              <a:buFontTx/>
              <a:buNone/>
            </a:pPr>
            <a:r>
              <a:rPr lang="en-US" altLang="en-US" sz="2400">
                <a:ea typeface="ＭＳ Ｐゴシック" panose="020B0600070205080204" pitchFamily="34" charset="-128"/>
              </a:rPr>
              <a:t>		</a:t>
            </a:r>
            <a:r>
              <a:rPr lang="en-US" altLang="en-US" sz="2400" b="1">
                <a:ea typeface="ＭＳ Ｐゴシック" panose="020B0600070205080204" pitchFamily="34" charset="-128"/>
              </a:rPr>
              <a:t>DPT = Post-86 Taxes *(Dividends/Post-86 E&amp;Ps) 	</a:t>
            </a:r>
          </a:p>
          <a:p>
            <a:pPr marL="342900" indent="-342900" eaLnBrk="1" hangingPunct="1">
              <a:buFontTx/>
              <a:buNone/>
            </a:pPr>
            <a:endParaRPr lang="en-US" altLang="en-US" sz="2400">
              <a:ea typeface="ＭＳ Ｐゴシック" panose="020B0600070205080204" pitchFamily="34" charset="-128"/>
            </a:endParaRPr>
          </a:p>
          <a:p>
            <a:pPr marL="342900" indent="-342900" eaLnBrk="1" hangingPunct="1"/>
            <a:r>
              <a:rPr lang="en-US" altLang="en-US" sz="2400">
                <a:ea typeface="ＭＳ Ｐゴシック" panose="020B0600070205080204" pitchFamily="34" charset="-128"/>
              </a:rPr>
              <a:t>US corporation must be a direct shareholder, but can satisfy ownership requirements through a partnership (§902(c)(7))</a:t>
            </a:r>
            <a:endParaRPr lang="en-US" altLang="en-US" sz="2000">
              <a:ea typeface="ＭＳ Ｐゴシック" panose="020B0600070205080204" pitchFamily="34" charset="-128"/>
            </a:endParaRPr>
          </a:p>
        </p:txBody>
      </p:sp>
      <p:sp>
        <p:nvSpPr>
          <p:cNvPr id="11268" name="Rectangle 2"/>
          <p:cNvSpPr>
            <a:spLocks noGrp="1" noChangeArrowheads="1"/>
          </p:cNvSpPr>
          <p:nvPr>
            <p:ph type="title"/>
          </p:nvPr>
        </p:nvSpPr>
        <p:spPr>
          <a:noFill/>
        </p:spPr>
        <p:txBody>
          <a:bodyPr/>
          <a:lstStyle/>
          <a:p>
            <a:pPr eaLnBrk="1" hangingPunct="1"/>
            <a:r>
              <a:rPr lang="en-US" altLang="en-US" b="1">
                <a:ea typeface="ＭＳ Ｐゴシック" panose="020B0600070205080204" pitchFamily="34" charset="-128"/>
              </a:rPr>
              <a:t>Deemed Paid Taxes:  Section 902</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marL="342900" indent="-342900" eaLnBrk="1" hangingPunct="1">
              <a:lnSpc>
                <a:spcPct val="90000"/>
              </a:lnSpc>
            </a:pPr>
            <a:r>
              <a:rPr lang="en-US" altLang="en-US" sz="2600">
                <a:ea typeface="ＭＳ Ｐゴシック" panose="020B0600070205080204" pitchFamily="34" charset="-128"/>
              </a:rPr>
              <a:t>An upper-tier FC is treated as having paid the foreign taxes of lower-tier FCs provided </a:t>
            </a:r>
          </a:p>
          <a:p>
            <a:pPr marL="723900" lvl="1" indent="-342900" eaLnBrk="1" hangingPunct="1">
              <a:lnSpc>
                <a:spcPct val="90000"/>
              </a:lnSpc>
            </a:pPr>
            <a:r>
              <a:rPr lang="en-US" altLang="en-US" sz="2200">
                <a:ea typeface="ＭＳ Ｐゴシック" panose="020B0600070205080204" pitchFamily="34" charset="-128"/>
              </a:rPr>
              <a:t>(a) the lower-tier FC is a member of a </a:t>
            </a:r>
            <a:r>
              <a:rPr lang="en-US" altLang="en-US" sz="2200" i="1">
                <a:ea typeface="ＭＳ Ｐゴシック" panose="020B0600070205080204" pitchFamily="34" charset="-128"/>
              </a:rPr>
              <a:t>qualified group</a:t>
            </a:r>
            <a:r>
              <a:rPr lang="en-US" altLang="en-US" sz="2200">
                <a:ea typeface="ＭＳ Ｐゴシック" panose="020B0600070205080204" pitchFamily="34" charset="-128"/>
              </a:rPr>
              <a:t>, and </a:t>
            </a:r>
          </a:p>
          <a:p>
            <a:pPr marL="723900" lvl="1" indent="-342900" eaLnBrk="1" hangingPunct="1">
              <a:lnSpc>
                <a:spcPct val="90000"/>
              </a:lnSpc>
            </a:pPr>
            <a:r>
              <a:rPr lang="en-US" altLang="en-US" sz="2200">
                <a:ea typeface="ＭＳ Ｐゴシック" panose="020B0600070205080204" pitchFamily="34" charset="-128"/>
              </a:rPr>
              <a:t>(2) the upper-tier FC owns 10% or more of the voting stock of the lower-tier FC.</a:t>
            </a:r>
          </a:p>
          <a:p>
            <a:pPr marL="342900" indent="-342900" eaLnBrk="1" hangingPunct="1">
              <a:lnSpc>
                <a:spcPct val="90000"/>
              </a:lnSpc>
            </a:pPr>
            <a:r>
              <a:rPr lang="en-US" altLang="en-US" sz="2600" i="1">
                <a:ea typeface="ＭＳ Ｐゴシック" panose="020B0600070205080204" pitchFamily="34" charset="-128"/>
              </a:rPr>
              <a:t>Qualified group</a:t>
            </a:r>
            <a:r>
              <a:rPr lang="en-US" altLang="en-US" sz="2600">
                <a:ea typeface="ＭＳ Ｐゴシック" panose="020B0600070205080204" pitchFamily="34" charset="-128"/>
              </a:rPr>
              <a:t>:  US parent owns indirectly at least 5% of the voting stock of FC through a chain of FCs connected through stock ownership of at least 10% of the voting stock. </a:t>
            </a:r>
          </a:p>
          <a:p>
            <a:pPr marL="342900" indent="-342900" eaLnBrk="1" hangingPunct="1">
              <a:lnSpc>
                <a:spcPct val="90000"/>
              </a:lnSpc>
            </a:pPr>
            <a:r>
              <a:rPr lang="en-US" altLang="en-US" sz="2600">
                <a:ea typeface="ＭＳ Ｐゴシック" panose="020B0600070205080204" pitchFamily="34" charset="-128"/>
              </a:rPr>
              <a:t>DPT doesn’</a:t>
            </a:r>
            <a:r>
              <a:rPr lang="en-US" altLang="ja-JP" sz="2600">
                <a:ea typeface="ＭＳ Ｐゴシック" panose="020B0600070205080204" pitchFamily="34" charset="-128"/>
              </a:rPr>
              <a:t>t extend past 6 tiers and only past 3 tiers if FC is a CFC </a:t>
            </a:r>
            <a:r>
              <a:rPr lang="en-US" altLang="ja-JP" sz="2600" u="sng">
                <a:ea typeface="ＭＳ Ｐゴシック" panose="020B0600070205080204" pitchFamily="34" charset="-128"/>
              </a:rPr>
              <a:t>and</a:t>
            </a:r>
            <a:r>
              <a:rPr lang="en-US" altLang="ja-JP" sz="2600">
                <a:ea typeface="ＭＳ Ｐゴシック" panose="020B0600070205080204" pitchFamily="34" charset="-128"/>
              </a:rPr>
              <a:t> US corporation is a US shareholder.</a:t>
            </a:r>
          </a:p>
          <a:p>
            <a:pPr marL="342900" indent="-342900" eaLnBrk="1" hangingPunct="1">
              <a:lnSpc>
                <a:spcPct val="90000"/>
              </a:lnSpc>
            </a:pPr>
            <a:r>
              <a:rPr lang="en-US" altLang="en-US" sz="2600">
                <a:ea typeface="ＭＳ Ｐゴシック" panose="020B0600070205080204" pitchFamily="34" charset="-128"/>
              </a:rPr>
              <a:t>Remember:  Gross up actual dividend by amount of of taxes deemed paid. §78.</a:t>
            </a:r>
          </a:p>
        </p:txBody>
      </p:sp>
      <p:sp>
        <p:nvSpPr>
          <p:cNvPr id="12292" name="Rectangle 2"/>
          <p:cNvSpPr>
            <a:spLocks noGrp="1" noChangeArrowheads="1"/>
          </p:cNvSpPr>
          <p:nvPr>
            <p:ph type="title"/>
          </p:nvPr>
        </p:nvSpPr>
        <p:spPr>
          <a:noFill/>
        </p:spPr>
        <p:txBody>
          <a:bodyPr/>
          <a:lstStyle/>
          <a:p>
            <a:pPr eaLnBrk="1" hangingPunct="1"/>
            <a:r>
              <a:rPr lang="en-US" altLang="en-US" b="1">
                <a:ea typeface="ＭＳ Ｐゴシック" panose="020B0600070205080204" pitchFamily="34" charset="-128"/>
              </a:rPr>
              <a:t>Taxes Paid by 2nd-6</a:t>
            </a:r>
            <a:r>
              <a:rPr lang="en-US" altLang="en-US" b="1" baseline="30000">
                <a:ea typeface="ＭＳ Ｐゴシック" panose="020B0600070205080204" pitchFamily="34" charset="-128"/>
              </a:rPr>
              <a:t>th</a:t>
            </a:r>
            <a:r>
              <a:rPr lang="en-US" altLang="en-US" b="1">
                <a:ea typeface="ＭＳ Ｐゴシック" panose="020B0600070205080204" pitchFamily="34" charset="-128"/>
              </a:rPr>
              <a:t> Tier Subsidiaries</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p:txBody>
          <a:bodyPr/>
          <a:lstStyle/>
          <a:p>
            <a:pPr eaLnBrk="1" hangingPunct="1">
              <a:buFontTx/>
              <a:buNone/>
            </a:pPr>
            <a:r>
              <a:rPr lang="en-US" altLang="en-US">
                <a:ea typeface="ＭＳ Ｐゴシック" panose="020B0600070205080204" pitchFamily="34" charset="-128"/>
              </a:rPr>
              <a:t> </a:t>
            </a:r>
          </a:p>
        </p:txBody>
      </p:sp>
      <p:sp>
        <p:nvSpPr>
          <p:cNvPr id="13316" name="Rectangle 2"/>
          <p:cNvSpPr>
            <a:spLocks noGrp="1" noChangeArrowheads="1"/>
          </p:cNvSpPr>
          <p:nvPr>
            <p:ph type="title"/>
          </p:nvPr>
        </p:nvSpPr>
        <p:spPr/>
        <p:txBody>
          <a:bodyPr/>
          <a:lstStyle/>
          <a:p>
            <a:pPr eaLnBrk="1" hangingPunct="1"/>
            <a:r>
              <a:rPr lang="en-US" altLang="en-US" b="1">
                <a:ea typeface="ＭＳ Ｐゴシック" panose="020B0600070205080204" pitchFamily="34" charset="-128"/>
              </a:rPr>
              <a:t>Guardian Industries</a:t>
            </a:r>
          </a:p>
        </p:txBody>
      </p:sp>
      <p:sp>
        <p:nvSpPr>
          <p:cNvPr id="13318" name="Rectangle 5"/>
          <p:cNvSpPr>
            <a:spLocks noChangeArrowheads="1"/>
          </p:cNvSpPr>
          <p:nvPr/>
        </p:nvSpPr>
        <p:spPr bwMode="auto">
          <a:xfrm>
            <a:off x="3733800" y="30480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GIE</a:t>
            </a:r>
          </a:p>
          <a:p>
            <a:pPr algn="ctr"/>
            <a:r>
              <a:rPr lang="en-US" altLang="en-US" b="1"/>
              <a:t>(Lux)</a:t>
            </a:r>
          </a:p>
        </p:txBody>
      </p:sp>
      <p:sp>
        <p:nvSpPr>
          <p:cNvPr id="13319" name="Rectangle 6"/>
          <p:cNvSpPr>
            <a:spLocks noChangeArrowheads="1"/>
          </p:cNvSpPr>
          <p:nvPr/>
        </p:nvSpPr>
        <p:spPr bwMode="auto">
          <a:xfrm>
            <a:off x="3581400" y="1676400"/>
            <a:ext cx="12192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IHC</a:t>
            </a:r>
          </a:p>
          <a:p>
            <a:pPr algn="ctr"/>
            <a:r>
              <a:rPr lang="en-US" altLang="en-US" b="1"/>
              <a:t>(US)</a:t>
            </a:r>
          </a:p>
        </p:txBody>
      </p:sp>
      <p:sp>
        <p:nvSpPr>
          <p:cNvPr id="13320" name="Rectangle 7"/>
          <p:cNvSpPr>
            <a:spLocks noChangeArrowheads="1"/>
          </p:cNvSpPr>
          <p:nvPr/>
        </p:nvSpPr>
        <p:spPr bwMode="auto">
          <a:xfrm>
            <a:off x="2743200" y="44196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FS1</a:t>
            </a:r>
          </a:p>
          <a:p>
            <a:pPr algn="ctr"/>
            <a:r>
              <a:rPr lang="en-US" altLang="en-US" b="1"/>
              <a:t>(Lux)</a:t>
            </a:r>
          </a:p>
        </p:txBody>
      </p:sp>
      <p:sp>
        <p:nvSpPr>
          <p:cNvPr id="13321" name="Rectangle 8"/>
          <p:cNvSpPr>
            <a:spLocks noChangeArrowheads="1"/>
          </p:cNvSpPr>
          <p:nvPr/>
        </p:nvSpPr>
        <p:spPr bwMode="auto">
          <a:xfrm>
            <a:off x="4724400" y="44196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FS2</a:t>
            </a:r>
          </a:p>
          <a:p>
            <a:pPr algn="ctr"/>
            <a:r>
              <a:rPr lang="en-US" altLang="en-US" b="1"/>
              <a:t>(Lux)</a:t>
            </a:r>
          </a:p>
        </p:txBody>
      </p:sp>
      <p:cxnSp>
        <p:nvCxnSpPr>
          <p:cNvPr id="13322" name="AutoShape 9"/>
          <p:cNvCxnSpPr>
            <a:cxnSpLocks noChangeShapeType="1"/>
            <a:stCxn id="13318" idx="2"/>
            <a:endCxn id="13320" idx="0"/>
          </p:cNvCxnSpPr>
          <p:nvPr/>
        </p:nvCxnSpPr>
        <p:spPr bwMode="auto">
          <a:xfrm rot="5400000">
            <a:off x="3467100" y="3695700"/>
            <a:ext cx="457200" cy="9906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3323" name="AutoShape 11"/>
          <p:cNvCxnSpPr>
            <a:cxnSpLocks noChangeShapeType="1"/>
            <a:stCxn id="13318" idx="2"/>
            <a:endCxn id="13321" idx="0"/>
          </p:cNvCxnSpPr>
          <p:nvPr/>
        </p:nvCxnSpPr>
        <p:spPr bwMode="auto">
          <a:xfrm rot="16200000" flipH="1">
            <a:off x="4457700" y="3695700"/>
            <a:ext cx="457200" cy="9906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3324" name="AutoShape 12"/>
          <p:cNvCxnSpPr>
            <a:cxnSpLocks noChangeShapeType="1"/>
            <a:stCxn id="13319" idx="2"/>
            <a:endCxn id="13318" idx="0"/>
          </p:cNvCxnSpPr>
          <p:nvPr/>
        </p:nvCxnSpPr>
        <p:spPr bwMode="auto">
          <a:xfrm>
            <a:off x="4191000" y="25908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325" name="Oval 15"/>
          <p:cNvSpPr>
            <a:spLocks noChangeArrowheads="1"/>
          </p:cNvSpPr>
          <p:nvPr/>
        </p:nvSpPr>
        <p:spPr bwMode="auto">
          <a:xfrm>
            <a:off x="1752600" y="2743200"/>
            <a:ext cx="5105400" cy="3505200"/>
          </a:xfrm>
          <a:prstGeom prst="ellipse">
            <a:avLst/>
          </a:prstGeom>
          <a:noFill/>
          <a:ln w="222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326" name="Oval 16"/>
          <p:cNvSpPr>
            <a:spLocks noChangeArrowheads="1"/>
          </p:cNvSpPr>
          <p:nvPr/>
        </p:nvSpPr>
        <p:spPr bwMode="auto">
          <a:xfrm>
            <a:off x="3733800" y="3048000"/>
            <a:ext cx="9144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p:txBody>
          <a:bodyPr/>
          <a:lstStyle/>
          <a:p>
            <a:pPr eaLnBrk="1" hangingPunct="1">
              <a:buFontTx/>
              <a:buNone/>
            </a:pPr>
            <a:r>
              <a:rPr lang="en-US" altLang="en-US">
                <a:ea typeface="ＭＳ Ｐゴシック" panose="020B0600070205080204" pitchFamily="34" charset="-128"/>
              </a:rPr>
              <a:t> </a:t>
            </a:r>
          </a:p>
        </p:txBody>
      </p:sp>
      <p:sp>
        <p:nvSpPr>
          <p:cNvPr id="14340" name="Rectangle 2"/>
          <p:cNvSpPr>
            <a:spLocks noGrp="1" noChangeArrowheads="1"/>
          </p:cNvSpPr>
          <p:nvPr>
            <p:ph type="title"/>
          </p:nvPr>
        </p:nvSpPr>
        <p:spPr/>
        <p:txBody>
          <a:bodyPr/>
          <a:lstStyle/>
          <a:p>
            <a:pPr eaLnBrk="1" hangingPunct="1"/>
            <a:r>
              <a:rPr lang="en-US" altLang="en-US" sz="2800" b="1">
                <a:ea typeface="ＭＳ Ｐゴシック" panose="020B0600070205080204" pitchFamily="34" charset="-128"/>
              </a:rPr>
              <a:t>901 Regulations:  Reg. 1.901-2(f)(3)(i)</a:t>
            </a:r>
          </a:p>
        </p:txBody>
      </p:sp>
      <p:sp>
        <p:nvSpPr>
          <p:cNvPr id="14342" name="Rectangle 4"/>
          <p:cNvSpPr>
            <a:spLocks noChangeArrowheads="1"/>
          </p:cNvSpPr>
          <p:nvPr/>
        </p:nvSpPr>
        <p:spPr bwMode="auto">
          <a:xfrm>
            <a:off x="2514600" y="30480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FS</a:t>
            </a:r>
          </a:p>
        </p:txBody>
      </p:sp>
      <p:sp>
        <p:nvSpPr>
          <p:cNvPr id="14343" name="Rectangle 5"/>
          <p:cNvSpPr>
            <a:spLocks noChangeArrowheads="1"/>
          </p:cNvSpPr>
          <p:nvPr/>
        </p:nvSpPr>
        <p:spPr bwMode="auto">
          <a:xfrm>
            <a:off x="2362200" y="1676400"/>
            <a:ext cx="12192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US</a:t>
            </a:r>
          </a:p>
        </p:txBody>
      </p:sp>
      <p:sp>
        <p:nvSpPr>
          <p:cNvPr id="14344" name="Rectangle 6"/>
          <p:cNvSpPr>
            <a:spLocks noChangeArrowheads="1"/>
          </p:cNvSpPr>
          <p:nvPr/>
        </p:nvSpPr>
        <p:spPr bwMode="auto">
          <a:xfrm>
            <a:off x="1524000" y="44196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FS1</a:t>
            </a:r>
          </a:p>
          <a:p>
            <a:pPr algn="ctr"/>
            <a:endParaRPr lang="en-US" altLang="en-US" b="1"/>
          </a:p>
        </p:txBody>
      </p:sp>
      <p:sp>
        <p:nvSpPr>
          <p:cNvPr id="14345" name="Rectangle 7"/>
          <p:cNvSpPr>
            <a:spLocks noChangeArrowheads="1"/>
          </p:cNvSpPr>
          <p:nvPr/>
        </p:nvSpPr>
        <p:spPr bwMode="auto">
          <a:xfrm>
            <a:off x="3505200" y="44196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FS2</a:t>
            </a:r>
          </a:p>
        </p:txBody>
      </p:sp>
      <p:cxnSp>
        <p:nvCxnSpPr>
          <p:cNvPr id="14346" name="AutoShape 8"/>
          <p:cNvCxnSpPr>
            <a:cxnSpLocks noChangeShapeType="1"/>
            <a:stCxn id="14342" idx="2"/>
            <a:endCxn id="14344" idx="0"/>
          </p:cNvCxnSpPr>
          <p:nvPr/>
        </p:nvCxnSpPr>
        <p:spPr bwMode="auto">
          <a:xfrm rot="5400000">
            <a:off x="2247900" y="3695700"/>
            <a:ext cx="457200" cy="9906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4347" name="AutoShape 9"/>
          <p:cNvCxnSpPr>
            <a:cxnSpLocks noChangeShapeType="1"/>
            <a:stCxn id="14342" idx="2"/>
            <a:endCxn id="14345" idx="0"/>
          </p:cNvCxnSpPr>
          <p:nvPr/>
        </p:nvCxnSpPr>
        <p:spPr bwMode="auto">
          <a:xfrm rot="16200000" flipH="1">
            <a:off x="3238500" y="3695700"/>
            <a:ext cx="457200" cy="9906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4348" name="AutoShape 10"/>
          <p:cNvCxnSpPr>
            <a:cxnSpLocks noChangeShapeType="1"/>
            <a:stCxn id="14343" idx="2"/>
            <a:endCxn id="14342" idx="0"/>
          </p:cNvCxnSpPr>
          <p:nvPr/>
        </p:nvCxnSpPr>
        <p:spPr bwMode="auto">
          <a:xfrm>
            <a:off x="2971800" y="25908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4349" name="Oval 11"/>
          <p:cNvSpPr>
            <a:spLocks noChangeArrowheads="1"/>
          </p:cNvSpPr>
          <p:nvPr/>
        </p:nvSpPr>
        <p:spPr bwMode="auto">
          <a:xfrm>
            <a:off x="1219200" y="2895600"/>
            <a:ext cx="3733800" cy="3200400"/>
          </a:xfrm>
          <a:prstGeom prst="ellipse">
            <a:avLst/>
          </a:prstGeom>
          <a:noFill/>
          <a:ln w="222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350" name="Oval 12"/>
          <p:cNvSpPr>
            <a:spLocks noChangeArrowheads="1"/>
          </p:cNvSpPr>
          <p:nvPr/>
        </p:nvSpPr>
        <p:spPr bwMode="auto">
          <a:xfrm>
            <a:off x="2514600" y="3048000"/>
            <a:ext cx="9144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351" name="Text Box 13"/>
          <p:cNvSpPr txBox="1">
            <a:spLocks noChangeArrowheads="1"/>
          </p:cNvSpPr>
          <p:nvPr/>
        </p:nvSpPr>
        <p:spPr bwMode="auto">
          <a:xfrm>
            <a:off x="5105400" y="1676400"/>
            <a:ext cx="3657600" cy="4370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15888" indent="-115888"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buFontTx/>
              <a:buChar char="•"/>
            </a:pPr>
            <a:r>
              <a:rPr lang="en-US" altLang="en-US"/>
              <a:t> </a:t>
            </a:r>
            <a:r>
              <a:rPr lang="en-US" altLang="en-US" sz="2000"/>
              <a:t>If FT imposed on combined income of Corp and subsidiaries, foreign law is considered to impose legal liability on each Corp for the amount of tax attributable to the Corp’</a:t>
            </a:r>
            <a:r>
              <a:rPr lang="en-US" altLang="ja-JP" sz="2000"/>
              <a:t> portion of the base of the tax</a:t>
            </a:r>
          </a:p>
          <a:p>
            <a:pPr eaLnBrk="1" hangingPunct="1">
              <a:buFontTx/>
              <a:buChar char="•"/>
            </a:pPr>
            <a:r>
              <a:rPr lang="en-US" altLang="ja-JP" sz="2000" i="1"/>
              <a:t>See Reg. 1.901-2(f)(5), Ex. 2</a:t>
            </a:r>
          </a:p>
          <a:p>
            <a:pPr eaLnBrk="1" hangingPunct="1">
              <a:buFontTx/>
              <a:buChar char="•"/>
            </a:pPr>
            <a:endParaRPr lang="en-US" altLang="en-US" sz="2000"/>
          </a:p>
          <a:p>
            <a:pPr eaLnBrk="1" hangingPunct="1">
              <a:buFontTx/>
              <a:buChar char="•"/>
            </a:pPr>
            <a:endParaRPr lang="en-US" altLang="en-US" sz="2000"/>
          </a:p>
          <a:p>
            <a:pPr eaLnBrk="1" hangingPunct="1">
              <a:buFontTx/>
              <a:buChar char="•"/>
            </a:pPr>
            <a:endParaRPr lang="en-US" altLang="en-US" sz="2000"/>
          </a:p>
          <a:p>
            <a:pPr eaLnBrk="1" hangingPunct="1">
              <a:buFontTx/>
              <a:buChar char="•"/>
            </a:pPr>
            <a:endParaRPr lang="en-US" altLang="en-US" sz="2000"/>
          </a:p>
          <a:p>
            <a:pPr eaLnBrk="1" hangingPunct="1">
              <a:buFontTx/>
              <a:buChar char="•"/>
            </a:pPr>
            <a:endParaRPr lang="en-US" altLang="en-US"/>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a:lnSpc>
                <a:spcPct val="90000"/>
              </a:lnSpc>
            </a:pPr>
            <a:endParaRPr lang="en-US" altLang="en-US" sz="2400">
              <a:ea typeface="ＭＳ Ｐゴシック" panose="020B0600070205080204" pitchFamily="34" charset="-128"/>
            </a:endParaRPr>
          </a:p>
          <a:p>
            <a:pPr>
              <a:lnSpc>
                <a:spcPct val="90000"/>
              </a:lnSpc>
            </a:pPr>
            <a:r>
              <a:rPr lang="en-US" altLang="en-US" sz="2400">
                <a:ea typeface="ＭＳ Ｐゴシック" panose="020B0600070205080204" pitchFamily="34" charset="-128"/>
              </a:rPr>
              <a:t>“In general, the provision states that when there is a foreign tax credit splitting event with respect to a foreign income tax paid or accrued by the taxpayer, the foreign income tax is not taken into account for Federal tax purposes before the taxable year in which the related income is taken into account by the taxpayer. In addition, if there is a foreign tax credit splitting event with respect to a foreign income tax paid or accrued by a section 902 corporation, that tax is not taken into account for purposes of section 902 or 960…”  JCT Summary of P.L. 111-226</a:t>
            </a:r>
            <a:endParaRPr lang="en-US" altLang="en-US" sz="2600">
              <a:ea typeface="ＭＳ Ｐゴシック" panose="020B0600070205080204" pitchFamily="34" charset="-128"/>
            </a:endParaRPr>
          </a:p>
        </p:txBody>
      </p:sp>
      <p:sp>
        <p:nvSpPr>
          <p:cNvPr id="15362" name="Title 1"/>
          <p:cNvSpPr>
            <a:spLocks noGrp="1"/>
          </p:cNvSpPr>
          <p:nvPr>
            <p:ph type="title"/>
          </p:nvPr>
        </p:nvSpPr>
        <p:spPr/>
        <p:txBody>
          <a:bodyPr/>
          <a:lstStyle/>
          <a:p>
            <a:r>
              <a:rPr lang="en-US" altLang="en-US" sz="2800" b="1">
                <a:ea typeface="ＭＳ Ｐゴシック" panose="020B0600070205080204" pitchFamily="34" charset="-128"/>
              </a:rPr>
              <a:t>New Section 909: FTC Splitter Arrangements</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E77E80-EAD6-6CCD-B7DE-BE37BD61B77B}"/>
              </a:ext>
            </a:extLst>
          </p:cNvPr>
          <p:cNvSpPr>
            <a:spLocks noGrp="1"/>
          </p:cNvSpPr>
          <p:nvPr>
            <p:ph idx="1"/>
          </p:nvPr>
        </p:nvSpPr>
        <p:spPr/>
        <p:txBody>
          <a:bodyPr>
            <a:normAutofit lnSpcReduction="10000"/>
          </a:bodyPr>
          <a:lstStyle/>
          <a:p>
            <a:r>
              <a:rPr lang="en-US" sz="2400" dirty="0"/>
              <a:t>Treasury issued new comprehensive and controversial regulations under §§901 and 903 and various other sections such as §245A.  They were published in the Fed. Reg. on Jan. 4, 2022.</a:t>
            </a:r>
          </a:p>
          <a:p>
            <a:endParaRPr lang="en-US" sz="2400" dirty="0"/>
          </a:p>
          <a:p>
            <a:r>
              <a:rPr lang="en-US" sz="2400" dirty="0"/>
              <a:t>These regulations replace prior regulations that were issued in 1983.</a:t>
            </a:r>
          </a:p>
          <a:p>
            <a:endParaRPr lang="en-US" sz="2400" dirty="0"/>
          </a:p>
          <a:p>
            <a:r>
              <a:rPr lang="en-US" sz="2400" dirty="0"/>
              <a:t>They significantly tighten the eligibility requirements for creditability, and many foreign taxes that were creditable before are probably not going to be creditable.</a:t>
            </a:r>
          </a:p>
          <a:p>
            <a:endParaRPr lang="en-US" sz="2400" dirty="0"/>
          </a:p>
          <a:p>
            <a:r>
              <a:rPr lang="en-US" sz="2400" dirty="0"/>
              <a:t>The new regulations are generally effective on Mar. 7, 2022, but have varying application dates.  </a:t>
            </a:r>
          </a:p>
          <a:p>
            <a:pPr lvl="1"/>
            <a:r>
              <a:rPr lang="en-US" sz="2000" dirty="0"/>
              <a:t>The regulations under </a:t>
            </a:r>
            <a:r>
              <a:rPr lang="en-US" sz="2000" dirty="0">
                <a:latin typeface="Calibri" panose="020F0502020204030204" pitchFamily="34" charset="0"/>
                <a:cs typeface="Calibri" panose="020F0502020204030204" pitchFamily="34" charset="0"/>
              </a:rPr>
              <a:t>§§901 and 903 are generally applicable for tax years beginning on or after Dec. 28, 2021.</a:t>
            </a:r>
            <a:endParaRPr lang="en-US" sz="2000" dirty="0"/>
          </a:p>
        </p:txBody>
      </p:sp>
      <p:sp>
        <p:nvSpPr>
          <p:cNvPr id="3" name="Title 2">
            <a:extLst>
              <a:ext uri="{FF2B5EF4-FFF2-40B4-BE49-F238E27FC236}">
                <a16:creationId xmlns:a16="http://schemas.microsoft.com/office/drawing/2014/main" id="{40A422D4-0B1B-BF47-C149-A28E26FF40CE}"/>
              </a:ext>
            </a:extLst>
          </p:cNvPr>
          <p:cNvSpPr>
            <a:spLocks noGrp="1"/>
          </p:cNvSpPr>
          <p:nvPr>
            <p:ph type="title"/>
          </p:nvPr>
        </p:nvSpPr>
        <p:spPr/>
        <p:txBody>
          <a:bodyPr/>
          <a:lstStyle/>
          <a:p>
            <a:r>
              <a:rPr lang="en-US" dirty="0"/>
              <a:t>Foreign Tax Credit Regulations</a:t>
            </a:r>
          </a:p>
        </p:txBody>
      </p:sp>
      <p:sp>
        <p:nvSpPr>
          <p:cNvPr id="4" name="Slide Number Placeholder 3">
            <a:extLst>
              <a:ext uri="{FF2B5EF4-FFF2-40B4-BE49-F238E27FC236}">
                <a16:creationId xmlns:a16="http://schemas.microsoft.com/office/drawing/2014/main" id="{EDFA3276-4BE1-E23B-5AB2-1EBA5DD19F2E}"/>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DBE3B7A9-BB31-1C92-58D0-191BAB0F2332}"/>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98056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9A599-D3CE-928F-5A5D-7B00F894D2FF}"/>
              </a:ext>
            </a:extLst>
          </p:cNvPr>
          <p:cNvSpPr>
            <a:spLocks noGrp="1"/>
          </p:cNvSpPr>
          <p:nvPr>
            <p:ph idx="1"/>
          </p:nvPr>
        </p:nvSpPr>
        <p:spPr/>
        <p:txBody>
          <a:bodyPr/>
          <a:lstStyle/>
          <a:p>
            <a:r>
              <a:rPr lang="en-US" sz="2800" b="1" dirty="0"/>
              <a:t>Foreign levy </a:t>
            </a:r>
            <a:r>
              <a:rPr lang="en-US" sz="2800" dirty="0"/>
              <a:t>is </a:t>
            </a:r>
            <a:r>
              <a:rPr lang="en-US" sz="2800" b="1" dirty="0"/>
              <a:t>income tax </a:t>
            </a:r>
            <a:r>
              <a:rPr lang="en-US" sz="2800" dirty="0"/>
              <a:t>if and only if:</a:t>
            </a:r>
          </a:p>
          <a:p>
            <a:pPr lvl="1"/>
            <a:r>
              <a:rPr lang="en-US" sz="2400" dirty="0"/>
              <a:t>(1) it is a </a:t>
            </a:r>
            <a:r>
              <a:rPr lang="en-US" sz="2400" b="1" dirty="0"/>
              <a:t>foreign tax</a:t>
            </a:r>
            <a:r>
              <a:rPr lang="en-US" sz="2400" dirty="0"/>
              <a:t>, and </a:t>
            </a:r>
          </a:p>
          <a:p>
            <a:pPr lvl="2"/>
            <a:r>
              <a:rPr lang="en-US" sz="2400" dirty="0"/>
              <a:t>(2)(a) it is a </a:t>
            </a:r>
            <a:r>
              <a:rPr lang="en-US" sz="2400" b="1" dirty="0"/>
              <a:t>net income tax </a:t>
            </a:r>
            <a:r>
              <a:rPr lang="en-US" sz="2400" dirty="0"/>
              <a:t>or </a:t>
            </a:r>
          </a:p>
          <a:p>
            <a:pPr lvl="2"/>
            <a:r>
              <a:rPr lang="en-US" sz="2400" dirty="0"/>
              <a:t>(b) a </a:t>
            </a:r>
            <a:r>
              <a:rPr lang="en-US" sz="2400" b="1" dirty="0"/>
              <a:t>tax in lieu of an income tax</a:t>
            </a:r>
          </a:p>
          <a:p>
            <a:pPr marL="171450" lvl="1" indent="0">
              <a:buNone/>
            </a:pPr>
            <a:endParaRPr lang="en-US" sz="2400" b="1" dirty="0"/>
          </a:p>
          <a:p>
            <a:pPr marL="171450" lvl="1" indent="0">
              <a:buNone/>
            </a:pPr>
            <a:endParaRPr lang="en-US" sz="2400" b="1" dirty="0"/>
          </a:p>
          <a:p>
            <a:r>
              <a:rPr lang="en-US" sz="2400" i="1" dirty="0"/>
              <a:t>Net Income Tax (-2(b)(1)-(5)</a:t>
            </a:r>
          </a:p>
          <a:p>
            <a:pPr lvl="1"/>
            <a:r>
              <a:rPr lang="en-US" sz="2400" i="1" dirty="0"/>
              <a:t>Net Gain Requirement</a:t>
            </a:r>
          </a:p>
          <a:p>
            <a:pPr lvl="2"/>
            <a:r>
              <a:rPr lang="en-US" sz="2400" dirty="0"/>
              <a:t>Realization</a:t>
            </a:r>
          </a:p>
          <a:p>
            <a:pPr lvl="2"/>
            <a:r>
              <a:rPr lang="en-US" sz="2400" dirty="0"/>
              <a:t>Gross Receipts</a:t>
            </a:r>
          </a:p>
          <a:p>
            <a:pPr lvl="2"/>
            <a:r>
              <a:rPr lang="en-US" sz="2400" dirty="0"/>
              <a:t>Cost Recovery</a:t>
            </a:r>
          </a:p>
          <a:p>
            <a:pPr lvl="2"/>
            <a:r>
              <a:rPr lang="en-US" sz="2400" b="1" dirty="0">
                <a:solidFill>
                  <a:srgbClr val="FF0000"/>
                </a:solidFill>
              </a:rPr>
              <a:t>Attribution</a:t>
            </a:r>
          </a:p>
          <a:p>
            <a:endParaRPr lang="en-US" sz="2000" dirty="0"/>
          </a:p>
          <a:p>
            <a:endParaRPr lang="en-US" dirty="0"/>
          </a:p>
        </p:txBody>
      </p:sp>
      <p:sp>
        <p:nvSpPr>
          <p:cNvPr id="3" name="Title 2">
            <a:extLst>
              <a:ext uri="{FF2B5EF4-FFF2-40B4-BE49-F238E27FC236}">
                <a16:creationId xmlns:a16="http://schemas.microsoft.com/office/drawing/2014/main" id="{7F5529FF-AC3C-1506-EF17-FBAB231338FA}"/>
              </a:ext>
            </a:extLst>
          </p:cNvPr>
          <p:cNvSpPr>
            <a:spLocks noGrp="1"/>
          </p:cNvSpPr>
          <p:nvPr>
            <p:ph type="title"/>
          </p:nvPr>
        </p:nvSpPr>
        <p:spPr/>
        <p:txBody>
          <a:bodyPr/>
          <a:lstStyle/>
          <a:p>
            <a:r>
              <a:rPr lang="en-US" altLang="en-US" sz="1600" b="1" dirty="0">
                <a:ea typeface="ＭＳ Ｐゴシック" panose="020B0600070205080204" pitchFamily="34" charset="-128"/>
              </a:rPr>
              <a:t>Foreign Income Taxes:  Regs. </a:t>
            </a:r>
            <a:r>
              <a:rPr lang="en-US" sz="1600" dirty="0">
                <a:latin typeface="Calibri" panose="020F0502020204030204" pitchFamily="34" charset="0"/>
                <a:cs typeface="Calibri" panose="020F0502020204030204" pitchFamily="34" charset="0"/>
              </a:rPr>
              <a:t>§</a:t>
            </a:r>
            <a:r>
              <a:rPr lang="en-US" altLang="en-US" sz="1600" b="1" dirty="0">
                <a:ea typeface="ＭＳ Ｐゴシック" panose="020B0600070205080204" pitchFamily="34" charset="-128"/>
              </a:rPr>
              <a:t>1.901-2</a:t>
            </a:r>
            <a:endParaRPr lang="en-US" dirty="0"/>
          </a:p>
        </p:txBody>
      </p:sp>
      <p:sp>
        <p:nvSpPr>
          <p:cNvPr id="4" name="Slide Number Placeholder 3">
            <a:extLst>
              <a:ext uri="{FF2B5EF4-FFF2-40B4-BE49-F238E27FC236}">
                <a16:creationId xmlns:a16="http://schemas.microsoft.com/office/drawing/2014/main" id="{3D18EF5A-4E0F-24BF-1699-3CB0D8CAD974}"/>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F3B0F568-A454-E46C-A800-B212481162D1}"/>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32175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BB5848-C66D-1EE9-C117-47329CCB7DB8}"/>
              </a:ext>
            </a:extLst>
          </p:cNvPr>
          <p:cNvSpPr>
            <a:spLocks noGrp="1"/>
          </p:cNvSpPr>
          <p:nvPr>
            <p:ph idx="1"/>
          </p:nvPr>
        </p:nvSpPr>
        <p:spPr/>
        <p:txBody>
          <a:bodyPr/>
          <a:lstStyle/>
          <a:p>
            <a:r>
              <a:rPr lang="en-US" sz="2000" dirty="0"/>
              <a:t>Tax imposed on one or more of the following events:</a:t>
            </a:r>
          </a:p>
          <a:p>
            <a:r>
              <a:rPr lang="en-US" sz="2000" b="1" dirty="0"/>
              <a:t>Realization event</a:t>
            </a:r>
          </a:p>
          <a:p>
            <a:pPr lvl="1"/>
            <a:r>
              <a:rPr lang="en-US" sz="1800" b="1" dirty="0"/>
              <a:t>Realization event under the IRC</a:t>
            </a:r>
          </a:p>
          <a:p>
            <a:pPr lvl="1"/>
            <a:r>
              <a:rPr lang="en-US" sz="1800" dirty="0"/>
              <a:t>Certain non-realization events, e.g., imputed rental income, that are part of an income are acceptable in “insignificant relative to…gross receipt attributable to events that meet the realization event requirement”.</a:t>
            </a:r>
          </a:p>
          <a:p>
            <a:pPr lvl="2"/>
            <a:r>
              <a:rPr lang="en-US" sz="1800" i="1" dirty="0"/>
              <a:t>See </a:t>
            </a:r>
            <a:r>
              <a:rPr lang="en-US" altLang="en-US" sz="1800" dirty="0">
                <a:ea typeface="ＭＳ Ｐゴシック" panose="020B0600070205080204" pitchFamily="34" charset="-128"/>
              </a:rPr>
              <a:t>Rev. Rul. 2002-16:  de </a:t>
            </a:r>
            <a:r>
              <a:rPr lang="en-US" altLang="en-US" sz="1800" dirty="0" err="1">
                <a:ea typeface="ＭＳ Ｐゴシック" panose="020B0600070205080204" pitchFamily="34" charset="-128"/>
              </a:rPr>
              <a:t>inkomstenbelasting</a:t>
            </a:r>
            <a:endParaRPr lang="en-US" sz="1800" i="1" dirty="0"/>
          </a:p>
          <a:p>
            <a:r>
              <a:rPr lang="en-US" sz="2000" b="1" dirty="0"/>
              <a:t>Pre-realization recapture event</a:t>
            </a:r>
          </a:p>
          <a:p>
            <a:pPr lvl="1"/>
            <a:r>
              <a:rPr lang="en-US" sz="1800" dirty="0"/>
              <a:t>Tax imposed on an event </a:t>
            </a:r>
            <a:r>
              <a:rPr lang="en-US" sz="1800" b="1" dirty="0"/>
              <a:t>before</a:t>
            </a:r>
            <a:r>
              <a:rPr lang="en-US" sz="1800" dirty="0"/>
              <a:t> a realization event that results in the recapture of tax credit or deduction previously granted</a:t>
            </a:r>
          </a:p>
          <a:p>
            <a:r>
              <a:rPr lang="en-US" sz="2000" b="1" dirty="0"/>
              <a:t>Pre-realization timing difference</a:t>
            </a:r>
          </a:p>
          <a:p>
            <a:pPr lvl="1"/>
            <a:r>
              <a:rPr lang="en-US" sz="1800" dirty="0"/>
              <a:t>Foreign tax imposed on pre-realization event but only if foreign country doesn’t impose tax upon the occurrence of a later event on the same taxpayer and </a:t>
            </a:r>
          </a:p>
          <a:p>
            <a:pPr lvl="2"/>
            <a:r>
              <a:rPr lang="en-US" sz="1800" dirty="0"/>
              <a:t>Pre-realization event is mark-to-market regime,</a:t>
            </a:r>
          </a:p>
          <a:p>
            <a:pPr lvl="2"/>
            <a:r>
              <a:rPr lang="en-US" sz="1800" dirty="0"/>
              <a:t>Pre-realization event is physical transfer, processing, or export of marketable property and based on FMV of property, or</a:t>
            </a:r>
          </a:p>
          <a:p>
            <a:pPr lvl="2"/>
            <a:r>
              <a:rPr lang="en-US" sz="1800" dirty="0"/>
              <a:t> Pre-realization event related to deemed distribution or inclusion, e.g., CFC regime.</a:t>
            </a:r>
          </a:p>
          <a:p>
            <a:pPr lvl="2"/>
            <a:endParaRPr lang="en-US" dirty="0"/>
          </a:p>
          <a:p>
            <a:pPr lvl="2"/>
            <a:endParaRPr lang="en-US" b="1" dirty="0"/>
          </a:p>
          <a:p>
            <a:pPr lvl="1"/>
            <a:endParaRPr lang="en-US" dirty="0"/>
          </a:p>
          <a:p>
            <a:pPr lvl="2"/>
            <a:endParaRPr lang="en-US" dirty="0"/>
          </a:p>
        </p:txBody>
      </p:sp>
      <p:sp>
        <p:nvSpPr>
          <p:cNvPr id="3" name="Title 2">
            <a:extLst>
              <a:ext uri="{FF2B5EF4-FFF2-40B4-BE49-F238E27FC236}">
                <a16:creationId xmlns:a16="http://schemas.microsoft.com/office/drawing/2014/main" id="{A2102702-5CE6-CD35-502F-64F406E46F1E}"/>
              </a:ext>
            </a:extLst>
          </p:cNvPr>
          <p:cNvSpPr>
            <a:spLocks noGrp="1"/>
          </p:cNvSpPr>
          <p:nvPr>
            <p:ph type="title"/>
          </p:nvPr>
        </p:nvSpPr>
        <p:spPr/>
        <p:txBody>
          <a:bodyPr/>
          <a:lstStyle/>
          <a:p>
            <a:r>
              <a:rPr lang="en-US" altLang="en-US" b="1" dirty="0">
                <a:ea typeface="ＭＳ Ｐゴシック" panose="020B0600070205080204" pitchFamily="34" charset="-128"/>
              </a:rPr>
              <a:t>FTC Regulations:  Realization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1.901-2(b)(2)(C))</a:t>
            </a:r>
            <a:endParaRPr lang="en-US" dirty="0"/>
          </a:p>
        </p:txBody>
      </p:sp>
      <p:sp>
        <p:nvSpPr>
          <p:cNvPr id="4" name="Slide Number Placeholder 3">
            <a:extLst>
              <a:ext uri="{FF2B5EF4-FFF2-40B4-BE49-F238E27FC236}">
                <a16:creationId xmlns:a16="http://schemas.microsoft.com/office/drawing/2014/main" id="{BB33DEA5-FAE4-E58D-5095-AFFE46919A6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EB948431-9A9F-DBDD-0813-CA50526AD46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75951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BAC2BE-7469-BFDB-05AB-61B1E2B57E5B}"/>
              </a:ext>
            </a:extLst>
          </p:cNvPr>
          <p:cNvSpPr>
            <a:spLocks noGrp="1"/>
          </p:cNvSpPr>
          <p:nvPr>
            <p:ph idx="1"/>
          </p:nvPr>
        </p:nvSpPr>
        <p:spPr/>
        <p:txBody>
          <a:bodyPr/>
          <a:lstStyle/>
          <a:p>
            <a:r>
              <a:rPr lang="en-US" sz="2400" dirty="0"/>
              <a:t>Foreign tax must be imposed on:</a:t>
            </a:r>
          </a:p>
          <a:p>
            <a:pPr lvl="1"/>
            <a:r>
              <a:rPr lang="en-US" sz="2000" dirty="0"/>
              <a:t>(A) </a:t>
            </a:r>
            <a:r>
              <a:rPr lang="en-US" sz="2000" b="1" dirty="0"/>
              <a:t>Actual gross receipts</a:t>
            </a:r>
            <a:r>
              <a:rPr lang="en-US" sz="2000" dirty="0"/>
              <a:t>,</a:t>
            </a:r>
          </a:p>
          <a:p>
            <a:pPr lvl="1"/>
            <a:r>
              <a:rPr lang="en-US" sz="2000" dirty="0"/>
              <a:t>(B) An insignificant nonrealization event (imputed income) or a realization event that does not result in actual gross receipts, </a:t>
            </a:r>
            <a:r>
              <a:rPr lang="en-US" sz="2000" b="1" dirty="0"/>
              <a:t>deemed gross receipts </a:t>
            </a:r>
            <a:r>
              <a:rPr lang="en-US" sz="2000" dirty="0"/>
              <a:t>reasonably calculated to produce an amount that is not greater than fair market value, or </a:t>
            </a:r>
          </a:p>
          <a:p>
            <a:pPr lvl="1"/>
            <a:r>
              <a:rPr lang="en-US" sz="2000" dirty="0"/>
              <a:t>(C) </a:t>
            </a:r>
            <a:r>
              <a:rPr lang="en-US" sz="2000" b="1" dirty="0"/>
              <a:t>Deemed gross receipts </a:t>
            </a:r>
            <a:r>
              <a:rPr lang="en-US" sz="2000" dirty="0"/>
              <a:t>arising from pre-realization timing difference events</a:t>
            </a:r>
          </a:p>
          <a:p>
            <a:r>
              <a:rPr lang="en-US" sz="2400" dirty="0"/>
              <a:t>Examples:</a:t>
            </a:r>
          </a:p>
          <a:p>
            <a:pPr lvl="1"/>
            <a:r>
              <a:rPr lang="en-US" sz="2250" dirty="0"/>
              <a:t>Cost-plus tax, e.g., tax imposed based on 110% of business expenses,</a:t>
            </a:r>
          </a:p>
          <a:p>
            <a:pPr lvl="1"/>
            <a:r>
              <a:rPr lang="en-US" sz="2250" dirty="0"/>
              <a:t>Tax imposed on gross receipts from extraction income equal to 105% of the FMV of the petroleum extracted (-2(b)(3)(ii)(A) and (C).</a:t>
            </a:r>
          </a:p>
          <a:p>
            <a:pPr lvl="1"/>
            <a:endParaRPr lang="en-US" dirty="0"/>
          </a:p>
          <a:p>
            <a:endParaRPr lang="en-US" dirty="0"/>
          </a:p>
        </p:txBody>
      </p:sp>
      <p:sp>
        <p:nvSpPr>
          <p:cNvPr id="3" name="Title 2">
            <a:extLst>
              <a:ext uri="{FF2B5EF4-FFF2-40B4-BE49-F238E27FC236}">
                <a16:creationId xmlns:a16="http://schemas.microsoft.com/office/drawing/2014/main" id="{8D466AA6-A374-9FCA-CA98-8D938A888AE9}"/>
              </a:ext>
            </a:extLst>
          </p:cNvPr>
          <p:cNvSpPr>
            <a:spLocks noGrp="1"/>
          </p:cNvSpPr>
          <p:nvPr>
            <p:ph type="title"/>
          </p:nvPr>
        </p:nvSpPr>
        <p:spPr/>
        <p:txBody>
          <a:bodyPr/>
          <a:lstStyle/>
          <a:p>
            <a:r>
              <a:rPr lang="en-US" altLang="en-US" b="1" dirty="0">
                <a:ea typeface="ＭＳ Ｐゴシック" panose="020B0600070205080204" pitchFamily="34" charset="-128"/>
              </a:rPr>
              <a:t>FTC Regulations:  Gross Receipts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1.901-2(b)(3))</a:t>
            </a:r>
            <a:endParaRPr lang="en-US" dirty="0"/>
          </a:p>
        </p:txBody>
      </p:sp>
      <p:sp>
        <p:nvSpPr>
          <p:cNvPr id="4" name="Slide Number Placeholder 3">
            <a:extLst>
              <a:ext uri="{FF2B5EF4-FFF2-40B4-BE49-F238E27FC236}">
                <a16:creationId xmlns:a16="http://schemas.microsoft.com/office/drawing/2014/main" id="{699B4BE7-01CC-B448-5489-2D45A157591C}"/>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D0306BF5-8559-10BC-7B47-DC1B19BC241A}"/>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4606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BAC2BE-7469-BFDB-05AB-61B1E2B57E5B}"/>
              </a:ext>
            </a:extLst>
          </p:cNvPr>
          <p:cNvSpPr>
            <a:spLocks noGrp="1"/>
          </p:cNvSpPr>
          <p:nvPr>
            <p:ph idx="1"/>
          </p:nvPr>
        </p:nvSpPr>
        <p:spPr/>
        <p:txBody>
          <a:bodyPr/>
          <a:lstStyle/>
          <a:p>
            <a:r>
              <a:rPr lang="en-US" sz="2400" dirty="0"/>
              <a:t>Cost recovery requirement:</a:t>
            </a:r>
          </a:p>
          <a:p>
            <a:pPr lvl="1"/>
            <a:r>
              <a:rPr lang="en-US" sz="2000" dirty="0"/>
              <a:t>Base of the tax is computed by reducing gross receipts to permit recovery of the </a:t>
            </a:r>
            <a:r>
              <a:rPr lang="en-US" sz="2000" i="1" dirty="0"/>
              <a:t>significant costs and expenses </a:t>
            </a:r>
            <a:r>
              <a:rPr lang="en-US" sz="2000" dirty="0"/>
              <a:t>(including significant capital expenditures) </a:t>
            </a:r>
            <a:r>
              <a:rPr lang="en-US" sz="2000" i="1" dirty="0"/>
              <a:t>attributable to such gross receipts</a:t>
            </a:r>
            <a:r>
              <a:rPr lang="en-US" sz="2000" dirty="0"/>
              <a:t>. </a:t>
            </a:r>
          </a:p>
          <a:p>
            <a:pPr lvl="1"/>
            <a:r>
              <a:rPr lang="en-US" sz="2000" dirty="0">
                <a:effectLst/>
                <a:latin typeface="Calibri" panose="020F0502020204030204" pitchFamily="34" charset="0"/>
                <a:cs typeface="Calibri" panose="020F0502020204030204" pitchFamily="34" charset="0"/>
              </a:rPr>
              <a:t>Whether a cost or expense is significant is determined based on whether the item of cost or expense constitutes a </a:t>
            </a:r>
            <a:r>
              <a:rPr lang="en-US" sz="2000" i="1" dirty="0">
                <a:effectLst/>
                <a:latin typeface="Calibri" panose="020F0502020204030204" pitchFamily="34" charset="0"/>
                <a:cs typeface="Calibri" panose="020F0502020204030204" pitchFamily="34" charset="0"/>
              </a:rPr>
              <a:t>significant portion </a:t>
            </a:r>
            <a:r>
              <a:rPr lang="en-US" sz="2000" dirty="0">
                <a:effectLst/>
                <a:latin typeface="Calibri" panose="020F0502020204030204" pitchFamily="34" charset="0"/>
                <a:cs typeface="Calibri" panose="020F0502020204030204" pitchFamily="34" charset="0"/>
              </a:rPr>
              <a:t>of the taxpayers’ total costs and expenses. </a:t>
            </a:r>
          </a:p>
          <a:p>
            <a:pPr lvl="2"/>
            <a:r>
              <a:rPr lang="en-US" sz="2000" dirty="0">
                <a:effectLst/>
                <a:latin typeface="Calibri" panose="020F0502020204030204" pitchFamily="34" charset="0"/>
                <a:cs typeface="Calibri" panose="020F0502020204030204" pitchFamily="34" charset="0"/>
              </a:rPr>
              <a:t>Costs and expenses related to </a:t>
            </a:r>
            <a:r>
              <a:rPr lang="en-US" sz="2000" i="1" dirty="0">
                <a:effectLst/>
                <a:latin typeface="Calibri" panose="020F0502020204030204" pitchFamily="34" charset="0"/>
                <a:cs typeface="Calibri" panose="020F0502020204030204" pitchFamily="34" charset="0"/>
              </a:rPr>
              <a:t>capital expenditures, interest, rents, royalties, wages or other payments for services, and research and experimentation </a:t>
            </a:r>
            <a:r>
              <a:rPr lang="en-US" sz="2000" dirty="0">
                <a:effectLst/>
                <a:latin typeface="Calibri" panose="020F0502020204030204" pitchFamily="34" charset="0"/>
                <a:cs typeface="Calibri" panose="020F0502020204030204" pitchFamily="34" charset="0"/>
              </a:rPr>
              <a:t>are always treated as significant costs or expense</a:t>
            </a:r>
          </a:p>
          <a:p>
            <a:pPr lvl="2"/>
            <a:r>
              <a:rPr lang="en-US" sz="2000" dirty="0">
                <a:latin typeface="Calibri" panose="020F0502020204030204" pitchFamily="34" charset="0"/>
                <a:cs typeface="Calibri" panose="020F0502020204030204" pitchFamily="34" charset="0"/>
              </a:rPr>
              <a:t>But </a:t>
            </a:r>
            <a:r>
              <a:rPr lang="en-US" sz="2000" dirty="0">
                <a:latin typeface="Melior"/>
                <a:cs typeface="Calibri" panose="020F0502020204030204" pitchFamily="34" charset="0"/>
              </a:rPr>
              <a:t>f</a:t>
            </a:r>
            <a:r>
              <a:rPr lang="en-US" sz="2000" dirty="0">
                <a:effectLst/>
                <a:latin typeface="Melior"/>
              </a:rPr>
              <a:t>oreign tax law permits recovery of significant costs and expenses even if certain costs or expenses </a:t>
            </a:r>
            <a:r>
              <a:rPr lang="en-US" sz="2000" dirty="0">
                <a:latin typeface="Melior"/>
              </a:rPr>
              <a:t>are</a:t>
            </a:r>
            <a:r>
              <a:rPr lang="en-US" sz="2000" dirty="0">
                <a:effectLst/>
                <a:latin typeface="Melior"/>
              </a:rPr>
              <a:t> disallowed, if such disallowance is consistent with the principles underlying the disallowances required under </a:t>
            </a:r>
            <a:r>
              <a:rPr lang="en-US" sz="2000">
                <a:effectLst/>
                <a:latin typeface="Melior"/>
              </a:rPr>
              <a:t>the IRC, </a:t>
            </a:r>
            <a:r>
              <a:rPr lang="en-US" sz="2000" dirty="0">
                <a:effectLst/>
                <a:latin typeface="Melior"/>
              </a:rPr>
              <a:t>including disallowances intended to limit base erosion or profit shifting, e.g</a:t>
            </a:r>
            <a:r>
              <a:rPr lang="en-US" sz="2000" dirty="0">
                <a:latin typeface="Melior"/>
              </a:rPr>
              <a:t>., interest limited to 10% of TI</a:t>
            </a:r>
            <a:endParaRPr lang="en-US" sz="2000" dirty="0"/>
          </a:p>
          <a:p>
            <a:pPr lvl="2"/>
            <a:endParaRPr lang="en-US" sz="2000" dirty="0">
              <a:effectLst/>
              <a:latin typeface="Calibri" panose="020F0502020204030204" pitchFamily="34" charset="0"/>
              <a:cs typeface="Calibri" panose="020F0502020204030204" pitchFamily="34" charset="0"/>
            </a:endParaRPr>
          </a:p>
          <a:p>
            <a:pPr lvl="2"/>
            <a:endParaRPr lang="en-US" sz="2000" dirty="0">
              <a:latin typeface="Calibri" panose="020F0502020204030204" pitchFamily="34" charset="0"/>
              <a:cs typeface="Calibri" panose="020F0502020204030204" pitchFamily="34" charset="0"/>
            </a:endParaRPr>
          </a:p>
          <a:p>
            <a:pPr lvl="1"/>
            <a:endParaRPr lang="en-US" sz="2000" dirty="0">
              <a:latin typeface="Calibri" panose="020F0502020204030204" pitchFamily="34" charset="0"/>
              <a:cs typeface="Calibri" panose="020F0502020204030204" pitchFamily="34" charset="0"/>
            </a:endParaRPr>
          </a:p>
          <a:p>
            <a:pPr lvl="1"/>
            <a:endParaRPr lang="en-US" sz="2000" dirty="0"/>
          </a:p>
          <a:p>
            <a:r>
              <a:rPr lang="en-US" sz="2400" dirty="0"/>
              <a:t>Examples:</a:t>
            </a:r>
          </a:p>
          <a:p>
            <a:pPr lvl="1"/>
            <a:r>
              <a:rPr lang="en-US" sz="2250" dirty="0"/>
              <a:t>Cost-plus tax, e.g., tax imposed based on 110% of business expenses,</a:t>
            </a:r>
          </a:p>
          <a:p>
            <a:pPr lvl="1"/>
            <a:r>
              <a:rPr lang="en-US" sz="2250" dirty="0"/>
              <a:t>Tax imposed on gross receipts from extraction income equal to 105% of the FMV of the petroleum extracted (-2(b)(3)(ii)(A) and (C).</a:t>
            </a:r>
          </a:p>
          <a:p>
            <a:pPr lvl="1"/>
            <a:endParaRPr lang="en-US" dirty="0"/>
          </a:p>
          <a:p>
            <a:endParaRPr lang="en-US" dirty="0"/>
          </a:p>
        </p:txBody>
      </p:sp>
      <p:sp>
        <p:nvSpPr>
          <p:cNvPr id="3" name="Title 2">
            <a:extLst>
              <a:ext uri="{FF2B5EF4-FFF2-40B4-BE49-F238E27FC236}">
                <a16:creationId xmlns:a16="http://schemas.microsoft.com/office/drawing/2014/main" id="{8D466AA6-A374-9FCA-CA98-8D938A888AE9}"/>
              </a:ext>
            </a:extLst>
          </p:cNvPr>
          <p:cNvSpPr>
            <a:spLocks noGrp="1"/>
          </p:cNvSpPr>
          <p:nvPr>
            <p:ph type="title"/>
          </p:nvPr>
        </p:nvSpPr>
        <p:spPr/>
        <p:txBody>
          <a:bodyPr/>
          <a:lstStyle/>
          <a:p>
            <a:r>
              <a:rPr lang="en-US" altLang="en-US" b="1" dirty="0">
                <a:ea typeface="ＭＳ Ｐゴシック" panose="020B0600070205080204" pitchFamily="34" charset="-128"/>
              </a:rPr>
              <a:t>FTC Regulations:  Cost Recovery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1.901-2(b)(4))</a:t>
            </a:r>
            <a:endParaRPr lang="en-US" dirty="0"/>
          </a:p>
        </p:txBody>
      </p:sp>
      <p:sp>
        <p:nvSpPr>
          <p:cNvPr id="4" name="Slide Number Placeholder 3">
            <a:extLst>
              <a:ext uri="{FF2B5EF4-FFF2-40B4-BE49-F238E27FC236}">
                <a16:creationId xmlns:a16="http://schemas.microsoft.com/office/drawing/2014/main" id="{699B4BE7-01CC-B448-5489-2D45A157591C}"/>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306BF5-8559-10BC-7B47-DC1B19BC241A}"/>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43036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idx="1"/>
          </p:nvPr>
        </p:nvSpPr>
        <p:spPr/>
        <p:txBody>
          <a:bodyPr/>
          <a:lstStyle/>
          <a:p>
            <a:pPr marL="342900" indent="-342900" eaLnBrk="1" hangingPunct="1"/>
            <a:r>
              <a:rPr lang="en-US" altLang="en-US" sz="2400" b="1" dirty="0">
                <a:ea typeface="ＭＳ Ｐゴシック" panose="020B0600070205080204" pitchFamily="34" charset="-128"/>
              </a:rPr>
              <a:t>Foreign levy</a:t>
            </a:r>
            <a:r>
              <a:rPr lang="en-US" altLang="en-US" sz="2400" dirty="0">
                <a:ea typeface="ＭＳ Ｐゴシック" panose="020B0600070205080204" pitchFamily="34" charset="-128"/>
              </a:rPr>
              <a:t> is income tax if and only if:</a:t>
            </a:r>
          </a:p>
          <a:p>
            <a:pPr marL="742950" lvl="1" indent="-285750" eaLnBrk="1" hangingPunct="1"/>
            <a:r>
              <a:rPr lang="en-US" altLang="en-US" sz="2000" dirty="0">
                <a:ea typeface="ＭＳ Ｐゴシック" panose="020B0600070205080204" pitchFamily="34" charset="-128"/>
              </a:rPr>
              <a:t>(1) it is a tax, and </a:t>
            </a:r>
          </a:p>
          <a:p>
            <a:pPr marL="742950" lvl="1" indent="-285750" eaLnBrk="1" hangingPunct="1"/>
            <a:r>
              <a:rPr lang="en-US" altLang="en-US" sz="2000" dirty="0">
                <a:ea typeface="ＭＳ Ｐゴシック" panose="020B0600070205080204" pitchFamily="34" charset="-128"/>
              </a:rPr>
              <a:t>(2) the </a:t>
            </a:r>
            <a:r>
              <a:rPr lang="en-US" altLang="en-US" sz="2000" b="1" dirty="0">
                <a:ea typeface="ＭＳ Ｐゴシック" panose="020B0600070205080204" pitchFamily="34" charset="-128"/>
              </a:rPr>
              <a:t>predominant character</a:t>
            </a:r>
            <a:r>
              <a:rPr lang="en-US" altLang="en-US" sz="2000" dirty="0">
                <a:ea typeface="ＭＳ Ｐゴシック" panose="020B0600070205080204" pitchFamily="34" charset="-128"/>
              </a:rPr>
              <a:t> is that of an income tax in the US sense ((a)(1)).</a:t>
            </a:r>
          </a:p>
          <a:p>
            <a:pPr marL="342900" indent="-342900" eaLnBrk="1" hangingPunct="1"/>
            <a:r>
              <a:rPr lang="en-US" altLang="en-US" sz="2400" dirty="0">
                <a:ea typeface="ＭＳ Ｐゴシック" panose="020B0600070205080204" pitchFamily="34" charset="-128"/>
              </a:rPr>
              <a:t>Foreign levy is a tax if it requires a </a:t>
            </a:r>
            <a:r>
              <a:rPr lang="en-US" altLang="en-US" sz="2400" i="1" dirty="0">
                <a:ea typeface="ＭＳ Ｐゴシック" panose="020B0600070205080204" pitchFamily="34" charset="-128"/>
              </a:rPr>
              <a:t>compulsory payment </a:t>
            </a:r>
            <a:r>
              <a:rPr lang="en-US" altLang="en-US" sz="2400" dirty="0">
                <a:ea typeface="ＭＳ Ｐゴシック" panose="020B0600070205080204" pitchFamily="34" charset="-128"/>
              </a:rPr>
              <a:t>pursuant to the authority of a foreign country to levy taxes (-(a)(2)).</a:t>
            </a:r>
          </a:p>
          <a:p>
            <a:pPr marL="342900" indent="-342900" eaLnBrk="1" hangingPunct="1"/>
            <a:r>
              <a:rPr lang="en-US" altLang="en-US" sz="2400" dirty="0">
                <a:ea typeface="ＭＳ Ｐゴシック" panose="020B0600070205080204" pitchFamily="34" charset="-128"/>
              </a:rPr>
              <a:t>Foreign levy is not a tax if taxpayer receives a </a:t>
            </a:r>
            <a:r>
              <a:rPr lang="en-US" altLang="en-US" sz="2400" b="1" i="1" dirty="0">
                <a:ea typeface="ＭＳ Ｐゴシック" panose="020B0600070205080204" pitchFamily="34" charset="-128"/>
              </a:rPr>
              <a:t>specific economic benefit</a:t>
            </a:r>
            <a:r>
              <a:rPr lang="en-US" altLang="en-US" sz="2400" dirty="0">
                <a:ea typeface="ＭＳ Ｐゴシック" panose="020B0600070205080204" pitchFamily="34" charset="-128"/>
              </a:rPr>
              <a:t> from foreign country in exchange for payment pursuant to the levy.  </a:t>
            </a:r>
            <a:r>
              <a:rPr lang="en-US" altLang="en-US" sz="2400" i="1" dirty="0">
                <a:ea typeface="ＭＳ Ｐゴシック" panose="020B0600070205080204" pitchFamily="34" charset="-128"/>
              </a:rPr>
              <a:t>Id</a:t>
            </a:r>
            <a:r>
              <a:rPr lang="en-US" altLang="en-US" sz="2400" dirty="0">
                <a:ea typeface="ＭＳ Ｐゴシック" panose="020B0600070205080204" pitchFamily="34" charset="-128"/>
              </a:rPr>
              <a:t>.  Taxpayers receiving such benefits are </a:t>
            </a:r>
            <a:r>
              <a:rPr lang="en-US" altLang="en-US" sz="2400" b="1" i="1" dirty="0">
                <a:ea typeface="ＭＳ Ｐゴシック" panose="020B0600070205080204" pitchFamily="34" charset="-128"/>
              </a:rPr>
              <a:t>dual capacity taxpayers</a:t>
            </a:r>
            <a:r>
              <a:rPr lang="en-US" altLang="en-US" sz="2400" dirty="0">
                <a:ea typeface="ＭＳ Ｐゴシック" panose="020B0600070205080204" pitchFamily="34" charset="-128"/>
              </a:rPr>
              <a:t>.</a:t>
            </a:r>
            <a:r>
              <a:rPr lang="en-US" altLang="en-US" sz="2000" dirty="0">
                <a:ea typeface="ＭＳ Ｐゴシック" panose="020B0600070205080204" pitchFamily="34" charset="-128"/>
              </a:rPr>
              <a:t> </a:t>
            </a:r>
          </a:p>
        </p:txBody>
      </p:sp>
      <p:sp>
        <p:nvSpPr>
          <p:cNvPr id="3076" name="Rectangle 2"/>
          <p:cNvSpPr>
            <a:spLocks noGrp="1" noChangeArrowheads="1"/>
          </p:cNvSpPr>
          <p:nvPr>
            <p:ph type="title"/>
          </p:nvPr>
        </p:nvSpPr>
        <p:spPr>
          <a:noFill/>
        </p:spPr>
        <p:txBody>
          <a:bodyPr/>
          <a:lstStyle/>
          <a:p>
            <a:pPr eaLnBrk="1" hangingPunct="1"/>
            <a:r>
              <a:rPr lang="en-US" altLang="en-US" b="1">
                <a:ea typeface="ＭＳ Ｐゴシック" panose="020B0600070205080204" pitchFamily="34" charset="-128"/>
              </a:rPr>
              <a:t>Foreign Income Taxes:  Regs. </a:t>
            </a:r>
            <a:r>
              <a:rPr lang="en-US" altLang="en-US">
                <a:ea typeface="ＭＳ Ｐゴシック" panose="020B0600070205080204" pitchFamily="34" charset="-128"/>
              </a:rPr>
              <a:t>§</a:t>
            </a:r>
            <a:r>
              <a:rPr lang="en-US" altLang="en-US" b="1">
                <a:ea typeface="ＭＳ Ｐゴシック" panose="020B0600070205080204" pitchFamily="34" charset="-128"/>
              </a:rPr>
              <a:t>1.901-2</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marL="174625" indent="-174625" eaLnBrk="1" hangingPunct="1">
              <a:lnSpc>
                <a:spcPct val="90000"/>
              </a:lnSpc>
            </a:pPr>
            <a:r>
              <a:rPr lang="en-US" altLang="en-US" sz="2400" dirty="0">
                <a:ea typeface="ＭＳ Ｐゴシック" panose="020B0600070205080204" pitchFamily="34" charset="-128"/>
              </a:rPr>
              <a:t>The </a:t>
            </a:r>
            <a:r>
              <a:rPr lang="en-US" altLang="en-US" sz="2400" b="1" dirty="0">
                <a:ea typeface="ＭＳ Ｐゴシック" panose="020B0600070205080204" pitchFamily="34" charset="-128"/>
              </a:rPr>
              <a:t>predominant character</a:t>
            </a:r>
            <a:r>
              <a:rPr lang="en-US" altLang="en-US" sz="2400" dirty="0">
                <a:ea typeface="ＭＳ Ｐゴシック" panose="020B0600070205080204" pitchFamily="34" charset="-128"/>
              </a:rPr>
              <a:t> of a foreign tax is that of an income tax in the US sense if (1) the tax reaches </a:t>
            </a:r>
            <a:r>
              <a:rPr lang="en-US" altLang="en-US" sz="2400" i="1" dirty="0">
                <a:ea typeface="ＭＳ Ｐゴシック" panose="020B0600070205080204" pitchFamily="34" charset="-128"/>
              </a:rPr>
              <a:t>net gain</a:t>
            </a:r>
            <a:r>
              <a:rPr lang="en-US" altLang="en-US" sz="2400" dirty="0">
                <a:ea typeface="ＭＳ Ｐゴシック" panose="020B0600070205080204" pitchFamily="34" charset="-128"/>
              </a:rPr>
              <a:t>, and (2) the tax is not a </a:t>
            </a:r>
            <a:r>
              <a:rPr lang="en-US" altLang="en-US" sz="2400" i="1" dirty="0">
                <a:ea typeface="ＭＳ Ｐゴシック" panose="020B0600070205080204" pitchFamily="34" charset="-128"/>
              </a:rPr>
              <a:t>soak-up</a:t>
            </a:r>
            <a:r>
              <a:rPr lang="en-US" altLang="en-US" sz="2400" dirty="0">
                <a:ea typeface="ＭＳ Ｐゴシック" panose="020B0600070205080204" pitchFamily="34" charset="-128"/>
              </a:rPr>
              <a:t> tax.  (-(a)(3))</a:t>
            </a:r>
          </a:p>
          <a:p>
            <a:pPr marL="174625" indent="-174625" eaLnBrk="1" hangingPunct="1">
              <a:lnSpc>
                <a:spcPct val="90000"/>
              </a:lnSpc>
            </a:pPr>
            <a:endParaRPr lang="en-US" altLang="en-US" sz="2400" dirty="0">
              <a:ea typeface="ＭＳ Ｐゴシック" panose="020B0600070205080204" pitchFamily="34" charset="-128"/>
            </a:endParaRPr>
          </a:p>
          <a:p>
            <a:pPr marL="174625" indent="-174625" eaLnBrk="1" hangingPunct="1">
              <a:lnSpc>
                <a:spcPct val="90000"/>
              </a:lnSpc>
            </a:pPr>
            <a:endParaRPr lang="en-US" altLang="en-US" sz="2400" dirty="0">
              <a:ea typeface="ＭＳ Ｐゴシック" panose="020B0600070205080204" pitchFamily="34" charset="-128"/>
            </a:endParaRPr>
          </a:p>
          <a:p>
            <a:pPr marL="174625" indent="-174625" eaLnBrk="1" hangingPunct="1">
              <a:lnSpc>
                <a:spcPct val="90000"/>
              </a:lnSpc>
            </a:pPr>
            <a:endParaRPr lang="en-US" altLang="en-US" sz="2400" dirty="0">
              <a:ea typeface="ＭＳ Ｐゴシック" panose="020B0600070205080204" pitchFamily="34" charset="-128"/>
            </a:endParaRPr>
          </a:p>
          <a:p>
            <a:pPr marL="174625" indent="-174625" eaLnBrk="1" hangingPunct="1">
              <a:lnSpc>
                <a:spcPct val="90000"/>
              </a:lnSpc>
            </a:pPr>
            <a:r>
              <a:rPr lang="en-US" altLang="en-US" sz="2400" b="1" dirty="0">
                <a:ea typeface="ＭＳ Ｐゴシック" panose="020B0600070205080204" pitchFamily="34" charset="-128"/>
              </a:rPr>
              <a:t>Net gain</a:t>
            </a:r>
            <a:r>
              <a:rPr lang="en-US" altLang="en-US" sz="2400" dirty="0">
                <a:ea typeface="ＭＳ Ｐゴシック" panose="020B0600070205080204" pitchFamily="34" charset="-128"/>
              </a:rPr>
              <a:t> requirement is satisfied if the tax satisfies the </a:t>
            </a:r>
            <a:r>
              <a:rPr lang="en-US" altLang="en-US" sz="2400" b="1" dirty="0">
                <a:ea typeface="ＭＳ Ｐゴシック" panose="020B0600070205080204" pitchFamily="34" charset="-128"/>
              </a:rPr>
              <a:t>realization, gross receipts, </a:t>
            </a:r>
            <a:r>
              <a:rPr lang="en-US" altLang="en-US" sz="2400" dirty="0">
                <a:ea typeface="ＭＳ Ｐゴシック" panose="020B0600070205080204" pitchFamily="34" charset="-128"/>
              </a:rPr>
              <a:t>and</a:t>
            </a:r>
            <a:r>
              <a:rPr lang="en-US" altLang="en-US" sz="2400" b="1" dirty="0">
                <a:ea typeface="ＭＳ Ｐゴシック" panose="020B0600070205080204" pitchFamily="34" charset="-128"/>
              </a:rPr>
              <a:t> net income</a:t>
            </a:r>
            <a:r>
              <a:rPr lang="en-US" altLang="en-US" sz="2400" dirty="0">
                <a:ea typeface="ＭＳ Ｐゴシック" panose="020B0600070205080204" pitchFamily="34" charset="-128"/>
              </a:rPr>
              <a:t> requirements.  </a:t>
            </a:r>
            <a:r>
              <a:rPr lang="en-US" altLang="en-US" sz="3200" dirty="0">
                <a:ea typeface="ＭＳ Ｐゴシック" panose="020B0600070205080204" pitchFamily="34" charset="-128"/>
              </a:rPr>
              <a:t>(-(b)(1))</a:t>
            </a:r>
          </a:p>
          <a:p>
            <a:pPr marL="174625" indent="-174625" eaLnBrk="1" hangingPunct="1">
              <a:lnSpc>
                <a:spcPct val="90000"/>
              </a:lnSpc>
            </a:pPr>
            <a:endParaRPr lang="en-US" altLang="en-US" sz="3200" dirty="0">
              <a:ea typeface="ＭＳ Ｐゴシック" panose="020B0600070205080204" pitchFamily="34" charset="-128"/>
            </a:endParaRPr>
          </a:p>
          <a:p>
            <a:pPr marL="174625" indent="-174625" eaLnBrk="1" hangingPunct="1">
              <a:lnSpc>
                <a:spcPct val="90000"/>
              </a:lnSpc>
            </a:pPr>
            <a:endParaRPr lang="en-US" altLang="en-US" sz="2000" dirty="0">
              <a:ea typeface="ＭＳ Ｐゴシック" panose="020B0600070205080204" pitchFamily="34" charset="-128"/>
            </a:endParaRPr>
          </a:p>
          <a:p>
            <a:pPr marL="174625" indent="-174625" eaLnBrk="1" hangingPunct="1">
              <a:lnSpc>
                <a:spcPct val="90000"/>
              </a:lnSpc>
            </a:pPr>
            <a:endParaRPr lang="en-US" altLang="en-US" sz="2400" dirty="0">
              <a:ea typeface="ＭＳ Ｐゴシック" panose="020B0600070205080204" pitchFamily="34" charset="-128"/>
            </a:endParaRPr>
          </a:p>
        </p:txBody>
      </p:sp>
      <p:sp>
        <p:nvSpPr>
          <p:cNvPr id="4100" name="Rectangle 2"/>
          <p:cNvSpPr>
            <a:spLocks noGrp="1" noChangeArrowheads="1"/>
          </p:cNvSpPr>
          <p:nvPr>
            <p:ph type="title"/>
          </p:nvPr>
        </p:nvSpPr>
        <p:spPr>
          <a:noFill/>
        </p:spPr>
        <p:txBody>
          <a:bodyPr/>
          <a:lstStyle/>
          <a:p>
            <a:pPr eaLnBrk="1" hangingPunct="1"/>
            <a:r>
              <a:rPr lang="en-US" altLang="en-US" b="1">
                <a:ea typeface="ＭＳ Ｐゴシック" panose="020B0600070205080204" pitchFamily="34" charset="-128"/>
              </a:rPr>
              <a:t>Foreign Tax Credit Regulations</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lstStyle/>
          <a:p>
            <a:pPr eaLnBrk="1" hangingPunct="1">
              <a:lnSpc>
                <a:spcPct val="80000"/>
              </a:lnSpc>
              <a:buFontTx/>
              <a:buNone/>
            </a:pPr>
            <a:r>
              <a:rPr lang="en-US" altLang="en-US" sz="2400" b="1" dirty="0">
                <a:ea typeface="ＭＳ Ｐゴシック" panose="020B0600070205080204" pitchFamily="34" charset="-128"/>
              </a:rPr>
              <a:t>Gross Receipts Requirement (-(b)(3)):</a:t>
            </a:r>
          </a:p>
          <a:p>
            <a:pPr eaLnBrk="1" hangingPunct="1">
              <a:lnSpc>
                <a:spcPct val="80000"/>
              </a:lnSpc>
            </a:pPr>
            <a:r>
              <a:rPr lang="en-US" altLang="en-US" sz="2400" dirty="0">
                <a:ea typeface="ＭＳ Ｐゴシック" panose="020B0600070205080204" pitchFamily="34" charset="-128"/>
              </a:rPr>
              <a:t>Tax must be imposed on the basis of:</a:t>
            </a:r>
          </a:p>
          <a:p>
            <a:pPr lvl="1" eaLnBrk="1" hangingPunct="1">
              <a:lnSpc>
                <a:spcPct val="80000"/>
              </a:lnSpc>
            </a:pPr>
            <a:r>
              <a:rPr lang="en-US" altLang="en-US" sz="2000" dirty="0">
                <a:ea typeface="ＭＳ Ｐゴシック" panose="020B0600070205080204" pitchFamily="34" charset="-128"/>
              </a:rPr>
              <a:t>(1) gross receipts; or </a:t>
            </a:r>
          </a:p>
          <a:p>
            <a:pPr lvl="1" eaLnBrk="1" hangingPunct="1">
              <a:lnSpc>
                <a:spcPct val="80000"/>
              </a:lnSpc>
            </a:pPr>
            <a:r>
              <a:rPr lang="en-US" altLang="en-US" sz="2000" dirty="0">
                <a:ea typeface="ＭＳ Ｐゴシック" panose="020B0600070205080204" pitchFamily="34" charset="-128"/>
              </a:rPr>
              <a:t>(2) gross receipts computed under a method that is likely to produce an amount not greater than FMV in transactions that gross receipts may not otherwise be clearly reflected, e.g., transaction between related parties.  </a:t>
            </a:r>
          </a:p>
          <a:p>
            <a:pPr lvl="2" eaLnBrk="1" hangingPunct="1">
              <a:lnSpc>
                <a:spcPct val="80000"/>
              </a:lnSpc>
            </a:pPr>
            <a:r>
              <a:rPr lang="en-US" altLang="en-US" sz="2000" i="1" dirty="0">
                <a:ea typeface="ＭＳ Ｐゴシック" panose="020B0600070205080204" pitchFamily="34" charset="-128"/>
              </a:rPr>
              <a:t>Example</a:t>
            </a:r>
            <a:r>
              <a:rPr lang="en-US" altLang="en-US" sz="2000" dirty="0">
                <a:ea typeface="ＭＳ Ｐゴシック" panose="020B0600070205080204" pitchFamily="34" charset="-128"/>
              </a:rPr>
              <a:t>:  headquarters tax on gross receipts that are calculated on a specified amount or percentage of expenses.</a:t>
            </a:r>
          </a:p>
          <a:p>
            <a:pPr eaLnBrk="1" hangingPunct="1">
              <a:lnSpc>
                <a:spcPct val="80000"/>
              </a:lnSpc>
              <a:buFontTx/>
              <a:buNone/>
            </a:pPr>
            <a:endParaRPr lang="en-US" altLang="en-US" sz="3200" b="1" dirty="0">
              <a:ea typeface="ＭＳ Ｐゴシック" panose="020B0600070205080204" pitchFamily="34" charset="-128"/>
            </a:endParaRPr>
          </a:p>
        </p:txBody>
      </p:sp>
      <p:sp>
        <p:nvSpPr>
          <p:cNvPr id="6148" name="Rectangle 2"/>
          <p:cNvSpPr>
            <a:spLocks noGrp="1" noChangeArrowheads="1"/>
          </p:cNvSpPr>
          <p:nvPr>
            <p:ph type="title"/>
          </p:nvPr>
        </p:nvSpPr>
        <p:spPr>
          <a:noFill/>
        </p:spPr>
        <p:txBody>
          <a:bodyPr/>
          <a:lstStyle/>
          <a:p>
            <a:pPr eaLnBrk="1" hangingPunct="1"/>
            <a:r>
              <a:rPr lang="en-US" altLang="en-US" sz="2800" b="1">
                <a:ea typeface="ＭＳ Ｐゴシック" panose="020B0600070205080204" pitchFamily="34" charset="-128"/>
              </a:rPr>
              <a:t>Foreign Tax Credit Regulations: Gross Receipts</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5327</TotalTime>
  <Words>1952</Words>
  <Application>Microsoft Macintosh PowerPoint</Application>
  <PresentationFormat>On-screen Show (4:3)</PresentationFormat>
  <Paragraphs>206</Paragraphs>
  <Slides>18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NSimSun</vt:lpstr>
      <vt:lpstr>Arial</vt:lpstr>
      <vt:lpstr>Calibri</vt:lpstr>
      <vt:lpstr>Calibri Regular</vt:lpstr>
      <vt:lpstr>Courier New</vt:lpstr>
      <vt:lpstr>Melior</vt:lpstr>
      <vt:lpstr>Wingdings</vt:lpstr>
      <vt:lpstr>Wingdings 2</vt:lpstr>
      <vt:lpstr>CG Body - Standard</vt:lpstr>
      <vt:lpstr>Foreign Tax Credit</vt:lpstr>
      <vt:lpstr>Foreign Tax Credit Regulations</vt:lpstr>
      <vt:lpstr>Foreign Income Taxes:  Regs. §1.901-2</vt:lpstr>
      <vt:lpstr>FTC Regulations:  Realization )(Reg. §1.901-2(b)(2)(C))</vt:lpstr>
      <vt:lpstr>FTC Regulations:  Gross Receipts (Reg. §1.901-2(b)(3))</vt:lpstr>
      <vt:lpstr>FTC Regulations:  Cost Recovery (Reg. §1.901-2(b)(4))</vt:lpstr>
      <vt:lpstr>Foreign Income Taxes:  Regs. §1.901-2</vt:lpstr>
      <vt:lpstr>Foreign Tax Credit Regulations</vt:lpstr>
      <vt:lpstr>Foreign Tax Credit Regulations: Gross Receipts</vt:lpstr>
      <vt:lpstr>Foreign Tax Credit Regulations: Net Income</vt:lpstr>
      <vt:lpstr>PPL v. CIR</vt:lpstr>
      <vt:lpstr>Foreign Tax Credit: Soak-up Taxes and In-lieu Taxes</vt:lpstr>
      <vt:lpstr>Deemed Paid Taxes:  Section 902</vt:lpstr>
      <vt:lpstr>Deemed Paid Taxes:  Section 902</vt:lpstr>
      <vt:lpstr>Taxes Paid by 2nd-6th Tier Subsidiaries</vt:lpstr>
      <vt:lpstr>Guardian Industries</vt:lpstr>
      <vt:lpstr>901 Regulations:  Reg. 1.901-2(f)(3)(i)</vt:lpstr>
      <vt:lpstr>New Section 909: FTC Splitter Arrangements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165</cp:revision>
  <dcterms:created xsi:type="dcterms:W3CDTF">2010-03-30T10:19:42Z</dcterms:created>
  <dcterms:modified xsi:type="dcterms:W3CDTF">2022-04-17T23:39:37Z</dcterms:modified>
</cp:coreProperties>
</file>