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903" r:id="rId1"/>
  </p:sldMasterIdLst>
  <p:notesMasterIdLst>
    <p:notesMasterId r:id="rId12"/>
  </p:notesMasterIdLst>
  <p:handoutMasterIdLst>
    <p:handoutMasterId r:id="rId13"/>
  </p:handoutMasterIdLst>
  <p:sldIdLst>
    <p:sldId id="292" r:id="rId2"/>
    <p:sldId id="279" r:id="rId3"/>
    <p:sldId id="280" r:id="rId4"/>
    <p:sldId id="281" r:id="rId5"/>
    <p:sldId id="293" r:id="rId6"/>
    <p:sldId id="294" r:id="rId7"/>
    <p:sldId id="295" r:id="rId8"/>
    <p:sldId id="282" r:id="rId9"/>
    <p:sldId id="297" r:id="rId10"/>
    <p:sldId id="283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EFF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94682"/>
  </p:normalViewPr>
  <p:slideViewPr>
    <p:cSldViewPr>
      <p:cViewPr>
        <p:scale>
          <a:sx n="100" d="100"/>
          <a:sy n="100" d="100"/>
        </p:scale>
        <p:origin x="1656" y="2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6AA5B9E7-F30E-EC4E-9B4B-6D1D79D9957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IT_Source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43C5ED45-192B-CC40-AABE-D76CD9DA35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IT_Source</a:t>
            </a:r>
            <a:endParaRPr 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1A98A73-DAD9-5B4F-9392-BB9D5360B8E2}" type="slidenum">
              <a:rPr lang="en-US" altLang="x-none" sz="1200" b="0"/>
              <a:pPr eaLnBrk="1" hangingPunct="1"/>
              <a:t>1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D0B88E1-8B43-844A-A0CF-8BF66F914A18}" type="slidenum">
              <a:rPr lang="en-US" altLang="x-none" sz="1200" b="0"/>
              <a:pPr eaLnBrk="1" hangingPunct="1"/>
              <a:t>10</a:t>
            </a:fld>
            <a:endParaRPr lang="en-US" altLang="x-none" sz="1200" b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2AFB2A-4232-C741-A005-FF88686BA036}" type="slidenum">
              <a:rPr lang="en-US" altLang="x-none" sz="1200" b="0"/>
              <a:pPr eaLnBrk="1" hangingPunct="1"/>
              <a:t>2</a:t>
            </a:fld>
            <a:endParaRPr lang="en-US" altLang="x-none" sz="1200" b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88E52D0-6CCB-8C4C-966C-D9F3AA9345FF}" type="slidenum">
              <a:rPr lang="en-US" altLang="x-none" sz="1200" b="0"/>
              <a:pPr eaLnBrk="1" hangingPunct="1"/>
              <a:t>3</a:t>
            </a:fld>
            <a:endParaRPr lang="en-US" altLang="x-none" sz="1200" b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1ACFAB5-2C24-BF4C-8206-86840B2A4DA2}" type="slidenum">
              <a:rPr lang="en-US" altLang="x-none" sz="1200" b="0"/>
              <a:pPr eaLnBrk="1" hangingPunct="1"/>
              <a:t>4</a:t>
            </a:fld>
            <a:endParaRPr lang="en-US" altLang="x-none" sz="1200" b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IT_Source</a:t>
            </a:r>
            <a:endParaRPr 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25CBA28-93C5-8142-B448-93A6075D5A9A}" type="slidenum">
              <a:rPr lang="en-US" altLang="x-none" sz="1200" b="0"/>
              <a:pPr eaLnBrk="1" hangingPunct="1"/>
              <a:t>5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IT_Source</a:t>
            </a:r>
            <a:endParaRPr 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9176498-703D-CB43-8F13-C9622789590F}" type="slidenum">
              <a:rPr lang="en-US" altLang="x-none" sz="1200" b="0"/>
              <a:pPr eaLnBrk="1" hangingPunct="1"/>
              <a:t>6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IT_Source</a:t>
            </a:r>
            <a:endParaRPr 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E444547-A3CD-FE46-9816-5F39C653B1C5}" type="slidenum">
              <a:rPr lang="en-US" altLang="x-none" sz="1200" b="0"/>
              <a:pPr eaLnBrk="1" hangingPunct="1"/>
              <a:t>7</a:t>
            </a:fld>
            <a:endParaRPr lang="en-US" altLang="x-none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200" b="0"/>
              <a:t>IT_Source</a:t>
            </a:r>
          </a:p>
        </p:txBody>
      </p:sp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A6C0190-FC7C-5C48-A9C2-F192EBD0E470}" type="slidenum">
              <a:rPr lang="en-US" altLang="x-none" sz="1200" b="0"/>
              <a:pPr eaLnBrk="1" hangingPunct="1"/>
              <a:t>8</a:t>
            </a:fld>
            <a:endParaRPr lang="en-US" altLang="x-none" sz="1200" b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IT_Source</a:t>
            </a:r>
            <a:endParaRPr 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80C0881-ABF5-664B-8972-0C8909928D06}" type="slidenum">
              <a:rPr lang="en-US" altLang="x-none" sz="1200" b="0"/>
              <a:pPr eaLnBrk="1" hangingPunct="1"/>
              <a:t>9</a:t>
            </a:fld>
            <a:endParaRPr lang="en-US" altLang="x-none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Branch Profits Tax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Branch Profits Tax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Branch Profits Tax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 smtClean="0">
                <a:latin typeface="+mn-lt"/>
                <a:cs typeface="Calibri Regular" charset="0"/>
              </a:rPr>
              <a:t>IT_BPT_17</a:t>
            </a:r>
            <a:endParaRPr lang="en-US" sz="600" b="0" i="0" dirty="0">
              <a:latin typeface="+mn-lt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Branch Profits Tax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2362200"/>
            <a:ext cx="1676400" cy="914400"/>
          </a:xfrm>
          <a:prstGeom prst="rect">
            <a:avLst/>
          </a:prstGeom>
          <a:solidFill>
            <a:srgbClr val="89CE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50000"/>
              </a:lnSpc>
              <a:defRPr/>
            </a:pPr>
            <a:r>
              <a:rPr lang="en-US" sz="2800" dirty="0">
                <a:latin typeface="+mn-lt"/>
                <a:ea typeface="ＭＳ Ｐゴシック" charset="0"/>
                <a:cs typeface="ＭＳ Ｐゴシック" charset="0"/>
              </a:rPr>
              <a:t>FC</a:t>
            </a: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365" name="Straight Connector 8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27432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Straight Connector 10"/>
          <p:cNvCxnSpPr>
            <a:cxnSpLocks noChangeShapeType="1"/>
          </p:cNvCxnSpPr>
          <p:nvPr/>
        </p:nvCxnSpPr>
        <p:spPr bwMode="auto">
          <a:xfrm>
            <a:off x="59436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2057400" y="4419600"/>
            <a:ext cx="1371600" cy="990600"/>
          </a:xfrm>
          <a:prstGeom prst="rect">
            <a:avLst/>
          </a:prstGeom>
          <a:solidFill>
            <a:srgbClr val="89CE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50000"/>
              </a:lnSpc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US Sub</a:t>
            </a:r>
          </a:p>
          <a:p>
            <a:pPr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57800" y="4419600"/>
            <a:ext cx="1447800" cy="990600"/>
          </a:xfrm>
          <a:prstGeom prst="ellipse">
            <a:avLst/>
          </a:prstGeom>
          <a:solidFill>
            <a:srgbClr val="89CEFF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US</a:t>
            </a:r>
          </a:p>
          <a:p>
            <a:pPr algn="ctr"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Branch</a:t>
            </a:r>
          </a:p>
        </p:txBody>
      </p:sp>
      <p:sp>
        <p:nvSpPr>
          <p:cNvPr id="15369" name="Rectangle 25"/>
          <p:cNvSpPr>
            <a:spLocks noChangeArrowheads="1"/>
          </p:cNvSpPr>
          <p:nvPr/>
        </p:nvSpPr>
        <p:spPr bwMode="auto">
          <a:xfrm>
            <a:off x="5105400" y="2438400"/>
            <a:ext cx="1676400" cy="914400"/>
          </a:xfrm>
          <a:prstGeom prst="rect">
            <a:avLst/>
          </a:prstGeom>
          <a:solidFill>
            <a:srgbClr val="89CEFF"/>
          </a:solidFill>
          <a:ln w="9525">
            <a:solidFill>
              <a:srgbClr val="A5A5E9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x-none" sz="1800">
              <a:latin typeface="+mn-lt"/>
            </a:endParaRPr>
          </a:p>
          <a:p>
            <a:pPr algn="ctr" eaLnBrk="1" hangingPunct="1">
              <a:lnSpc>
                <a:spcPct val="50000"/>
              </a:lnSpc>
            </a:pPr>
            <a:r>
              <a:rPr lang="en-US" altLang="x-none" sz="2800">
                <a:latin typeface="+mn-lt"/>
              </a:rPr>
              <a:t>FC</a:t>
            </a:r>
            <a:endParaRPr lang="en-US" altLang="x-none" sz="1800">
              <a:latin typeface="+mn-lt"/>
            </a:endParaRPr>
          </a:p>
          <a:p>
            <a:pPr eaLnBrk="1" hangingPunct="1"/>
            <a:endParaRPr lang="en-US" altLang="x-none" sz="1800">
              <a:latin typeface="+mn-lt"/>
            </a:endParaRPr>
          </a:p>
        </p:txBody>
      </p:sp>
      <p:cxnSp>
        <p:nvCxnSpPr>
          <p:cNvPr id="15370" name="Elbow Connector 28"/>
          <p:cNvCxnSpPr>
            <a:cxnSpLocks noChangeShapeType="1"/>
            <a:stCxn id="12" idx="1"/>
            <a:endCxn id="6" idx="1"/>
          </p:cNvCxnSpPr>
          <p:nvPr/>
        </p:nvCxnSpPr>
        <p:spPr bwMode="auto">
          <a:xfrm rot="10800000">
            <a:off x="1905000" y="2819400"/>
            <a:ext cx="152400" cy="2095500"/>
          </a:xfrm>
          <a:prstGeom prst="bent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Straight Connector 30"/>
          <p:cNvCxnSpPr>
            <a:cxnSpLocks noChangeShapeType="1"/>
          </p:cNvCxnSpPr>
          <p:nvPr/>
        </p:nvCxnSpPr>
        <p:spPr bwMode="auto">
          <a:xfrm>
            <a:off x="4343400" y="1676400"/>
            <a:ext cx="0" cy="433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Box 31"/>
          <p:cNvSpPr txBox="1">
            <a:spLocks noChangeArrowheads="1"/>
          </p:cNvSpPr>
          <p:nvPr/>
        </p:nvSpPr>
        <p:spPr bwMode="auto">
          <a:xfrm>
            <a:off x="1981200" y="5715000"/>
            <a:ext cx="1524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 dirty="0">
                <a:latin typeface="+mn-lt"/>
              </a:rPr>
              <a:t>US Tax (§11)</a:t>
            </a:r>
          </a:p>
        </p:txBody>
      </p:sp>
      <p:sp>
        <p:nvSpPr>
          <p:cNvPr id="15373" name="TextBox 33"/>
          <p:cNvSpPr txBox="1">
            <a:spLocks noChangeArrowheads="1"/>
          </p:cNvSpPr>
          <p:nvPr/>
        </p:nvSpPr>
        <p:spPr bwMode="auto">
          <a:xfrm>
            <a:off x="76200" y="3733800"/>
            <a:ext cx="1524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 dirty="0">
                <a:latin typeface="+mn-lt"/>
              </a:rPr>
              <a:t>US Tax </a:t>
            </a:r>
            <a:endParaRPr lang="en-US" altLang="x-none" sz="1800" b="0" dirty="0" smtClean="0">
              <a:latin typeface="+mn-lt"/>
            </a:endParaRPr>
          </a:p>
          <a:p>
            <a:pPr eaLnBrk="1" hangingPunct="1"/>
            <a:r>
              <a:rPr lang="en-US" altLang="x-none" sz="1800" b="0" dirty="0" smtClean="0">
                <a:latin typeface="+mn-lt"/>
              </a:rPr>
              <a:t>(§</a:t>
            </a:r>
            <a:r>
              <a:rPr lang="en-US" altLang="x-none" sz="1800" b="0" dirty="0">
                <a:latin typeface="+mn-lt"/>
              </a:rPr>
              <a:t>881)</a:t>
            </a:r>
          </a:p>
        </p:txBody>
      </p:sp>
      <p:sp>
        <p:nvSpPr>
          <p:cNvPr id="15374" name="TextBox 34"/>
          <p:cNvSpPr txBox="1">
            <a:spLocks noChangeArrowheads="1"/>
          </p:cNvSpPr>
          <p:nvPr/>
        </p:nvSpPr>
        <p:spPr bwMode="auto">
          <a:xfrm>
            <a:off x="5105400" y="5638800"/>
            <a:ext cx="2286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>
                <a:latin typeface="+mn-lt"/>
              </a:rPr>
              <a:t>US Tax on ECI (§882)</a:t>
            </a:r>
          </a:p>
        </p:txBody>
      </p:sp>
      <p:cxnSp>
        <p:nvCxnSpPr>
          <p:cNvPr id="15375" name="Straight Arrow Connector 36"/>
          <p:cNvCxnSpPr>
            <a:cxnSpLocks noChangeShapeType="1"/>
            <a:stCxn id="15369" idx="3"/>
          </p:cNvCxnSpPr>
          <p:nvPr/>
        </p:nvCxnSpPr>
        <p:spPr bwMode="auto">
          <a:xfrm>
            <a:off x="6781800" y="2895600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37"/>
          <p:cNvSpPr txBox="1">
            <a:spLocks noChangeArrowheads="1"/>
          </p:cNvSpPr>
          <p:nvPr/>
        </p:nvSpPr>
        <p:spPr bwMode="auto">
          <a:xfrm>
            <a:off x="6858000" y="3124200"/>
            <a:ext cx="1828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0">
                <a:latin typeface="+mn-lt"/>
              </a:rPr>
              <a:t>US Tax? </a:t>
            </a:r>
          </a:p>
          <a:p>
            <a:pPr eaLnBrk="1" hangingPunct="1"/>
            <a:r>
              <a:rPr lang="en-US" altLang="x-none" sz="1800" b="0">
                <a:latin typeface="+mn-lt"/>
              </a:rPr>
              <a:t>§861(a)(2)(B)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95275" defTabSz="114300">
              <a:lnSpc>
                <a:spcPct val="90000"/>
              </a:lnSpc>
              <a:spcBef>
                <a:spcPct val="0"/>
              </a:spcBef>
              <a:tabLst>
                <a:tab pos="282575" algn="l"/>
              </a:tabLst>
            </a:pPr>
            <a:r>
              <a:rPr lang="en-US" altLang="x-none" sz="2400" dirty="0">
                <a:latin typeface="+mn-lt"/>
              </a:rPr>
              <a:t>Treaties may reduce or eliminate the </a:t>
            </a:r>
            <a:r>
              <a:rPr lang="en-US" altLang="x-none" sz="2400" dirty="0" err="1">
                <a:latin typeface="+mn-lt"/>
              </a:rPr>
              <a:t>BPT</a:t>
            </a:r>
            <a:r>
              <a:rPr lang="en-US" altLang="x-none" sz="2400" dirty="0">
                <a:latin typeface="+mn-lt"/>
              </a:rPr>
              <a:t> but only if the FC is a qualified resident (</a:t>
            </a:r>
            <a:r>
              <a:rPr lang="ja-JP" altLang="en-US" sz="2400" dirty="0">
                <a:latin typeface="+mn-lt"/>
              </a:rPr>
              <a:t>“</a:t>
            </a:r>
            <a:r>
              <a:rPr lang="en-US" altLang="ja-JP" sz="2400" dirty="0" err="1">
                <a:latin typeface="+mn-lt"/>
              </a:rPr>
              <a:t>QR</a:t>
            </a:r>
            <a:r>
              <a:rPr lang="ja-JP" altLang="en-US" sz="2400" dirty="0">
                <a:latin typeface="+mn-lt"/>
              </a:rPr>
              <a:t>”</a:t>
            </a:r>
            <a:r>
              <a:rPr lang="en-US" altLang="ja-JP" sz="2400" dirty="0">
                <a:latin typeface="+mn-lt"/>
              </a:rPr>
              <a:t>).   §884(e)(1).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ja-JP" sz="2000" dirty="0">
                <a:latin typeface="+mn-lt"/>
              </a:rPr>
              <a:t>Assuming a FC is a </a:t>
            </a:r>
            <a:r>
              <a:rPr lang="en-US" altLang="ja-JP" sz="2000" dirty="0" err="1">
                <a:latin typeface="+mn-lt"/>
              </a:rPr>
              <a:t>QR</a:t>
            </a:r>
            <a:r>
              <a:rPr lang="en-US" altLang="ja-JP" sz="2000" dirty="0">
                <a:latin typeface="+mn-lt"/>
              </a:rPr>
              <a:t>, certain treaties prohibit the imposition of the </a:t>
            </a:r>
            <a:r>
              <a:rPr lang="en-US" altLang="ja-JP" sz="2000" dirty="0" err="1">
                <a:latin typeface="+mn-lt"/>
              </a:rPr>
              <a:t>BPT</a:t>
            </a:r>
            <a:r>
              <a:rPr lang="en-US" altLang="ja-JP" sz="2000" dirty="0">
                <a:latin typeface="+mn-lt"/>
              </a:rPr>
              <a:t>, </a:t>
            </a:r>
            <a:r>
              <a:rPr lang="en-US" altLang="ja-JP" sz="2000" i="1" dirty="0">
                <a:latin typeface="+mn-lt"/>
              </a:rPr>
              <a:t>e.g.</a:t>
            </a:r>
            <a:r>
              <a:rPr lang="en-US" altLang="ja-JP" sz="2000" dirty="0">
                <a:latin typeface="+mn-lt"/>
              </a:rPr>
              <a:t>, China, Greece and Norway.  Reg. 1.884-1(g)(3).</a:t>
            </a:r>
          </a:p>
          <a:p>
            <a:pPr marL="566738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2400" dirty="0">
              <a:latin typeface="+mn-lt"/>
            </a:endParaRPr>
          </a:p>
          <a:p>
            <a:pPr marL="295275" indent="-284163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Qualified Resident (</a:t>
            </a:r>
            <a:r>
              <a:rPr lang="en-US" altLang="ja-JP" sz="2400" dirty="0">
                <a:latin typeface="+mn-lt"/>
              </a:rPr>
              <a:t>§884(e)(4) and 1.884-5);</a:t>
            </a:r>
            <a:endParaRPr lang="en-US" altLang="x-none" sz="2400" dirty="0">
              <a:latin typeface="+mn-lt"/>
            </a:endParaRP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Ownership/base erosion test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Public ownership test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Active business test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2400" dirty="0">
              <a:latin typeface="+mn-lt"/>
            </a:endParaRPr>
          </a:p>
          <a:p>
            <a:pPr marL="233363" indent="-222250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Article 10(7) of the Treaty permits the imposition of a 5% </a:t>
            </a:r>
            <a:r>
              <a:rPr lang="en-US" altLang="x-none" sz="2400" dirty="0" err="1">
                <a:latin typeface="+mn-lt"/>
              </a:rPr>
              <a:t>BPT</a:t>
            </a:r>
            <a:r>
              <a:rPr lang="en-US" altLang="x-none" sz="2400" dirty="0">
                <a:latin typeface="+mn-lt"/>
              </a:rPr>
              <a:t>, but rate is 0% for: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000" dirty="0">
                <a:latin typeface="+mn-lt"/>
              </a:rPr>
              <a:t>US branches operating prior to 10/1/98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000" dirty="0">
                <a:latin typeface="+mn-lt"/>
              </a:rPr>
              <a:t>US branches of companies that qualify as </a:t>
            </a:r>
            <a:r>
              <a:rPr lang="en-US" altLang="x-none" sz="2000" dirty="0" err="1">
                <a:latin typeface="+mn-lt"/>
              </a:rPr>
              <a:t>QR</a:t>
            </a:r>
            <a:r>
              <a:rPr lang="en-US" altLang="x-none" sz="2000" dirty="0">
                <a:latin typeface="+mn-lt"/>
              </a:rPr>
              <a:t> under the publicly traded rule of Art. 23(2)(c)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r>
              <a:rPr lang="en-US" altLang="x-none" sz="2000" dirty="0">
                <a:latin typeface="+mn-lt"/>
              </a:rPr>
              <a:t>US branches of a company that satisfies the derivative benefits test of Art. 23(3).  Please see the Treaty technical explanation.</a:t>
            </a: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1900" dirty="0">
              <a:latin typeface="+mn-lt"/>
            </a:endParaRPr>
          </a:p>
          <a:p>
            <a:pPr marL="966788" lvl="1" indent="-276225" defTabSz="114300">
              <a:lnSpc>
                <a:spcPct val="90000"/>
              </a:lnSpc>
              <a:spcBef>
                <a:spcPct val="0"/>
              </a:spcBef>
            </a:pPr>
            <a:endParaRPr lang="en-US" altLang="x-none" sz="1900" dirty="0">
              <a:latin typeface="+mn-lt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Arial" charset="0"/>
              </a:rPr>
              <a:t>BPT and Treaties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 algn="ctr" defTabSz="13652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x-none" sz="2400" b="1" u="sng" dirty="0">
              <a:latin typeface="Arial" charset="0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latin typeface="+mn-lt"/>
              </a:rPr>
              <a:t>Enacted in 1986, the </a:t>
            </a: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 aims to equalize the US taxation of business income earned by US branches of foreign corporations ETB in a US T/B with the business income earned by US subsidiaries.  </a:t>
            </a: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x-none" sz="2800" dirty="0">
              <a:latin typeface="+mn-lt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latin typeface="+mn-lt"/>
              </a:rPr>
              <a:t>A branch can be thought of as a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shadow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or </a:t>
            </a:r>
            <a:r>
              <a:rPr lang="en-US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notional</a:t>
            </a:r>
            <a:r>
              <a:rPr lang="en-US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subsidiary.</a:t>
            </a: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endParaRPr lang="en-US" altLang="x-none" sz="2800" dirty="0">
              <a:latin typeface="+mn-lt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:</a:t>
            </a:r>
          </a:p>
          <a:p>
            <a:pPr marL="685800" lvl="1" indent="-228600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30% tax on </a:t>
            </a:r>
            <a:r>
              <a:rPr lang="en-US" altLang="x-none" sz="2400" i="1" dirty="0">
                <a:latin typeface="+mn-lt"/>
              </a:rPr>
              <a:t>dividend equivalent amount </a:t>
            </a:r>
            <a:r>
              <a:rPr lang="en-US" altLang="x-none" sz="2400" dirty="0">
                <a:latin typeface="+mn-lt"/>
              </a:rPr>
              <a:t>(DEA) (§884(a))</a:t>
            </a:r>
          </a:p>
          <a:p>
            <a:pPr marL="685800" lvl="1" indent="-228600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Interest </a:t>
            </a:r>
            <a:r>
              <a:rPr lang="en-US" altLang="x-none" sz="2400" i="1" dirty="0">
                <a:latin typeface="+mn-lt"/>
              </a:rPr>
              <a:t>paid</a:t>
            </a:r>
            <a:r>
              <a:rPr lang="en-US" altLang="x-none" sz="2400" dirty="0">
                <a:latin typeface="+mn-lt"/>
              </a:rPr>
              <a:t> by US T/B of FC is US source (§884(f))</a:t>
            </a:r>
          </a:p>
          <a:p>
            <a:pPr marL="685800" lvl="1" indent="-228600" defTabSz="136525">
              <a:lnSpc>
                <a:spcPct val="90000"/>
              </a:lnSpc>
              <a:spcBef>
                <a:spcPct val="0"/>
              </a:spcBef>
            </a:pPr>
            <a:endParaRPr lang="en-US" altLang="x-none" sz="1800" dirty="0">
              <a:latin typeface="+mn-lt"/>
            </a:endParaRPr>
          </a:p>
          <a:p>
            <a:pPr marL="461963" indent="-461963" defTabSz="13652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dirty="0">
                <a:latin typeface="+mn-lt"/>
              </a:rPr>
              <a:t>Treaties may reduce the </a:t>
            </a: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 but only for </a:t>
            </a:r>
            <a:r>
              <a:rPr lang="en-US" altLang="x-none" sz="2800" i="1" dirty="0">
                <a:latin typeface="+mn-lt"/>
              </a:rPr>
              <a:t>qualified treaty residents</a:t>
            </a:r>
            <a:r>
              <a:rPr lang="en-US" altLang="x-none" sz="2800" dirty="0">
                <a:latin typeface="+mn-lt"/>
              </a:rPr>
              <a:t>.  §§884(e); (f)(3)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Arial" charset="0"/>
              </a:rPr>
              <a:t>Branch </a:t>
            </a:r>
            <a:r>
              <a:rPr lang="en-US" altLang="x-none" dirty="0">
                <a:latin typeface="+mn-lt"/>
              </a:rPr>
              <a:t>Profits</a:t>
            </a:r>
            <a:r>
              <a:rPr lang="en-US" altLang="x-none" dirty="0">
                <a:latin typeface="Arial" charset="0"/>
              </a:rPr>
              <a:t>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400" b="1" dirty="0">
                <a:latin typeface="+mn-lt"/>
              </a:rPr>
              <a:t>Dividend Equivalent Amount (</a:t>
            </a:r>
            <a:r>
              <a:rPr lang="en-US" altLang="x-none" sz="2400" dirty="0">
                <a:latin typeface="+mn-lt"/>
              </a:rPr>
              <a:t>§884(b))</a:t>
            </a:r>
            <a:endParaRPr lang="en-US" altLang="x-none" sz="2400" b="1" dirty="0">
              <a:latin typeface="+mn-lt"/>
            </a:endParaRP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Start with current year EC </a:t>
            </a:r>
            <a:r>
              <a:rPr lang="en-US" altLang="x-none" sz="2000" dirty="0" err="1">
                <a:latin typeface="+mn-lt"/>
              </a:rPr>
              <a:t>E&amp;Ps</a:t>
            </a:r>
            <a:r>
              <a:rPr lang="en-US" altLang="x-none" sz="2000" dirty="0">
                <a:latin typeface="+mn-lt"/>
              </a:rPr>
              <a:t>, and either 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Subtract any </a:t>
            </a:r>
            <a:r>
              <a:rPr lang="en-US" altLang="x-none" sz="2000" i="1" dirty="0">
                <a:latin typeface="+mn-lt"/>
              </a:rPr>
              <a:t>Increase</a:t>
            </a:r>
            <a:r>
              <a:rPr lang="en-US" altLang="x-none" sz="2000" dirty="0">
                <a:latin typeface="+mn-lt"/>
              </a:rPr>
              <a:t> US Net Equity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Add any </a:t>
            </a:r>
            <a:r>
              <a:rPr lang="en-US" altLang="x-none" sz="2000" i="1" dirty="0">
                <a:latin typeface="+mn-lt"/>
              </a:rPr>
              <a:t>Decrease </a:t>
            </a:r>
            <a:r>
              <a:rPr lang="en-US" altLang="x-none" sz="2000" dirty="0">
                <a:latin typeface="+mn-lt"/>
              </a:rPr>
              <a:t>in US Net Equity.  §884(b)</a:t>
            </a: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914400" algn="l"/>
              </a:tabLst>
            </a:pPr>
            <a:endParaRPr lang="en-US" altLang="x-none" sz="2400" dirty="0">
              <a:latin typeface="+mn-lt"/>
            </a:endParaRP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400" b="1" dirty="0">
                <a:latin typeface="+mn-lt"/>
              </a:rPr>
              <a:t>US Net Equity (</a:t>
            </a:r>
            <a:r>
              <a:rPr lang="en-US" altLang="x-none" sz="2400" dirty="0">
                <a:latin typeface="+mn-lt"/>
              </a:rPr>
              <a:t>§884(c)):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US assets minus US liabilities.</a:t>
            </a:r>
          </a:p>
          <a:p>
            <a:pPr marL="1314450" lvl="2" indent="-4064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1600" dirty="0">
                <a:latin typeface="+mn-lt"/>
                <a:ea typeface="ＭＳ Ｐゴシック" charset="-128"/>
              </a:rPr>
              <a:t>Rules for EC liabilities are found in Reg. 1.882-5. 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Adjusted bases rather than </a:t>
            </a:r>
            <a:r>
              <a:rPr lang="en-US" altLang="x-none" sz="2000" dirty="0" err="1">
                <a:latin typeface="+mn-lt"/>
              </a:rPr>
              <a:t>FMV</a:t>
            </a:r>
            <a:r>
              <a:rPr lang="en-US" altLang="x-none" sz="2000" dirty="0">
                <a:latin typeface="+mn-lt"/>
              </a:rPr>
              <a:t> is used.  Reg. 1.884-1(d).</a:t>
            </a: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914400" algn="l"/>
              </a:tabLst>
            </a:pPr>
            <a:endParaRPr lang="en-US" altLang="x-none" sz="2400" dirty="0">
              <a:latin typeface="+mn-lt"/>
            </a:endParaRPr>
          </a:p>
          <a:p>
            <a:pPr marL="393700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400" b="1" dirty="0">
                <a:latin typeface="+mn-lt"/>
              </a:rPr>
              <a:t>EC </a:t>
            </a:r>
            <a:r>
              <a:rPr lang="en-US" altLang="x-none" sz="2400" b="1" dirty="0" err="1">
                <a:latin typeface="+mn-lt"/>
              </a:rPr>
              <a:t>E&amp;Ps</a:t>
            </a:r>
            <a:r>
              <a:rPr lang="en-US" altLang="x-none" sz="2400" dirty="0">
                <a:latin typeface="+mn-lt"/>
              </a:rPr>
              <a:t>:  Roughly a measure of a corporation</a:t>
            </a:r>
            <a:r>
              <a:rPr lang="ja-JP" altLang="en-US" sz="2400" dirty="0">
                <a:latin typeface="+mn-lt"/>
              </a:rPr>
              <a:t>’</a:t>
            </a:r>
            <a:r>
              <a:rPr lang="en-US" altLang="ja-JP" sz="2400" dirty="0">
                <a:latin typeface="+mn-lt"/>
              </a:rPr>
              <a:t>s ability to make cash distributions.  Calculated by adjusting Tax </a:t>
            </a:r>
            <a:r>
              <a:rPr lang="en-US" altLang="ja-JP" sz="2400" dirty="0" err="1">
                <a:latin typeface="+mn-lt"/>
              </a:rPr>
              <a:t>Inc</a:t>
            </a:r>
            <a:r>
              <a:rPr lang="en-US" altLang="ja-JP" sz="2400" dirty="0">
                <a:latin typeface="+mn-lt"/>
              </a:rPr>
              <a:t> by, </a:t>
            </a:r>
            <a:r>
              <a:rPr lang="en-US" altLang="ja-JP" sz="2400" i="1" dirty="0">
                <a:latin typeface="+mn-lt"/>
              </a:rPr>
              <a:t>e.g.,</a:t>
            </a:r>
            <a:r>
              <a:rPr lang="en-US" altLang="ja-JP" sz="2400" dirty="0">
                <a:latin typeface="+mn-lt"/>
              </a:rPr>
              <a:t> </a:t>
            </a:r>
            <a:r>
              <a:rPr lang="en-US" altLang="ja-JP" sz="2400" i="1" dirty="0">
                <a:latin typeface="+mn-lt"/>
              </a:rPr>
              <a:t>subtracting taxes paid</a:t>
            </a:r>
            <a:r>
              <a:rPr lang="en-US" altLang="ja-JP" sz="2400" dirty="0">
                <a:latin typeface="+mn-lt"/>
              </a:rPr>
              <a:t>, and adding back a portion of accelerated depreciation and tax-exempt interest.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r>
              <a:rPr lang="en-US" altLang="x-none" sz="2000" dirty="0">
                <a:latin typeface="+mn-lt"/>
              </a:rPr>
              <a:t>Excludes gain from the sale of US real property holding company. §884(d)(2)(C).</a:t>
            </a:r>
          </a:p>
          <a:p>
            <a:pPr marL="793750" lvl="1" indent="-304800" defTabSz="117475">
              <a:lnSpc>
                <a:spcPct val="90000"/>
              </a:lnSpc>
              <a:spcBef>
                <a:spcPct val="0"/>
              </a:spcBef>
              <a:tabLst>
                <a:tab pos="914400" algn="l"/>
              </a:tabLst>
            </a:pPr>
            <a:endParaRPr lang="en-US" altLang="x-none" sz="2000" b="1" u="sng" dirty="0">
              <a:latin typeface="Arial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>
                <a:latin typeface="+mn-lt"/>
              </a:rPr>
              <a:t>BPT</a:t>
            </a:r>
            <a:r>
              <a:rPr lang="en-US" altLang="x-none" dirty="0">
                <a:latin typeface="+mn-lt"/>
              </a:rPr>
              <a:t> Mechanics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0" algn="ctr" defTabSz="117475">
              <a:spcBef>
                <a:spcPct val="0"/>
              </a:spcBef>
              <a:buFontTx/>
              <a:buNone/>
            </a:pPr>
            <a:endParaRPr lang="en-US" altLang="x-none" sz="1800" b="1" u="sng" dirty="0">
              <a:latin typeface="+mn-lt"/>
            </a:endParaRP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b="1" u="sng" dirty="0">
                <a:latin typeface="+mn-lt"/>
              </a:rPr>
              <a:t>Example 1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US NE (2004)                   1000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EC EP (2005)                     100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Asset Acquired (2005)    </a:t>
            </a:r>
            <a:r>
              <a:rPr lang="en-US" altLang="x-none" sz="1800" dirty="0" smtClean="0">
                <a:latin typeface="+mn-lt"/>
              </a:rPr>
              <a:t> </a:t>
            </a:r>
            <a:r>
              <a:rPr lang="en-US" altLang="x-none" sz="1800" dirty="0">
                <a:latin typeface="+mn-lt"/>
              </a:rPr>
              <a:t>100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+mn-lt"/>
              </a:rPr>
              <a:t>US NE (2005)                   1100</a:t>
            </a:r>
          </a:p>
          <a:p>
            <a:pPr marL="450850" indent="0" defTabSz="117475">
              <a:spcBef>
                <a:spcPct val="0"/>
              </a:spcBef>
              <a:buFontTx/>
              <a:buNone/>
            </a:pPr>
            <a:endParaRPr lang="en-US" altLang="x-none" sz="2000" dirty="0">
              <a:latin typeface="+mn-lt"/>
            </a:endParaRP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>
                <a:latin typeface="Arial" charset="0"/>
              </a:rPr>
              <a:t>BPT</a:t>
            </a:r>
            <a:r>
              <a:rPr lang="en-US" altLang="x-none" dirty="0">
                <a:latin typeface="Arial" charset="0"/>
              </a:rPr>
              <a:t>:  </a:t>
            </a:r>
            <a:r>
              <a:rPr lang="en-US" altLang="x-none" dirty="0" smtClean="0">
                <a:latin typeface="Arial" charset="0"/>
              </a:rPr>
              <a:t>Examples*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459986" y="1014240"/>
            <a:ext cx="4038600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u="sng" dirty="0">
                <a:latin typeface="+mn-lt"/>
              </a:rPr>
              <a:t>Example 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(2004)                  </a:t>
            </a:r>
            <a:r>
              <a:rPr lang="en-US" altLang="x-none" sz="2000" b="0" dirty="0" smtClean="0">
                <a:latin typeface="+mn-lt"/>
              </a:rPr>
              <a:t>	 </a:t>
            </a:r>
            <a:r>
              <a:rPr lang="en-US" altLang="x-none" sz="2000" b="0" dirty="0">
                <a:latin typeface="+mn-lt"/>
              </a:rPr>
              <a:t>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(2005)                     </a:t>
            </a:r>
            <a:r>
              <a:rPr lang="en-US" altLang="x-none" sz="2000" b="0" dirty="0" smtClean="0">
                <a:latin typeface="+mn-lt"/>
              </a:rPr>
              <a:t>	100</a:t>
            </a:r>
            <a:endParaRPr lang="en-US" altLang="x-none" sz="2000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Asset Acquired (2005)         40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(2005)                   </a:t>
            </a:r>
            <a:r>
              <a:rPr lang="en-US" altLang="x-none" sz="2000" b="0" dirty="0" smtClean="0">
                <a:latin typeface="+mn-lt"/>
              </a:rPr>
              <a:t>	1040</a:t>
            </a:r>
            <a:endParaRPr lang="en-US" altLang="x-none" sz="2000" b="0" dirty="0">
              <a:latin typeface="+mn-lt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11124" y="2667000"/>
            <a:ext cx="3505200" cy="232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u="sng" dirty="0">
                <a:latin typeface="+mn-lt"/>
              </a:rPr>
              <a:t>Example 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(2004)                  1000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(2005)                     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Asset Acquired (2005)     </a:t>
            </a:r>
            <a:r>
              <a:rPr lang="en-US" altLang="x-none" sz="2000" b="0" dirty="0" smtClean="0">
                <a:latin typeface="+mn-lt"/>
              </a:rPr>
              <a:t>100</a:t>
            </a:r>
            <a:endParaRPr lang="en-US" altLang="x-none" sz="2000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(2005)                   1100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(2006) 		</a:t>
            </a:r>
            <a:r>
              <a:rPr lang="en-US" altLang="x-none" sz="2000" b="0" dirty="0" smtClean="0">
                <a:latin typeface="+mn-lt"/>
              </a:rPr>
              <a:t> </a:t>
            </a:r>
            <a:r>
              <a:rPr lang="en-US" altLang="x-none" sz="2000" b="0" dirty="0">
                <a:latin typeface="+mn-lt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(2006)                   1060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4612386" y="2919240"/>
            <a:ext cx="3505200" cy="232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u="sng" dirty="0">
                <a:latin typeface="+mn-lt"/>
              </a:rPr>
              <a:t>Example 4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(2004)                  </a:t>
            </a:r>
            <a:r>
              <a:rPr lang="en-US" altLang="x-none" sz="2000" b="0" dirty="0" smtClean="0">
                <a:latin typeface="+mn-lt"/>
              </a:rPr>
              <a:t>	1000</a:t>
            </a:r>
            <a:endParaRPr lang="en-US" altLang="x-none" sz="2000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(2005)                     </a:t>
            </a:r>
            <a:r>
              <a:rPr lang="en-US" altLang="x-none" sz="2000" b="0" dirty="0" smtClean="0">
                <a:latin typeface="+mn-lt"/>
              </a:rPr>
              <a:t>	100</a:t>
            </a:r>
            <a:endParaRPr lang="en-US" altLang="x-none" sz="2000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Asset Acquired (2005)         40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(2005)                   </a:t>
            </a:r>
            <a:r>
              <a:rPr lang="en-US" altLang="x-none" sz="2000" b="0" dirty="0" smtClean="0">
                <a:latin typeface="+mn-lt"/>
              </a:rPr>
              <a:t>	1040</a:t>
            </a:r>
            <a:endParaRPr lang="en-US" altLang="x-none" sz="2000" b="0" dirty="0">
              <a:latin typeface="+mn-lt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EC EP (2006) 		 125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x-none" sz="2000" b="0" dirty="0">
                <a:latin typeface="+mn-lt"/>
              </a:rPr>
              <a:t>US NE (2006)                    </a:t>
            </a:r>
            <a:r>
              <a:rPr lang="en-US" altLang="x-none" sz="2000" b="0" dirty="0" smtClean="0">
                <a:latin typeface="+mn-lt"/>
              </a:rPr>
              <a:t>	 </a:t>
            </a:r>
            <a:r>
              <a:rPr lang="en-US" altLang="x-none" sz="2000" b="0" dirty="0">
                <a:latin typeface="+mn-lt"/>
              </a:rPr>
              <a:t>990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4772" y="5578811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* </a:t>
            </a:r>
            <a:r>
              <a:rPr lang="en-US" b="0" dirty="0" smtClean="0">
                <a:latin typeface="+mn-lt"/>
              </a:rPr>
              <a:t>Initial NE is due to 1,000 investment by FP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x-none" sz="2800" dirty="0">
                <a:latin typeface="+mn-lt"/>
              </a:rPr>
              <a:t>Under US corporate tax law: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Liquidation of a corporation is treated as a sale of the stock in exchange for the assets received, rather than a dividend of the corporate assets. §331(a) and (b), and 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Liquidation of a sub is tax-free to parent. §332(a).  </a:t>
            </a:r>
          </a:p>
          <a:p>
            <a:pPr>
              <a:lnSpc>
                <a:spcPct val="90000"/>
              </a:lnSpc>
            </a:pPr>
            <a:r>
              <a:rPr lang="en-US" altLang="x-none" sz="2800" dirty="0">
                <a:latin typeface="+mn-lt"/>
              </a:rPr>
              <a:t>Under Reg. 1.884-2T, there is no </a:t>
            </a:r>
            <a:r>
              <a:rPr lang="en-US" altLang="x-none" sz="2800" dirty="0" err="1">
                <a:latin typeface="+mn-lt"/>
              </a:rPr>
              <a:t>BPT</a:t>
            </a:r>
            <a:r>
              <a:rPr lang="en-US" altLang="x-none" sz="2800" dirty="0">
                <a:latin typeface="+mn-lt"/>
              </a:rPr>
              <a:t> in a year in which a foreign corporation completely terminates all of the its US T/B, and the foreign corporation</a:t>
            </a:r>
            <a:r>
              <a:rPr lang="en-US" altLang="en-US" sz="2800" dirty="0">
                <a:latin typeface="+mn-lt"/>
              </a:rPr>
              <a:t>’</a:t>
            </a:r>
            <a:r>
              <a:rPr lang="en-US" altLang="x-none" sz="2800" dirty="0">
                <a:latin typeface="+mn-lt"/>
              </a:rPr>
              <a:t>s untaxed EC </a:t>
            </a:r>
            <a:r>
              <a:rPr lang="en-US" altLang="x-none" sz="2800" dirty="0" err="1">
                <a:latin typeface="+mn-lt"/>
              </a:rPr>
              <a:t>E&amp;Ps</a:t>
            </a:r>
            <a:r>
              <a:rPr lang="en-US" altLang="x-none" sz="2800" dirty="0">
                <a:latin typeface="+mn-lt"/>
              </a:rPr>
              <a:t> are extinguished.</a:t>
            </a:r>
          </a:p>
          <a:p>
            <a:pPr>
              <a:lnSpc>
                <a:spcPct val="90000"/>
              </a:lnSpc>
            </a:pPr>
            <a:r>
              <a:rPr lang="en-US" altLang="x-none" sz="2800" dirty="0">
                <a:latin typeface="+mn-lt"/>
              </a:rPr>
              <a:t>Operating Rules: 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FC must hold no US assets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Assets of branch can</a:t>
            </a:r>
            <a:r>
              <a:rPr lang="en-US" altLang="en-US" sz="2400" dirty="0">
                <a:latin typeface="+mn-lt"/>
              </a:rPr>
              <a:t>’</a:t>
            </a:r>
            <a:r>
              <a:rPr lang="en-US" altLang="x-none" sz="2400" dirty="0">
                <a:latin typeface="+mn-lt"/>
              </a:rPr>
              <a:t>t be used in a US T/B for 3 succeeding tax years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>
                <a:latin typeface="+mn-lt"/>
              </a:rPr>
              <a:t>FC has no </a:t>
            </a:r>
            <a:r>
              <a:rPr lang="en-US" altLang="x-none" sz="2400" dirty="0" err="1">
                <a:latin typeface="+mn-lt"/>
              </a:rPr>
              <a:t>ECI</a:t>
            </a:r>
            <a:r>
              <a:rPr lang="en-US" altLang="x-none" sz="2400" dirty="0">
                <a:latin typeface="+mn-lt"/>
              </a:rPr>
              <a:t> for 3 succeeding years. Reg. 1.884-2T(a)(2)(</a:t>
            </a:r>
            <a:r>
              <a:rPr lang="en-US" altLang="x-none" sz="2400" dirty="0" err="1">
                <a:latin typeface="+mn-lt"/>
              </a:rPr>
              <a:t>i</a:t>
            </a:r>
            <a:r>
              <a:rPr lang="en-US" altLang="x-none" sz="2400" dirty="0">
                <a:latin typeface="+mn-lt"/>
              </a:rPr>
              <a:t>).</a:t>
            </a:r>
          </a:p>
          <a:p>
            <a:pPr lvl="1">
              <a:lnSpc>
                <a:spcPct val="90000"/>
              </a:lnSpc>
            </a:pPr>
            <a:endParaRPr lang="en-US" altLang="x-none" sz="22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altLang="x-none" sz="2600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000" dirty="0" err="1"/>
              <a:t>BPT</a:t>
            </a:r>
            <a:r>
              <a:rPr lang="en-US" altLang="x-none" sz="2000" dirty="0"/>
              <a:t>: Terminations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Liabilities have two important functions for foreign corporations with a US T/B: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 smtClean="0"/>
              <a:t>Affect the amount of US NE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 smtClean="0"/>
              <a:t>Affect the amount of ECI (interest expense allocated against EC gross income reduces ECI)</a:t>
            </a:r>
          </a:p>
          <a:p>
            <a:pPr>
              <a:defRPr/>
            </a:pPr>
            <a:r>
              <a:rPr lang="en-US" sz="2800" dirty="0" smtClean="0"/>
              <a:t>US connected liabilities (USCL) are determined under Reg. 1.882-5(c) using one of two methods (Reg. 1.884-1(e)):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 smtClean="0"/>
              <a:t>Actual ratio: </a:t>
            </a:r>
            <a:r>
              <a:rPr lang="en-US" sz="2400" dirty="0"/>
              <a:t>(</a:t>
            </a:r>
            <a:r>
              <a:rPr lang="en-US" sz="2400" dirty="0" smtClean="0"/>
              <a:t>US assets / WW assets) * WW liabilities</a:t>
            </a:r>
          </a:p>
          <a:p>
            <a:pPr lvl="1">
              <a:buFont typeface="Wingdings" charset="0"/>
              <a:buChar char="Ø"/>
              <a:defRPr/>
            </a:pPr>
            <a:r>
              <a:rPr lang="en-US" sz="2400" dirty="0" smtClean="0"/>
              <a:t>Fixed ratio: (50-50 or 95% for banks)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sz="2400" dirty="0" smtClean="0"/>
              <a:t> </a:t>
            </a:r>
            <a:endParaRPr lang="en-US" dirty="0"/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000" dirty="0"/>
              <a:t>Branch Liabilities and Interest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 err="1"/>
              <a:t>Fungibility</a:t>
            </a:r>
            <a:r>
              <a:rPr lang="en-US" altLang="x-none" sz="2800" dirty="0"/>
              <a:t> Principle:  since money is fungible, assets of the US branch are funded by all of FC</a:t>
            </a:r>
            <a:r>
              <a:rPr lang="en-US" altLang="en-US" sz="2800" dirty="0"/>
              <a:t>’</a:t>
            </a:r>
            <a:r>
              <a:rPr lang="en-US" altLang="x-none" sz="2800" dirty="0"/>
              <a:t>s liabilities </a:t>
            </a:r>
          </a:p>
          <a:p>
            <a:r>
              <a:rPr lang="en-US" altLang="x-none" sz="2800" dirty="0"/>
              <a:t> Under Reg. 1.882-5(d), a US branch</a:t>
            </a:r>
            <a:r>
              <a:rPr lang="en-US" altLang="en-US" sz="2800" dirty="0"/>
              <a:t>’</a:t>
            </a:r>
            <a:r>
              <a:rPr lang="en-US" altLang="x-none" sz="2800" dirty="0"/>
              <a:t>s interest deduction is determined by the following formulary method:</a:t>
            </a:r>
          </a:p>
          <a:p>
            <a:pPr lvl="1"/>
            <a:r>
              <a:rPr lang="en-US" altLang="x-none" sz="2400" dirty="0"/>
              <a:t>Determine US assets</a:t>
            </a:r>
          </a:p>
          <a:p>
            <a:pPr lvl="1"/>
            <a:r>
              <a:rPr lang="en-US" altLang="x-none" sz="2400" dirty="0"/>
              <a:t>Determine </a:t>
            </a:r>
            <a:r>
              <a:rPr lang="en-US" altLang="x-none" sz="2400" dirty="0" err="1"/>
              <a:t>USCLs</a:t>
            </a:r>
            <a:endParaRPr lang="en-US" altLang="x-none" sz="2400" dirty="0"/>
          </a:p>
          <a:p>
            <a:pPr lvl="1"/>
            <a:r>
              <a:rPr lang="en-US" altLang="x-none" sz="2400" dirty="0"/>
              <a:t>Determine interest expense allocated to </a:t>
            </a:r>
            <a:r>
              <a:rPr lang="en-US" altLang="x-none" sz="2400" dirty="0" err="1"/>
              <a:t>ECI</a:t>
            </a:r>
            <a:endParaRPr lang="en-US" altLang="x-none" sz="2400" dirty="0"/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000" dirty="0"/>
              <a:t>Branch Liabilities and Interest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95275" defTabSz="117475">
              <a:lnSpc>
                <a:spcPct val="90000"/>
              </a:lnSpc>
              <a:spcBef>
                <a:spcPct val="0"/>
              </a:spcBef>
            </a:pPr>
            <a:r>
              <a:rPr lang="en-US" altLang="x-none" sz="2800" b="1" dirty="0" smtClean="0">
                <a:latin typeface="+mn-lt"/>
              </a:rPr>
              <a:t>Actual </a:t>
            </a:r>
            <a:r>
              <a:rPr lang="en-US" altLang="x-none" sz="2800" b="1" dirty="0">
                <a:latin typeface="+mn-lt"/>
              </a:rPr>
              <a:t>interest paid (</a:t>
            </a:r>
            <a:r>
              <a:rPr lang="en-US" altLang="en-US" sz="2800" b="1" dirty="0">
                <a:latin typeface="+mn-lt"/>
              </a:rPr>
              <a:t>“</a:t>
            </a:r>
            <a:r>
              <a:rPr lang="en-US" altLang="x-none" sz="2800" b="1" dirty="0">
                <a:latin typeface="+mn-lt"/>
              </a:rPr>
              <a:t>Branch Interest</a:t>
            </a:r>
            <a:r>
              <a:rPr lang="en-US" altLang="en-US" sz="2800" b="1" dirty="0">
                <a:latin typeface="+mn-lt"/>
              </a:rPr>
              <a:t>”</a:t>
            </a:r>
            <a:r>
              <a:rPr lang="en-US" altLang="x-none" sz="2800" b="1" dirty="0">
                <a:latin typeface="+mn-lt"/>
              </a:rPr>
              <a:t>):</a:t>
            </a:r>
            <a:r>
              <a:rPr lang="en-US" altLang="x-none" sz="2800" dirty="0">
                <a:latin typeface="+mn-lt"/>
              </a:rPr>
              <a:t>  Interest paid by T/B of FC is treated as if paid by US corporation—thus, it</a:t>
            </a:r>
            <a:r>
              <a:rPr lang="en-US" altLang="en-US" sz="2800" dirty="0">
                <a:latin typeface="+mn-lt"/>
              </a:rPr>
              <a:t>’</a:t>
            </a:r>
            <a:r>
              <a:rPr lang="en-US" altLang="x-none" sz="2800" dirty="0">
                <a:latin typeface="+mn-lt"/>
              </a:rPr>
              <a:t>s US source.  § 884(f)(1)(A)</a:t>
            </a:r>
          </a:p>
          <a:p>
            <a:pPr marL="863600" lvl="1" indent="-403225" defTabSz="11747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Branch interest is interest paid on a US </a:t>
            </a:r>
            <a:r>
              <a:rPr lang="en-US" altLang="x-none" sz="2400" i="1" dirty="0">
                <a:latin typeface="+mn-lt"/>
              </a:rPr>
              <a:t>booked</a:t>
            </a:r>
            <a:r>
              <a:rPr lang="en-US" altLang="x-none" sz="2400" dirty="0">
                <a:latin typeface="+mn-lt"/>
              </a:rPr>
              <a:t> liability or</a:t>
            </a:r>
          </a:p>
          <a:p>
            <a:pPr marL="863600" lvl="1" indent="-403225" defTabSz="117475">
              <a:lnSpc>
                <a:spcPct val="90000"/>
              </a:lnSpc>
              <a:spcBef>
                <a:spcPct val="0"/>
              </a:spcBef>
            </a:pPr>
            <a:r>
              <a:rPr lang="en-US" altLang="x-none" sz="2400" dirty="0">
                <a:latin typeface="+mn-lt"/>
              </a:rPr>
              <a:t>A liability specifically identified as a liability of the US T/B.  Reg. 1.884-4(b)(1)(</a:t>
            </a:r>
            <a:r>
              <a:rPr lang="en-US" altLang="x-none" sz="2400" dirty="0" err="1">
                <a:latin typeface="+mn-lt"/>
              </a:rPr>
              <a:t>i</a:t>
            </a:r>
            <a:r>
              <a:rPr lang="en-US" altLang="x-none" sz="2400" dirty="0">
                <a:latin typeface="+mn-lt"/>
              </a:rPr>
              <a:t>) and (ii).</a:t>
            </a:r>
          </a:p>
          <a:p>
            <a:pPr marL="450850" indent="0" defTabSz="11747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x-none" sz="2800" dirty="0">
              <a:latin typeface="+mn-lt"/>
            </a:endParaRPr>
          </a:p>
          <a:p>
            <a:pPr marL="450850" indent="-439738" defTabSz="117475">
              <a:lnSpc>
                <a:spcPct val="90000"/>
              </a:lnSpc>
              <a:spcBef>
                <a:spcPct val="0"/>
              </a:spcBef>
            </a:pPr>
            <a:r>
              <a:rPr lang="ja-JP" altLang="en-US" sz="2800" b="1" dirty="0">
                <a:latin typeface="+mn-lt"/>
              </a:rPr>
              <a:t>“</a:t>
            </a:r>
            <a:r>
              <a:rPr lang="en-US" altLang="ja-JP" sz="2800" b="1" dirty="0">
                <a:latin typeface="+mn-lt"/>
              </a:rPr>
              <a:t>Excess Interest</a:t>
            </a:r>
            <a:r>
              <a:rPr lang="ja-JP" altLang="en-US" sz="2800" b="1" dirty="0">
                <a:latin typeface="+mn-lt"/>
              </a:rPr>
              <a:t>”</a:t>
            </a:r>
            <a:r>
              <a:rPr lang="en-US" altLang="ja-JP" sz="2800" b="1" dirty="0">
                <a:latin typeface="+mn-lt"/>
              </a:rPr>
              <a:t>:</a:t>
            </a:r>
            <a:r>
              <a:rPr lang="en-US" altLang="ja-JP" sz="2800" dirty="0">
                <a:latin typeface="+mn-lt"/>
              </a:rPr>
              <a:t>  Excess of </a:t>
            </a:r>
            <a:r>
              <a:rPr lang="ja-JP" altLang="en-US" sz="2800" dirty="0">
                <a:latin typeface="+mn-lt"/>
              </a:rPr>
              <a:t>“</a:t>
            </a:r>
            <a:r>
              <a:rPr lang="en-US" altLang="ja-JP" sz="2800" dirty="0">
                <a:latin typeface="+mn-lt"/>
              </a:rPr>
              <a:t>allocable interest</a:t>
            </a:r>
            <a:r>
              <a:rPr lang="ja-JP" altLang="en-US" sz="2800" dirty="0">
                <a:latin typeface="+mn-lt"/>
              </a:rPr>
              <a:t>”</a:t>
            </a:r>
            <a:r>
              <a:rPr lang="en-US" altLang="ja-JP" sz="2800" dirty="0">
                <a:latin typeface="+mn-lt"/>
              </a:rPr>
              <a:t> over branch</a:t>
            </a:r>
            <a:r>
              <a:rPr lang="en-US" altLang="en-US" sz="2800" dirty="0">
                <a:latin typeface="+mn-lt"/>
              </a:rPr>
              <a:t>’</a:t>
            </a:r>
            <a:r>
              <a:rPr lang="en-US" altLang="ja-JP" sz="2800" dirty="0">
                <a:latin typeface="+mn-lt"/>
              </a:rPr>
              <a:t>s interest payments is treated as if it were paid to FC by its branch, which is treated as a DC.  </a:t>
            </a:r>
            <a:endParaRPr lang="en-US" altLang="x-none" sz="3600" dirty="0">
              <a:latin typeface="+mn-lt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2000" dirty="0">
                <a:latin typeface="Arial" charset="0"/>
              </a:rPr>
              <a:t>Branch Level and Excess Interest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FC has interest of 120 allocated to </a:t>
            </a:r>
            <a:r>
              <a:rPr lang="en-US" altLang="x-none" sz="2800" dirty="0" err="1"/>
              <a:t>ECI</a:t>
            </a:r>
            <a:r>
              <a:rPr lang="en-US" altLang="x-none" sz="2800" dirty="0"/>
              <a:t> under Reg. 1.882-5.</a:t>
            </a:r>
          </a:p>
          <a:p>
            <a:r>
              <a:rPr lang="en-US" altLang="x-none" sz="2800" dirty="0"/>
              <a:t>F</a:t>
            </a:r>
            <a:r>
              <a:rPr lang="en-US" altLang="en-US" sz="2800" dirty="0"/>
              <a:t>’</a:t>
            </a:r>
            <a:r>
              <a:rPr lang="en-US" altLang="x-none" sz="2800" dirty="0"/>
              <a:t>s branch interest consists of:</a:t>
            </a:r>
          </a:p>
          <a:p>
            <a:pPr lvl="1"/>
            <a:r>
              <a:rPr lang="en-US" altLang="x-none" sz="2400" dirty="0"/>
              <a:t>55 of portfolio interest to FC B</a:t>
            </a:r>
          </a:p>
          <a:p>
            <a:pPr lvl="1"/>
            <a:r>
              <a:rPr lang="en-US" altLang="x-none" sz="2400" dirty="0"/>
              <a:t>25 to FC C (which owns 15% of the stock of FC)</a:t>
            </a:r>
          </a:p>
          <a:p>
            <a:pPr lvl="1"/>
            <a:r>
              <a:rPr lang="en-US" altLang="x-none" sz="2400" dirty="0"/>
              <a:t>20 to </a:t>
            </a:r>
            <a:r>
              <a:rPr lang="en-US" altLang="x-none" sz="2400" dirty="0" err="1"/>
              <a:t>USCo</a:t>
            </a:r>
            <a:endParaRPr lang="en-US" altLang="x-none" sz="2400" dirty="0"/>
          </a:p>
          <a:p>
            <a:r>
              <a:rPr lang="en-US" altLang="x-none" sz="2800" dirty="0"/>
              <a:t>Result:</a:t>
            </a:r>
          </a:p>
          <a:p>
            <a:pPr lvl="1"/>
            <a:r>
              <a:rPr lang="en-US" altLang="x-none" sz="2400" dirty="0"/>
              <a:t>FC has excess interest of 20 (120 -100) of branch interest</a:t>
            </a:r>
          </a:p>
          <a:p>
            <a:pPr lvl="1"/>
            <a:r>
              <a:rPr lang="en-US" altLang="x-none" sz="2400" dirty="0"/>
              <a:t>The excess interest is treated as paid by a US corporation to a foreign corporation</a:t>
            </a:r>
            <a:r>
              <a:rPr lang="en-US" altLang="x-none" dirty="0"/>
              <a:t>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1800" dirty="0"/>
              <a:t>Branch Liabilities and Interest: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Branch Profits 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6215</TotalTime>
  <Words>1030</Words>
  <Application>Microsoft Macintosh PowerPoint</Application>
  <PresentationFormat>On-screen Show (4:3)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ＭＳ Ｐゴシック</vt:lpstr>
      <vt:lpstr>Arial</vt:lpstr>
      <vt:lpstr>Calibri</vt:lpstr>
      <vt:lpstr>Wingdings</vt:lpstr>
      <vt:lpstr>CG Body - Standard</vt:lpstr>
      <vt:lpstr>Branch Profits Tax</vt:lpstr>
      <vt:lpstr>Branch Profits Tax</vt:lpstr>
      <vt:lpstr>BPT Mechanics</vt:lpstr>
      <vt:lpstr>BPT:  Examples*</vt:lpstr>
      <vt:lpstr>BPT: Terminations</vt:lpstr>
      <vt:lpstr>Branch Liabilities and Interest</vt:lpstr>
      <vt:lpstr>Branch Liabilities and Interest</vt:lpstr>
      <vt:lpstr>Branch Level and Excess Interest Tax</vt:lpstr>
      <vt:lpstr>Branch Liabilities and Interest: Example</vt:lpstr>
      <vt:lpstr>BPT and Treaties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 Colon</cp:lastModifiedBy>
  <cp:revision>131</cp:revision>
  <dcterms:created xsi:type="dcterms:W3CDTF">2010-03-11T11:32:20Z</dcterms:created>
  <dcterms:modified xsi:type="dcterms:W3CDTF">2017-03-15T22:43:37Z</dcterms:modified>
</cp:coreProperties>
</file>