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36"/>
  </p:notesMasterIdLst>
  <p:handoutMasterIdLst>
    <p:handoutMasterId r:id="rId37"/>
  </p:handoutMasterIdLst>
  <p:sldIdLst>
    <p:sldId id="316" r:id="rId2"/>
    <p:sldId id="347" r:id="rId3"/>
    <p:sldId id="317" r:id="rId4"/>
    <p:sldId id="322" r:id="rId5"/>
    <p:sldId id="318" r:id="rId6"/>
    <p:sldId id="332" r:id="rId7"/>
    <p:sldId id="348" r:id="rId8"/>
    <p:sldId id="366" r:id="rId9"/>
    <p:sldId id="349" r:id="rId10"/>
    <p:sldId id="350" r:id="rId11"/>
    <p:sldId id="374" r:id="rId12"/>
    <p:sldId id="351" r:id="rId13"/>
    <p:sldId id="352" r:id="rId14"/>
    <p:sldId id="353" r:id="rId15"/>
    <p:sldId id="354" r:id="rId16"/>
    <p:sldId id="355" r:id="rId17"/>
    <p:sldId id="356" r:id="rId18"/>
    <p:sldId id="357" r:id="rId19"/>
    <p:sldId id="375" r:id="rId20"/>
    <p:sldId id="358" r:id="rId21"/>
    <p:sldId id="359" r:id="rId22"/>
    <p:sldId id="360" r:id="rId23"/>
    <p:sldId id="361" r:id="rId24"/>
    <p:sldId id="362" r:id="rId25"/>
    <p:sldId id="363" r:id="rId26"/>
    <p:sldId id="364" r:id="rId27"/>
    <p:sldId id="365" r:id="rId28"/>
    <p:sldId id="367" r:id="rId29"/>
    <p:sldId id="368" r:id="rId30"/>
    <p:sldId id="369" r:id="rId31"/>
    <p:sldId id="370" r:id="rId32"/>
    <p:sldId id="371" r:id="rId33"/>
    <p:sldId id="372" r:id="rId34"/>
    <p:sldId id="373" r:id="rId3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9"/>
    <p:restoredTop sz="94666"/>
  </p:normalViewPr>
  <p:slideViewPr>
    <p:cSldViewPr>
      <p:cViewPr>
        <p:scale>
          <a:sx n="110" d="100"/>
          <a:sy n="110" d="100"/>
        </p:scale>
        <p:origin x="144" y="228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D7F03B-88EE-4937-BD24-5496A4770EF1}" type="slidenum">
              <a:rPr lang="en-US"/>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3FD0936-BC7E-44A8-90D8-FD7CAC488DF2}" type="slidenum">
              <a:rPr lang="en-US"/>
              <a:pPr/>
              <a:t>20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B535D53-32DA-4AC0-AF3B-D1C9F171730B}" type="slidenum">
              <a:rPr lang="en-US"/>
              <a:pPr/>
              <a:t>22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06E98F-9CB2-4804-8B3B-1E1BEDE748AC}" type="slidenum">
              <a:rPr lang="en-US"/>
              <a:pPr/>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CE95441-986B-4F31-84A5-E8B45B6BBBE0}" type="slidenum">
              <a:rPr lang="en-US"/>
              <a:pPr/>
              <a:t>24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A8C5061-7AE7-41D7-8CAA-739F7E8E8D8E}" type="slidenum">
              <a:rPr lang="en-US"/>
              <a:pPr/>
              <a:t>25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3199004-B0D9-46C7-95A2-1BAC99586124}" type="slidenum">
              <a:rPr lang="en-US"/>
              <a:pPr/>
              <a:t>26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743E56A-2AEC-449C-BC38-28030BB8EAAF}" type="slidenum">
              <a:rPr lang="en-US"/>
              <a:pPr/>
              <a:t>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D190E8C-776C-4C0C-A741-99E2CDAC7E8C}" type="slidenum">
              <a:rPr lang="en-US"/>
              <a:pPr/>
              <a:t>27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885360F-6DFD-4AEE-ADE4-6E8DF8F79B5C}" type="slidenum">
              <a:rPr lang="en-US"/>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5C86ED-7D8F-4537-AFA0-A8365A810EA9}" type="slidenum">
              <a:rPr lang="en-US"/>
              <a:pPr/>
              <a:t>29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AFF7340-0710-4E4C-A4A4-D01BCB8D852A}" type="slidenum">
              <a:rPr lang="en-US"/>
              <a:pPr/>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FE22FEB-90EB-4EC6-B94A-CF029B16E20C}" type="slidenum">
              <a:rPr lang="en-US"/>
              <a:pPr/>
              <a:t>31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4CBA5EF-C9B8-441F-9E58-524AB70D0344}" type="slidenum">
              <a:rPr lang="en-US"/>
              <a:pPr/>
              <a:t>32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7BC7FB-1181-4052-8505-CC938B490F99}" type="slidenum">
              <a:rPr lang="en-US"/>
              <a:pPr/>
              <a:t>33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E57C11D-88F0-45B9-9941-5556CF7BE4B5}" type="slidenum">
              <a:rPr lang="en-US"/>
              <a:pPr/>
              <a:t>34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4D71F4-9C52-4E35-80DF-F57A7A58F8E5}" type="slidenum">
              <a:rPr lang="en-US"/>
              <a:pPr/>
              <a:t>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5C32A01-2008-4319-BA51-4E153ACBD593}" type="slidenum">
              <a:rPr lang="en-US"/>
              <a:pPr/>
              <a:t>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A06087-E249-4D14-BB1E-327201764208}" type="slidenum">
              <a:rPr lang="en-US"/>
              <a:pPr/>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33450" y="4410075"/>
            <a:ext cx="5130800" cy="4176713"/>
          </a:xfrm>
          <a:noFill/>
          <a:ln/>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B4CE-943E-4C68-8606-C9D8BE5E82CA}" type="slidenum">
              <a:rPr lang="en-US"/>
              <a:pPr/>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E509EE9-F605-480F-A608-4C993C47CFF8}" type="slidenum">
              <a:rPr lang="en-US"/>
              <a:pPr/>
              <a:t>12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D896E0-F987-4D46-9BE7-A441F4F9F0D5}" type="slidenum">
              <a:rPr lang="en-US"/>
              <a:pPr/>
              <a:t>13</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B799652-06BE-4F46-8D11-A750726236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FIRPTA</a:t>
            </a:r>
            <a:endParaRPr lang="en-US" dirty="0"/>
          </a:p>
        </p:txBody>
      </p:sp>
    </p:spTree>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FIRPTA</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FIRPTA</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FIRPTA</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FIRPTA</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FIRPTA</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FIRPTA</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FIRPTA</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err="1"/>
              <a:t>FIRPTA</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FIRPTA</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FIRPTA</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FIRPTA</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FIRPTA</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FIRPTA</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FIRPTA</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FIRPTA</a:t>
            </a: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FIRPTA</a:t>
            </a: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FIRPTA</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FIRPTA</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FIRPTA</a:t>
            </a: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FIRPTA</a:t>
            </a: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FIRPTA</a:t>
            </a: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FIRPTA</a:t>
            </a: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FIRPTA</a:t>
            </a: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FIRPTA</a:t>
            </a: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FIRPTA</a:t>
            </a: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FIRPTA</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FIRPTA</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FIRPTA</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FIRPTA</a:t>
            </a:r>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FIRPTA</a:t>
            </a: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FIRPTA</a:t>
            </a: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FIRPTA</a:t>
            </a: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FIRPTA</a:t>
            </a: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FIRPTA</a:t>
            </a: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FIRPTA</a:t>
            </a: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FIRPTA</a:t>
            </a: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FIRPTA</a:t>
            </a:r>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FIRPTA</a:t>
            </a: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FIRPTA</a:t>
            </a: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FIRPTA</a:t>
            </a:r>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FIRPTA</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FIRPTA</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FIRPTA</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FIRPTA</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FIRPTA</a:t>
            </a:r>
          </a:p>
        </p:txBody>
      </p:sp>
    </p:spTree>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IT_CFC</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FIRPTA</a:t>
            </a:r>
          </a:p>
        </p:txBody>
      </p:sp>
    </p:spTree>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heme" Target="../theme/theme1.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dirty="0" smtClean="0"/>
              <a:t>Executive Compensation</a:t>
            </a:r>
          </a:p>
          <a:p>
            <a:pPr>
              <a:defRPr/>
            </a:pPr>
            <a:r>
              <a:rPr lang="en-US" dirty="0" smtClean="0"/>
              <a:t>Princeton</a:t>
            </a:r>
          </a:p>
          <a:p>
            <a:pPr>
              <a:defRPr/>
            </a:pPr>
            <a:r>
              <a:rPr lang="en-US" dirty="0" smtClean="0"/>
              <a:t>8 March 2017</a:t>
            </a:r>
            <a:endParaRPr lang="en-US" dirty="0"/>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smtClean="0">
                <a:latin typeface="+mn-lt"/>
                <a:cs typeface="Calibri Regular" charset="0"/>
              </a:rPr>
              <a:t>EC_Princeton_17</a:t>
            </a:r>
            <a:endParaRPr lang="en-US" sz="450" b="0" i="0" dirty="0">
              <a:latin typeface="+mn-lt"/>
              <a:cs typeface="Calibri Regular" charset="0"/>
            </a:endParaRP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Microsoft_Excel_97_-_2004_Worksheet1.xls"/><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idx="1"/>
          </p:nvPr>
        </p:nvSpPr>
        <p:spPr/>
        <p:txBody>
          <a:bodyPr/>
          <a:lstStyle/>
          <a:p>
            <a:pPr marL="0" indent="465138" eaLnBrk="1" hangingPunct="1">
              <a:tabLst>
                <a:tab pos="912813" algn="l"/>
                <a:tab pos="1373188" algn="l"/>
                <a:tab pos="1824038" algn="l"/>
                <a:tab pos="2286000" algn="l"/>
              </a:tabLst>
            </a:pPr>
            <a:r>
              <a:rPr lang="en-US" sz="2400" b="1" u="sng" smtClean="0"/>
              <a:t>CFC:</a:t>
            </a:r>
          </a:p>
          <a:p>
            <a:pPr marL="865188" lvl="1" indent="-285750" eaLnBrk="1" hangingPunct="1">
              <a:tabLst>
                <a:tab pos="912813" algn="l"/>
                <a:tab pos="1373188" algn="l"/>
                <a:tab pos="1824038" algn="l"/>
                <a:tab pos="2286000" algn="l"/>
              </a:tabLst>
            </a:pPr>
            <a:r>
              <a:rPr lang="en-US" sz="2000" b="1" smtClean="0">
                <a:ea typeface="ＭＳ Ｐゴシック" charset="-128"/>
              </a:rPr>
              <a:t>Any</a:t>
            </a:r>
            <a:r>
              <a:rPr lang="en-US" sz="2000" smtClean="0">
                <a:ea typeface="ＭＳ Ｐゴシック" charset="-128"/>
              </a:rPr>
              <a:t> FC if more than 50% of the vote </a:t>
            </a:r>
            <a:r>
              <a:rPr lang="en-US" sz="2000" i="1" smtClean="0">
                <a:ea typeface="ＭＳ Ｐゴシック" charset="-128"/>
              </a:rPr>
              <a:t>or</a:t>
            </a:r>
            <a:r>
              <a:rPr lang="en-US" sz="2000" smtClean="0">
                <a:ea typeface="ＭＳ Ｐゴシック" charset="-128"/>
              </a:rPr>
              <a:t> value of the corporation is held by </a:t>
            </a:r>
            <a:r>
              <a:rPr lang="ja-JP" altLang="en-US" sz="2000" smtClean="0">
                <a:ea typeface="ＭＳ Ｐゴシック" charset="-128"/>
              </a:rPr>
              <a:t>“</a:t>
            </a:r>
            <a:r>
              <a:rPr lang="en-US" altLang="ja-JP" sz="2000" smtClean="0">
                <a:ea typeface="ＭＳ Ｐゴシック" charset="-128"/>
              </a:rPr>
              <a:t>US Shareholders</a:t>
            </a:r>
            <a:r>
              <a:rPr lang="ja-JP" altLang="en-US" sz="2000" smtClean="0">
                <a:ea typeface="ＭＳ Ｐゴシック" charset="-128"/>
              </a:rPr>
              <a:t>”</a:t>
            </a:r>
            <a:r>
              <a:rPr lang="en-US" altLang="ja-JP" sz="2000" smtClean="0">
                <a:ea typeface="ＭＳ Ｐゴシック" charset="-128"/>
              </a:rPr>
              <a:t>  [§ 957]</a:t>
            </a:r>
          </a:p>
          <a:p>
            <a:pPr marL="865188" lvl="1" indent="-285750" eaLnBrk="1" hangingPunct="1">
              <a:tabLst>
                <a:tab pos="912813" algn="l"/>
                <a:tab pos="1373188" algn="l"/>
                <a:tab pos="1824038" algn="l"/>
                <a:tab pos="2286000" algn="l"/>
              </a:tabLst>
            </a:pPr>
            <a:endParaRPr lang="en-US" sz="2000" smtClean="0">
              <a:ea typeface="ＭＳ Ｐゴシック" charset="-128"/>
            </a:endParaRPr>
          </a:p>
          <a:p>
            <a:pPr marL="0" indent="465138" eaLnBrk="1" hangingPunct="1">
              <a:tabLst>
                <a:tab pos="912813" algn="l"/>
                <a:tab pos="1373188" algn="l"/>
                <a:tab pos="1824038" algn="l"/>
                <a:tab pos="2286000" algn="l"/>
              </a:tabLst>
            </a:pPr>
            <a:r>
              <a:rPr lang="en-US" sz="2400" b="1" u="sng" smtClean="0"/>
              <a:t>US Shareholder (</a:t>
            </a:r>
            <a:r>
              <a:rPr lang="ja-JP" altLang="en-US" sz="2400" b="1" u="sng" smtClean="0"/>
              <a:t>“</a:t>
            </a:r>
            <a:r>
              <a:rPr lang="en-US" altLang="ja-JP" sz="2400" b="1" u="sng" smtClean="0"/>
              <a:t>USSH</a:t>
            </a:r>
            <a:r>
              <a:rPr lang="ja-JP" altLang="en-US" sz="2400" b="1" u="sng" smtClean="0"/>
              <a:t>’</a:t>
            </a:r>
            <a:r>
              <a:rPr lang="en-US" altLang="ja-JP" sz="2400" b="1" u="sng" smtClean="0"/>
              <a:t>)</a:t>
            </a:r>
            <a:r>
              <a:rPr lang="en-US" altLang="ja-JP" sz="2400" b="1" smtClean="0"/>
              <a:t>:</a:t>
            </a:r>
          </a:p>
          <a:p>
            <a:pPr marL="865188" lvl="1" indent="-285750" eaLnBrk="1" hangingPunct="1">
              <a:tabLst>
                <a:tab pos="912813" algn="l"/>
                <a:tab pos="1373188" algn="l"/>
                <a:tab pos="1824038" algn="l"/>
                <a:tab pos="2286000" algn="l"/>
              </a:tabLst>
            </a:pPr>
            <a:r>
              <a:rPr lang="en-US" sz="2000" smtClean="0">
                <a:ea typeface="ＭＳ Ｐゴシック" charset="-128"/>
              </a:rPr>
              <a:t>A US person owning (directly or indirectly) 10% or more of the </a:t>
            </a:r>
            <a:r>
              <a:rPr lang="en-US" sz="2000" b="1" smtClean="0">
                <a:ea typeface="ＭＳ Ｐゴシック" charset="-128"/>
              </a:rPr>
              <a:t>voting stock</a:t>
            </a:r>
            <a:r>
              <a:rPr lang="en-US" sz="2000" smtClean="0">
                <a:ea typeface="ＭＳ Ｐゴシック" charset="-128"/>
              </a:rPr>
              <a:t> of a foreign corporation [§ 951(b)]</a:t>
            </a:r>
          </a:p>
          <a:p>
            <a:pPr marL="865188" lvl="1" indent="-285750" eaLnBrk="1" hangingPunct="1">
              <a:tabLst>
                <a:tab pos="912813" algn="l"/>
                <a:tab pos="1373188" algn="l"/>
                <a:tab pos="1824038" algn="l"/>
                <a:tab pos="2286000" algn="l"/>
              </a:tabLst>
            </a:pPr>
            <a:endParaRPr lang="en-US" sz="2000" smtClean="0">
              <a:ea typeface="ＭＳ Ｐゴシック" charset="-128"/>
            </a:endParaRPr>
          </a:p>
          <a:p>
            <a:pPr marL="0" indent="465138" eaLnBrk="1" hangingPunct="1">
              <a:tabLst>
                <a:tab pos="912813" algn="l"/>
                <a:tab pos="1373188" algn="l"/>
                <a:tab pos="1824038" algn="l"/>
                <a:tab pos="2286000" algn="l"/>
              </a:tabLst>
            </a:pPr>
            <a:r>
              <a:rPr lang="en-US" sz="2400" b="1" u="sng" smtClean="0"/>
              <a:t>Consequences of CFC Status:</a:t>
            </a:r>
          </a:p>
          <a:p>
            <a:pPr marL="865188" lvl="1" indent="-285750" eaLnBrk="1" hangingPunct="1">
              <a:tabLst>
                <a:tab pos="912813" algn="l"/>
                <a:tab pos="1373188" algn="l"/>
                <a:tab pos="1824038" algn="l"/>
                <a:tab pos="2286000" algn="l"/>
              </a:tabLst>
            </a:pPr>
            <a:r>
              <a:rPr lang="en-US" sz="2000" smtClean="0">
                <a:ea typeface="ＭＳ Ｐゴシック" charset="-128"/>
              </a:rPr>
              <a:t>Once a corporation is a CFC for 30 days or more during a taxable year, its USSHs are taxed currently on their pro rata share of the CFC</a:t>
            </a:r>
            <a:r>
              <a:rPr lang="ja-JP" altLang="en-US" sz="2000" smtClean="0">
                <a:ea typeface="ＭＳ Ｐゴシック" charset="-128"/>
              </a:rPr>
              <a:t>’</a:t>
            </a:r>
            <a:r>
              <a:rPr lang="en-US" altLang="ja-JP" sz="2000" smtClean="0">
                <a:ea typeface="ＭＳ Ｐゴシック" charset="-128"/>
              </a:rPr>
              <a:t>s </a:t>
            </a:r>
          </a:p>
          <a:p>
            <a:pPr marL="1208088" lvl="2" indent="-228600" eaLnBrk="1" hangingPunct="1">
              <a:tabLst>
                <a:tab pos="912813" algn="l"/>
                <a:tab pos="1373188" algn="l"/>
                <a:tab pos="1824038" algn="l"/>
                <a:tab pos="2286000" algn="l"/>
              </a:tabLst>
            </a:pPr>
            <a:r>
              <a:rPr lang="en-US" sz="1800" b="1" smtClean="0">
                <a:ea typeface="ＭＳ Ｐゴシック" charset="-128"/>
              </a:rPr>
              <a:t>Subpart F Income and </a:t>
            </a:r>
          </a:p>
          <a:p>
            <a:pPr marL="1208088" lvl="2" indent="-228600" eaLnBrk="1" hangingPunct="1">
              <a:tabLst>
                <a:tab pos="912813" algn="l"/>
                <a:tab pos="1373188" algn="l"/>
                <a:tab pos="1824038" algn="l"/>
                <a:tab pos="2286000" algn="l"/>
              </a:tabLst>
            </a:pPr>
            <a:r>
              <a:rPr lang="en-US" sz="1800" b="1" smtClean="0">
                <a:ea typeface="ＭＳ Ｐゴシック" charset="-128"/>
              </a:rPr>
              <a:t>investments in US Property </a:t>
            </a:r>
            <a:r>
              <a:rPr lang="en-US" sz="1800" smtClean="0">
                <a:ea typeface="ＭＳ Ｐゴシック" charset="-128"/>
              </a:rPr>
              <a:t>[§ 951(a)(1)(A), (B)]</a:t>
            </a:r>
            <a:endParaRPr lang="en-US" smtClean="0">
              <a:ea typeface="ＭＳ Ｐゴシック" charset="-128"/>
            </a:endParaRPr>
          </a:p>
        </p:txBody>
      </p:sp>
      <p:sp>
        <p:nvSpPr>
          <p:cNvPr id="5125" name="Rectangle 3"/>
          <p:cNvSpPr>
            <a:spLocks noGrp="1" noChangeArrowheads="1"/>
          </p:cNvSpPr>
          <p:nvPr>
            <p:ph type="title"/>
          </p:nvPr>
        </p:nvSpPr>
        <p:spPr/>
        <p:txBody>
          <a:bodyPr/>
          <a:lstStyle/>
          <a:p>
            <a:pPr eaLnBrk="1" hangingPunct="1"/>
            <a:r>
              <a:rPr lang="en-US" sz="2000" b="1" dirty="0" smtClean="0"/>
              <a:t>Controlled Foreign Corporations (</a:t>
            </a:r>
            <a:r>
              <a:rPr lang="ja-JP" altLang="en-US" sz="2000" b="1" dirty="0" smtClean="0"/>
              <a:t>“</a:t>
            </a:r>
            <a:r>
              <a:rPr lang="en-US" altLang="ja-JP" sz="2000" b="1" dirty="0" smtClean="0"/>
              <a:t>CFCs</a:t>
            </a:r>
            <a:r>
              <a:rPr lang="ja-JP" altLang="en-US" sz="2000" b="1" dirty="0" smtClean="0"/>
              <a:t>”</a:t>
            </a:r>
            <a:r>
              <a:rPr lang="en-US" altLang="ja-JP" sz="2000" b="1" dirty="0" smtClean="0"/>
              <a:t>)</a:t>
            </a:r>
            <a:endParaRPr lang="en-US" sz="2000" b="1" dirty="0" smtClean="0"/>
          </a:p>
        </p:txBody>
      </p:sp>
      <p:sp>
        <p:nvSpPr>
          <p:cNvPr id="5123" name="Slide Number Placeholder 4"/>
          <p:cNvSpPr>
            <a:spLocks noGrp="1"/>
          </p:cNvSpPr>
          <p:nvPr>
            <p:ph type="sldNum" sz="quarter" idx="10"/>
          </p:nvPr>
        </p:nvSpPr>
        <p:spPr>
          <a:noFill/>
        </p:spPr>
        <p:txBody>
          <a:bodyPr/>
          <a:lstStyle/>
          <a:p>
            <a:fld id="{DB781E44-8E94-4235-B12B-4F1CD50DBACC}" type="slidenum">
              <a:rPr lang="en-US"/>
              <a:pPr/>
              <a:t>1</a:t>
            </a:fld>
            <a:endParaRPr lang="en-US"/>
          </a:p>
        </p:txBody>
      </p:sp>
      <p:sp>
        <p:nvSpPr>
          <p:cNvPr id="5122"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9010">
                                            <p:txEl>
                                              <p:pRg st="0" end="0"/>
                                            </p:txEl>
                                          </p:spTgt>
                                        </p:tgtEl>
                                        <p:attrNameLst>
                                          <p:attrName>style.visibility</p:attrName>
                                        </p:attrNameLst>
                                      </p:cBhvr>
                                      <p:to>
                                        <p:strVal val="visible"/>
                                      </p:to>
                                    </p:set>
                                    <p:anim calcmode="lin" valueType="num">
                                      <p:cBhvr additive="base">
                                        <p:cTn id="7" dur="500" fill="hold"/>
                                        <p:tgtEl>
                                          <p:spTgt spid="2990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90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9010">
                                            <p:txEl>
                                              <p:pRg st="1" end="1"/>
                                            </p:txEl>
                                          </p:spTgt>
                                        </p:tgtEl>
                                        <p:attrNameLst>
                                          <p:attrName>style.visibility</p:attrName>
                                        </p:attrNameLst>
                                      </p:cBhvr>
                                      <p:to>
                                        <p:strVal val="visible"/>
                                      </p:to>
                                    </p:set>
                                    <p:anim calcmode="lin" valueType="num">
                                      <p:cBhvr additive="base">
                                        <p:cTn id="11" dur="500" fill="hold"/>
                                        <p:tgtEl>
                                          <p:spTgt spid="29901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9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9010">
                                            <p:txEl>
                                              <p:pRg st="3" end="3"/>
                                            </p:txEl>
                                          </p:spTgt>
                                        </p:tgtEl>
                                        <p:attrNameLst>
                                          <p:attrName>style.visibility</p:attrName>
                                        </p:attrNameLst>
                                      </p:cBhvr>
                                      <p:to>
                                        <p:strVal val="visible"/>
                                      </p:to>
                                    </p:set>
                                    <p:anim calcmode="lin" valueType="num">
                                      <p:cBhvr additive="base">
                                        <p:cTn id="17" dur="500" fill="hold"/>
                                        <p:tgtEl>
                                          <p:spTgt spid="299010">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9010">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9010">
                                            <p:txEl>
                                              <p:pRg st="4" end="4"/>
                                            </p:txEl>
                                          </p:spTgt>
                                        </p:tgtEl>
                                        <p:attrNameLst>
                                          <p:attrName>style.visibility</p:attrName>
                                        </p:attrNameLst>
                                      </p:cBhvr>
                                      <p:to>
                                        <p:strVal val="visible"/>
                                      </p:to>
                                    </p:set>
                                    <p:anim calcmode="lin" valueType="num">
                                      <p:cBhvr additive="base">
                                        <p:cTn id="21" dur="500" fill="hold"/>
                                        <p:tgtEl>
                                          <p:spTgt spid="299010">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990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99010">
                                            <p:txEl>
                                              <p:pRg st="6" end="6"/>
                                            </p:txEl>
                                          </p:spTgt>
                                        </p:tgtEl>
                                        <p:attrNameLst>
                                          <p:attrName>style.visibility</p:attrName>
                                        </p:attrNameLst>
                                      </p:cBhvr>
                                      <p:to>
                                        <p:strVal val="visible"/>
                                      </p:to>
                                    </p:set>
                                    <p:anim calcmode="lin" valueType="num">
                                      <p:cBhvr additive="base">
                                        <p:cTn id="27" dur="500" fill="hold"/>
                                        <p:tgtEl>
                                          <p:spTgt spid="299010">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9010">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99010">
                                            <p:txEl>
                                              <p:pRg st="7" end="7"/>
                                            </p:txEl>
                                          </p:spTgt>
                                        </p:tgtEl>
                                        <p:attrNameLst>
                                          <p:attrName>style.visibility</p:attrName>
                                        </p:attrNameLst>
                                      </p:cBhvr>
                                      <p:to>
                                        <p:strVal val="visible"/>
                                      </p:to>
                                    </p:set>
                                    <p:anim calcmode="lin" valueType="num">
                                      <p:cBhvr additive="base">
                                        <p:cTn id="31" dur="500" fill="hold"/>
                                        <p:tgtEl>
                                          <p:spTgt spid="299010">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9010">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99010">
                                            <p:txEl>
                                              <p:pRg st="8" end="8"/>
                                            </p:txEl>
                                          </p:spTgt>
                                        </p:tgtEl>
                                        <p:attrNameLst>
                                          <p:attrName>style.visibility</p:attrName>
                                        </p:attrNameLst>
                                      </p:cBhvr>
                                      <p:to>
                                        <p:strVal val="visible"/>
                                      </p:to>
                                    </p:set>
                                    <p:anim calcmode="lin" valueType="num">
                                      <p:cBhvr additive="base">
                                        <p:cTn id="35" dur="500" fill="hold"/>
                                        <p:tgtEl>
                                          <p:spTgt spid="299010">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99010">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99010">
                                            <p:txEl>
                                              <p:pRg st="9" end="9"/>
                                            </p:txEl>
                                          </p:spTgt>
                                        </p:tgtEl>
                                        <p:attrNameLst>
                                          <p:attrName>style.visibility</p:attrName>
                                        </p:attrNameLst>
                                      </p:cBhvr>
                                      <p:to>
                                        <p:strVal val="visible"/>
                                      </p:to>
                                    </p:set>
                                    <p:anim calcmode="lin" valueType="num">
                                      <p:cBhvr additive="base">
                                        <p:cTn id="39" dur="500" fill="hold"/>
                                        <p:tgtEl>
                                          <p:spTgt spid="299010">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901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US" sz="2400" dirty="0" smtClean="0"/>
              <a:t>If </a:t>
            </a:r>
            <a:r>
              <a:rPr lang="en-US" sz="2400" smtClean="0"/>
              <a:t>a CFC’</a:t>
            </a:r>
            <a:r>
              <a:rPr lang="en-US" altLang="ja-JP" sz="2400" smtClean="0"/>
              <a:t>s employees </a:t>
            </a:r>
            <a:r>
              <a:rPr lang="en-US" altLang="ja-JP" sz="2400" i="1" smtClean="0"/>
              <a:t>substantially contribute</a:t>
            </a:r>
            <a:r>
              <a:rPr lang="en-US" altLang="ja-JP" sz="2400" smtClean="0"/>
              <a:t> to the manufacture or production of the sold personal property, the property sold will be considered to be manufactured or produced by the CFC. </a:t>
            </a:r>
            <a:r>
              <a:rPr lang="en-US" altLang="ja-JP" sz="2400" dirty="0" smtClean="0"/>
              <a:t>Reg. § 1.954-3(a)(4)(iv).</a:t>
            </a:r>
          </a:p>
          <a:p>
            <a:r>
              <a:rPr lang="en-US" sz="2400" i="1" dirty="0" smtClean="0"/>
              <a:t>Substantial Contribution </a:t>
            </a:r>
            <a:r>
              <a:rPr lang="en-US" sz="2400" dirty="0" smtClean="0"/>
              <a:t>Through Activities:</a:t>
            </a:r>
          </a:p>
          <a:p>
            <a:pPr lvl="1"/>
            <a:r>
              <a:rPr lang="en-US" sz="2000" dirty="0" smtClean="0">
                <a:ea typeface="ＭＳ Ｐゴシック" charset="-128"/>
              </a:rPr>
              <a:t>Oversight and direction of manufacturing activities or process</a:t>
            </a:r>
          </a:p>
          <a:p>
            <a:pPr lvl="1"/>
            <a:r>
              <a:rPr lang="en-US" sz="2000" dirty="0" smtClean="0">
                <a:ea typeface="ＭＳ Ｐゴシック" charset="-128"/>
              </a:rPr>
              <a:t>Material selection, vendor selection, or control of raw materials, WIP or finished goods</a:t>
            </a:r>
          </a:p>
          <a:p>
            <a:pPr lvl="1"/>
            <a:r>
              <a:rPr lang="en-US" sz="2000" dirty="0" smtClean="0">
                <a:ea typeface="ＭＳ Ｐゴシック" charset="-128"/>
              </a:rPr>
              <a:t>Management of manufacturing costs or capacities</a:t>
            </a:r>
          </a:p>
          <a:p>
            <a:pPr lvl="1"/>
            <a:r>
              <a:rPr lang="en-US" sz="2000" dirty="0" smtClean="0">
                <a:ea typeface="ＭＳ Ｐゴシック" charset="-128"/>
              </a:rPr>
              <a:t>Control of manufacturing logistics</a:t>
            </a:r>
          </a:p>
          <a:p>
            <a:pPr lvl="1"/>
            <a:r>
              <a:rPr lang="en-US" sz="2000" dirty="0" smtClean="0">
                <a:ea typeface="ＭＳ Ｐゴシック" charset="-128"/>
              </a:rPr>
              <a:t>Product design development </a:t>
            </a:r>
          </a:p>
        </p:txBody>
      </p:sp>
      <p:sp>
        <p:nvSpPr>
          <p:cNvPr id="13314" name="Title 1"/>
          <p:cNvSpPr>
            <a:spLocks noGrp="1"/>
          </p:cNvSpPr>
          <p:nvPr>
            <p:ph type="title"/>
          </p:nvPr>
        </p:nvSpPr>
        <p:spPr/>
        <p:txBody>
          <a:bodyPr/>
          <a:lstStyle/>
          <a:p>
            <a:r>
              <a:rPr lang="en-US" sz="2000" b="1" dirty="0" err="1" smtClean="0"/>
              <a:t>FBCSalesI</a:t>
            </a:r>
            <a:r>
              <a:rPr lang="en-US" sz="2000" b="1" dirty="0" smtClean="0"/>
              <a:t>:  Manufacturing Exception</a:t>
            </a:r>
            <a:endParaRPr lang="en-US" sz="2000" dirty="0" smtClean="0"/>
          </a:p>
        </p:txBody>
      </p:sp>
      <p:sp>
        <p:nvSpPr>
          <p:cNvPr id="13317" name="Slide Number Placeholder 4"/>
          <p:cNvSpPr>
            <a:spLocks noGrp="1"/>
          </p:cNvSpPr>
          <p:nvPr>
            <p:ph type="sldNum" sz="quarter" idx="10"/>
          </p:nvPr>
        </p:nvSpPr>
        <p:spPr>
          <a:noFill/>
        </p:spPr>
        <p:txBody>
          <a:bodyPr/>
          <a:lstStyle/>
          <a:p>
            <a:fld id="{7A378FC2-4225-4EBC-A264-C6F7CA68EAE6}" type="slidenum">
              <a:rPr lang="en-US"/>
              <a:pPr/>
              <a:t>10</a:t>
            </a:fld>
            <a:endParaRPr lang="en-US"/>
          </a:p>
        </p:txBody>
      </p:sp>
      <p:sp>
        <p:nvSpPr>
          <p:cNvPr id="13316"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5"/>
          <p:cNvSpPr>
            <a:spLocks noGrp="1"/>
          </p:cNvSpPr>
          <p:nvPr>
            <p:ph idx="1"/>
          </p:nvPr>
        </p:nvSpPr>
        <p:spPr>
          <a:ln>
            <a:solidFill>
              <a:srgbClr val="000000">
                <a:alpha val="96861"/>
              </a:srgbClr>
            </a:solidFill>
          </a:ln>
        </p:spPr>
        <p:txBody>
          <a:bodyPr/>
          <a:lstStyle/>
          <a:p>
            <a:pPr marL="228600" indent="-228600"/>
            <a:r>
              <a:rPr lang="en-US" sz="1600" dirty="0" smtClean="0"/>
              <a:t>Assume that CFC2, a Cayman corporation, purchases goods manufactured by CFC1, a UK corporation, and sells them in Europe.</a:t>
            </a:r>
          </a:p>
          <a:p>
            <a:pPr marL="228600" indent="-228600"/>
            <a:endParaRPr lang="en-US" sz="1600" dirty="0" smtClean="0"/>
          </a:p>
          <a:p>
            <a:pPr marL="228600" indent="-228600"/>
            <a:endParaRPr lang="en-US" sz="1600" dirty="0" smtClean="0"/>
          </a:p>
          <a:p>
            <a:pPr marL="228600" indent="-228600"/>
            <a:endParaRPr lang="en-US" sz="1600" dirty="0" smtClean="0"/>
          </a:p>
          <a:p>
            <a:pPr marL="228600" indent="-228600"/>
            <a:endParaRPr lang="en-US" sz="1600" dirty="0" smtClean="0"/>
          </a:p>
          <a:p>
            <a:pPr marL="228600" indent="-228600"/>
            <a:endParaRPr lang="en-US" sz="1600" dirty="0" smtClean="0"/>
          </a:p>
          <a:p>
            <a:pPr marL="228600" indent="-228600"/>
            <a:endParaRPr lang="en-US" sz="1600" dirty="0" smtClean="0"/>
          </a:p>
          <a:p>
            <a:pPr marL="228600" indent="-228600"/>
            <a:endParaRPr lang="en-US" sz="1600" dirty="0" smtClean="0"/>
          </a:p>
          <a:p>
            <a:pPr marL="228600" indent="-228600"/>
            <a:endParaRPr lang="en-US" sz="1600" dirty="0" smtClean="0"/>
          </a:p>
          <a:p>
            <a:pPr marL="228600" indent="-228600"/>
            <a:r>
              <a:rPr lang="en-US" sz="1600" dirty="0" smtClean="0"/>
              <a:t>The sales income earned by CFC2 would be </a:t>
            </a:r>
            <a:r>
              <a:rPr lang="en-US" sz="1600" dirty="0" err="1" smtClean="0"/>
              <a:t>FBCSalesI</a:t>
            </a:r>
            <a:r>
              <a:rPr lang="en-US" sz="1600" dirty="0" smtClean="0"/>
              <a:t> because the goods were purchased from a related person (CFC1) and were manufactured and sold for use outside of CFC2</a:t>
            </a:r>
            <a:r>
              <a:rPr lang="en-US" altLang="en-US" sz="1600" dirty="0" smtClean="0"/>
              <a:t>’</a:t>
            </a:r>
            <a:r>
              <a:rPr lang="en-US" sz="1600" dirty="0" smtClean="0"/>
              <a:t>s country of incorporation.  954(d)(1) </a:t>
            </a:r>
          </a:p>
        </p:txBody>
      </p:sp>
      <p:sp>
        <p:nvSpPr>
          <p:cNvPr id="14338" name="Title 1"/>
          <p:cNvSpPr>
            <a:spLocks noGrp="1"/>
          </p:cNvSpPr>
          <p:nvPr>
            <p:ph type="title"/>
          </p:nvPr>
        </p:nvSpPr>
        <p:spPr/>
        <p:txBody>
          <a:bodyPr/>
          <a:lstStyle/>
          <a:p>
            <a:r>
              <a:rPr lang="en-US" b="1" smtClean="0"/>
              <a:t>Branch Rule:  Section 954(d)(2)</a:t>
            </a:r>
          </a:p>
        </p:txBody>
      </p:sp>
      <p:sp>
        <p:nvSpPr>
          <p:cNvPr id="14342" name="Slide Number Placeholder 4"/>
          <p:cNvSpPr>
            <a:spLocks noGrp="1"/>
          </p:cNvSpPr>
          <p:nvPr>
            <p:ph type="sldNum" sz="quarter" idx="10"/>
          </p:nvPr>
        </p:nvSpPr>
        <p:spPr>
          <a:noFill/>
        </p:spPr>
        <p:txBody>
          <a:bodyPr/>
          <a:lstStyle/>
          <a:p>
            <a:fld id="{F26130E0-688C-4CAD-93BD-8DA459819606}" type="slidenum">
              <a:rPr lang="en-US"/>
              <a:pPr/>
              <a:t>11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14340" name="Content Placeholder 6"/>
          <p:cNvSpPr>
            <a:spLocks noGrp="1"/>
          </p:cNvSpPr>
          <p:nvPr>
            <p:ph sz="half" idx="4294967295"/>
          </p:nvPr>
        </p:nvSpPr>
        <p:spPr>
          <a:xfrm>
            <a:off x="4876800" y="1371600"/>
            <a:ext cx="4267200" cy="5029200"/>
          </a:xfrm>
          <a:prstGeom prst="rect">
            <a:avLst/>
          </a:prstGeom>
          <a:ln>
            <a:solidFill>
              <a:srgbClr val="000000">
                <a:alpha val="96861"/>
              </a:srgbClr>
            </a:solidFill>
          </a:ln>
        </p:spPr>
        <p:txBody>
          <a:bodyPr/>
          <a:lstStyle/>
          <a:p>
            <a:pPr marL="228600" indent="-228600"/>
            <a:r>
              <a:rPr lang="en-US" sz="1400" dirty="0" smtClean="0"/>
              <a:t>Now assume that CFC1 forms a sales branch in the Caymans to sell the same goods in Europe.  Also assume that under UK law, the income earned by the branch would not be taxed by the UK.</a:t>
            </a:r>
          </a:p>
          <a:p>
            <a:pPr marL="228600" indent="-228600"/>
            <a:endParaRPr lang="en-US" sz="1400" dirty="0" smtClean="0"/>
          </a:p>
          <a:p>
            <a:pPr marL="228600" indent="-228600"/>
            <a:endParaRPr lang="en-US" sz="1400" dirty="0" smtClean="0"/>
          </a:p>
          <a:p>
            <a:pPr marL="228600" indent="-228600"/>
            <a:endParaRPr lang="en-US" sz="1400" dirty="0" smtClean="0"/>
          </a:p>
          <a:p>
            <a:pPr marL="228600" indent="-228600"/>
            <a:endParaRPr lang="en-US" sz="1400" dirty="0" smtClean="0"/>
          </a:p>
          <a:p>
            <a:pPr marL="228600" indent="-228600"/>
            <a:endParaRPr lang="en-US" sz="1400" dirty="0" smtClean="0"/>
          </a:p>
          <a:p>
            <a:pPr marL="228600" indent="-228600"/>
            <a:endParaRPr lang="en-US" sz="1400" dirty="0" smtClean="0"/>
          </a:p>
          <a:p>
            <a:pPr marL="228600" indent="-228600"/>
            <a:endParaRPr lang="en-US" sz="1400" dirty="0" smtClean="0"/>
          </a:p>
          <a:p>
            <a:pPr marL="228600" indent="-228600"/>
            <a:r>
              <a:rPr lang="en-US" sz="1400" dirty="0" smtClean="0"/>
              <a:t>Under US tax principles, transactions between a corporation and any of its branches have no tax significance.  CFC1 would therefore be treated as selling the goods.  None of the income would be </a:t>
            </a:r>
            <a:r>
              <a:rPr lang="en-US" sz="1400" dirty="0" err="1" smtClean="0"/>
              <a:t>FBCSalesI</a:t>
            </a:r>
            <a:r>
              <a:rPr lang="en-US" sz="1400" dirty="0" smtClean="0"/>
              <a:t> because the goods would have been manufactured in the UK and sold by CFC1.</a:t>
            </a:r>
          </a:p>
          <a:p>
            <a:pPr marL="228600" indent="-228600"/>
            <a:r>
              <a:rPr lang="en-US" sz="1400" dirty="0" smtClean="0"/>
              <a:t>The branch rule of section 954(d)(2) is designed to prevent the use of a branch to avoid the </a:t>
            </a:r>
            <a:r>
              <a:rPr lang="en-US" sz="1400" dirty="0" err="1" smtClean="0"/>
              <a:t>FBCSalesI</a:t>
            </a:r>
            <a:r>
              <a:rPr lang="en-US" sz="1400" dirty="0" smtClean="0"/>
              <a:t> rules.</a:t>
            </a:r>
          </a:p>
          <a:p>
            <a:pPr marL="228600" indent="-228600"/>
            <a:endParaRPr lang="en-US" sz="1400" dirty="0" smtClean="0"/>
          </a:p>
          <a:p>
            <a:pPr marL="228600" indent="-228600"/>
            <a:endParaRPr lang="en-US" dirty="0" smtClean="0"/>
          </a:p>
        </p:txBody>
      </p:sp>
      <p:sp>
        <p:nvSpPr>
          <p:cNvPr id="14343" name="Rectangle 5"/>
          <p:cNvSpPr>
            <a:spLocks noChangeArrowheads="1"/>
          </p:cNvSpPr>
          <p:nvPr/>
        </p:nvSpPr>
        <p:spPr bwMode="auto">
          <a:xfrm>
            <a:off x="1295400" y="26670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4344" name="Line 7"/>
          <p:cNvSpPr>
            <a:spLocks noChangeShapeType="1"/>
          </p:cNvSpPr>
          <p:nvPr/>
        </p:nvSpPr>
        <p:spPr bwMode="auto">
          <a:xfrm flipH="1">
            <a:off x="2057400" y="30480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4345" name="Rectangle 5"/>
          <p:cNvSpPr>
            <a:spLocks noChangeArrowheads="1"/>
          </p:cNvSpPr>
          <p:nvPr/>
        </p:nvSpPr>
        <p:spPr bwMode="auto">
          <a:xfrm>
            <a:off x="1295400" y="35052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31753" name="Elbow Connector 13"/>
          <p:cNvCxnSpPr>
            <a:cxnSpLocks noChangeShapeType="1"/>
            <a:stCxn id="14343" idx="1"/>
            <a:endCxn id="14345" idx="1"/>
          </p:cNvCxnSpPr>
          <p:nvPr/>
        </p:nvCxnSpPr>
        <p:spPr bwMode="auto">
          <a:xfrm rot="10800000" flipV="1">
            <a:off x="1295400" y="28575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31754" name="Straight Arrow Connector 32"/>
          <p:cNvCxnSpPr>
            <a:cxnSpLocks noChangeShapeType="1"/>
          </p:cNvCxnSpPr>
          <p:nvPr/>
        </p:nvCxnSpPr>
        <p:spPr bwMode="auto">
          <a:xfrm>
            <a:off x="2971800" y="37338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4348" name="TextBox 33"/>
          <p:cNvSpPr txBox="1">
            <a:spLocks noChangeArrowheads="1"/>
          </p:cNvSpPr>
          <p:nvPr/>
        </p:nvSpPr>
        <p:spPr bwMode="auto">
          <a:xfrm>
            <a:off x="304800" y="3124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14349" name="TextBox 34"/>
          <p:cNvSpPr txBox="1">
            <a:spLocks noChangeArrowheads="1"/>
          </p:cNvSpPr>
          <p:nvPr/>
        </p:nvSpPr>
        <p:spPr bwMode="auto">
          <a:xfrm>
            <a:off x="3733800" y="35814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14350" name="Rectangle 5"/>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4351" name="Line 7"/>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31759" name="Elbow Connector 39"/>
          <p:cNvCxnSpPr>
            <a:cxnSpLocks noChangeShapeType="1"/>
            <a:stCxn id="14350"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31760" name="Straight Arrow Connector 40"/>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4354" name="TextBox 41"/>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14355" name="TextBox 42"/>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59" name="Oval 58"/>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marL="284163" indent="-284163" eaLnBrk="1" hangingPunct="1"/>
            <a:r>
              <a:rPr lang="en-US" sz="2400" smtClean="0"/>
              <a:t>If the branch rules apply, the branch is treated as a wholly owned subsidiary of the CFC and the branch is deemed to have sold the property </a:t>
            </a:r>
            <a:r>
              <a:rPr lang="en-US" altLang="en-US" sz="2400" smtClean="0"/>
              <a:t>“</a:t>
            </a:r>
            <a:r>
              <a:rPr lang="en-US" sz="2400" smtClean="0"/>
              <a:t>on behalf of</a:t>
            </a:r>
            <a:r>
              <a:rPr lang="en-US" altLang="en-US" sz="2400" smtClean="0"/>
              <a:t>”</a:t>
            </a:r>
            <a:r>
              <a:rPr lang="en-US" sz="2400" smtClean="0"/>
              <a:t> the </a:t>
            </a:r>
            <a:r>
              <a:rPr lang="en-US" altLang="en-US" sz="2400" smtClean="0"/>
              <a:t>“</a:t>
            </a:r>
            <a:r>
              <a:rPr lang="en-US" sz="2400" smtClean="0"/>
              <a:t>parent</a:t>
            </a:r>
            <a:r>
              <a:rPr lang="en-US" altLang="en-US" sz="2400" smtClean="0"/>
              <a:t>”</a:t>
            </a:r>
            <a:r>
              <a:rPr lang="en-US" sz="2400" smtClean="0"/>
              <a:t> CFC.</a:t>
            </a:r>
          </a:p>
          <a:p>
            <a:pPr marL="284163" indent="-284163" eaLnBrk="1" hangingPunct="1"/>
            <a:endParaRPr lang="en-US" sz="2400" smtClean="0"/>
          </a:p>
          <a:p>
            <a:pPr marL="284163" indent="-284163" eaLnBrk="1" hangingPunct="1"/>
            <a:r>
              <a:rPr lang="en-US" sz="2400" smtClean="0"/>
              <a:t>Under section 954(d)(1), FBCSalesI includes income from the sale of personal property to any person </a:t>
            </a:r>
            <a:r>
              <a:rPr lang="en-US" sz="2400" i="1" smtClean="0"/>
              <a:t>on behalf of</a:t>
            </a:r>
            <a:r>
              <a:rPr lang="en-US" sz="2400" smtClean="0"/>
              <a:t> a related person.  </a:t>
            </a:r>
          </a:p>
          <a:p>
            <a:pPr marL="284163" indent="-284163" eaLnBrk="1" hangingPunct="1"/>
            <a:endParaRPr lang="en-US" sz="2400" smtClean="0"/>
          </a:p>
          <a:p>
            <a:pPr marL="284163" indent="-284163" eaLnBrk="1" hangingPunct="1"/>
            <a:r>
              <a:rPr lang="en-US" sz="2400" smtClean="0"/>
              <a:t>Consequently, if the sold property is not either manufactured in the branch CFC</a:t>
            </a:r>
            <a:r>
              <a:rPr lang="en-US" altLang="en-US" sz="2400" smtClean="0"/>
              <a:t>’</a:t>
            </a:r>
            <a:r>
              <a:rPr lang="en-US" sz="2400" smtClean="0"/>
              <a:t>s country of incorporation or sold in that country, it will constitute FBCSalesI.  </a:t>
            </a:r>
            <a:endParaRPr lang="en-US" sz="2000" smtClean="0"/>
          </a:p>
          <a:p>
            <a:pPr marL="284163" indent="-284163" eaLnBrk="1" hangingPunct="1">
              <a:buFontTx/>
              <a:buNone/>
            </a:pPr>
            <a:endParaRPr lang="en-US" sz="2000" smtClean="0"/>
          </a:p>
        </p:txBody>
      </p:sp>
      <p:sp>
        <p:nvSpPr>
          <p:cNvPr id="15364" name="Rectangle 2"/>
          <p:cNvSpPr>
            <a:spLocks noGrp="1" noChangeArrowheads="1"/>
          </p:cNvSpPr>
          <p:nvPr>
            <p:ph type="title"/>
          </p:nvPr>
        </p:nvSpPr>
        <p:spPr>
          <a:noFill/>
        </p:spPr>
        <p:txBody>
          <a:bodyPr/>
          <a:lstStyle/>
          <a:p>
            <a:pPr eaLnBrk="1" hangingPunct="1"/>
            <a:r>
              <a:rPr lang="en-US" sz="2000" b="1" dirty="0" smtClean="0"/>
              <a:t>Branch Rule:  Section 954(d)(2)</a:t>
            </a:r>
            <a:endParaRPr lang="en-US" sz="1800" b="1" u="sng" dirty="0" smtClean="0"/>
          </a:p>
        </p:txBody>
      </p:sp>
      <p:sp>
        <p:nvSpPr>
          <p:cNvPr id="15363" name="Slide Number Placeholder 4"/>
          <p:cNvSpPr>
            <a:spLocks noGrp="1"/>
          </p:cNvSpPr>
          <p:nvPr>
            <p:ph type="sldNum" sz="quarter" idx="10"/>
          </p:nvPr>
        </p:nvSpPr>
        <p:spPr>
          <a:noFill/>
        </p:spPr>
        <p:txBody>
          <a:bodyPr/>
          <a:lstStyle/>
          <a:p>
            <a:fld id="{2B73D975-F8CD-4A10-93F8-F833D034D798}" type="slidenum">
              <a:rPr lang="en-US"/>
              <a:pPr/>
              <a:t>12</a:t>
            </a:fld>
            <a:endParaRPr lang="en-US"/>
          </a:p>
        </p:txBody>
      </p:sp>
      <p:sp>
        <p:nvSpPr>
          <p:cNvPr id="30722" name="Footer Placeholder 3"/>
          <p:cNvSpPr>
            <a:spLocks noGrp="1"/>
          </p:cNvSpPr>
          <p:nvPr>
            <p:ph type="ftr" sz="quarter" idx="11"/>
          </p:nvPr>
        </p:nvSpPr>
        <p:spPr/>
        <p:txBody>
          <a:bodyPr/>
          <a:lstStyle/>
          <a:p>
            <a:pPr>
              <a:defRPr/>
            </a:pPr>
            <a:r>
              <a:rPr lang="en-US" dirty="0" smtClean="0"/>
              <a:t>IT_CFC</a:t>
            </a:r>
          </a:p>
        </p:txBody>
      </p:sp>
      <p:sp>
        <p:nvSpPr>
          <p:cNvPr id="1536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marL="342900" indent="-342900" eaLnBrk="1" hangingPunct="1">
              <a:lnSpc>
                <a:spcPct val="90000"/>
              </a:lnSpc>
            </a:pPr>
            <a:r>
              <a:rPr lang="en-US" sz="2000" smtClean="0"/>
              <a:t>The Branch Rule triggered when use of branch has the same </a:t>
            </a:r>
            <a:r>
              <a:rPr lang="ja-JP" altLang="en-US" sz="2000" smtClean="0"/>
              <a:t>“</a:t>
            </a:r>
            <a:r>
              <a:rPr lang="en-US" altLang="ja-JP" sz="2000" smtClean="0"/>
              <a:t>tax effect</a:t>
            </a:r>
            <a:r>
              <a:rPr lang="ja-JP" altLang="en-US" sz="2000" smtClean="0"/>
              <a:t>”</a:t>
            </a:r>
            <a:r>
              <a:rPr lang="en-US" altLang="ja-JP" sz="2000" smtClean="0"/>
              <a:t> as the use of a separate CFC.  In the case of a </a:t>
            </a:r>
            <a:r>
              <a:rPr lang="en-US" altLang="en-US" sz="2000" smtClean="0"/>
              <a:t>“</a:t>
            </a:r>
            <a:r>
              <a:rPr lang="en-US" altLang="ja-JP" sz="2000" smtClean="0"/>
              <a:t>sales branch</a:t>
            </a:r>
            <a:r>
              <a:rPr lang="en-US" altLang="en-US" sz="2000" smtClean="0"/>
              <a:t>”</a:t>
            </a:r>
            <a:r>
              <a:rPr lang="en-US" altLang="ja-JP" sz="2000" smtClean="0"/>
              <a:t>, the branch is treated as having sold the property </a:t>
            </a:r>
            <a:r>
              <a:rPr lang="en-US" altLang="en-US" sz="2000" smtClean="0"/>
              <a:t>“</a:t>
            </a:r>
            <a:r>
              <a:rPr lang="en-US" altLang="ja-JP" sz="2000" smtClean="0"/>
              <a:t>on behalf of</a:t>
            </a:r>
            <a:r>
              <a:rPr lang="en-US" altLang="en-US" sz="2000" smtClean="0"/>
              <a:t>”</a:t>
            </a:r>
            <a:r>
              <a:rPr lang="en-US" altLang="ja-JP" sz="2000" smtClean="0"/>
              <a:t> the CFC.</a:t>
            </a:r>
          </a:p>
          <a:p>
            <a:pPr marL="342900" indent="-342900" eaLnBrk="1" hangingPunct="1">
              <a:lnSpc>
                <a:spcPct val="90000"/>
              </a:lnSpc>
            </a:pPr>
            <a:endParaRPr lang="en-US" sz="2000" smtClean="0"/>
          </a:p>
          <a:p>
            <a:pPr marL="342900" indent="-342900" eaLnBrk="1" hangingPunct="1">
              <a:lnSpc>
                <a:spcPct val="90000"/>
              </a:lnSpc>
            </a:pPr>
            <a:r>
              <a:rPr lang="en-US" sz="2000" smtClean="0"/>
              <a:t>Can apply to either sales/purchase </a:t>
            </a:r>
            <a:r>
              <a:rPr lang="en-US" sz="2000" i="1" smtClean="0"/>
              <a:t>or</a:t>
            </a:r>
            <a:r>
              <a:rPr lang="en-US" sz="2000" smtClean="0"/>
              <a:t> manufacturing branches located outside the CFC</a:t>
            </a:r>
            <a:r>
              <a:rPr lang="ja-JP" altLang="en-US" sz="2000" smtClean="0"/>
              <a:t>’</a:t>
            </a:r>
            <a:r>
              <a:rPr lang="en-US" altLang="ja-JP" sz="2000" smtClean="0"/>
              <a:t>s country of incorporation.</a:t>
            </a:r>
          </a:p>
          <a:p>
            <a:pPr marL="342900" indent="-342900" algn="ctr" eaLnBrk="1" hangingPunct="1">
              <a:lnSpc>
                <a:spcPct val="90000"/>
              </a:lnSpc>
              <a:buFontTx/>
              <a:buNone/>
            </a:pPr>
            <a:endParaRPr lang="en-US" sz="2000" b="1" u="sng" smtClean="0"/>
          </a:p>
          <a:p>
            <a:pPr marL="342900" indent="-342900" algn="ctr" eaLnBrk="1" hangingPunct="1">
              <a:lnSpc>
                <a:spcPct val="90000"/>
              </a:lnSpc>
              <a:buFontTx/>
              <a:buNone/>
            </a:pPr>
            <a:r>
              <a:rPr lang="en-US" sz="2000" b="1" u="sng" smtClean="0"/>
              <a:t>Tax effect</a:t>
            </a:r>
            <a:r>
              <a:rPr lang="en-US" sz="2000" b="1" smtClean="0"/>
              <a:t>  </a:t>
            </a:r>
          </a:p>
          <a:p>
            <a:pPr marL="342900" indent="-342900" eaLnBrk="1" hangingPunct="1">
              <a:lnSpc>
                <a:spcPct val="90000"/>
              </a:lnSpc>
            </a:pPr>
            <a:r>
              <a:rPr lang="en-US" sz="2000" b="1" u="sng" smtClean="0"/>
              <a:t>Sales/purchase branch</a:t>
            </a:r>
            <a:r>
              <a:rPr lang="en-US" sz="2000" smtClean="0"/>
              <a:t>: if income allocated to </a:t>
            </a:r>
            <a:r>
              <a:rPr lang="en-US" sz="2000" b="1" smtClean="0"/>
              <a:t>branch</a:t>
            </a:r>
            <a:r>
              <a:rPr lang="en-US" sz="2000" smtClean="0"/>
              <a:t> is taxed at less than 90% of and at least 5% points less than effective tax rate of CFC, branch is treated as separate CFC.  Reg. § 1.954-3(b)(1)(i).  </a:t>
            </a:r>
          </a:p>
          <a:p>
            <a:pPr marL="342900" indent="-342900" eaLnBrk="1" hangingPunct="1">
              <a:lnSpc>
                <a:spcPct val="90000"/>
              </a:lnSpc>
            </a:pPr>
            <a:endParaRPr lang="en-US" sz="2000" b="1" u="sng" smtClean="0"/>
          </a:p>
          <a:p>
            <a:pPr marL="342900" indent="-342900" eaLnBrk="1" hangingPunct="1">
              <a:lnSpc>
                <a:spcPct val="90000"/>
              </a:lnSpc>
            </a:pPr>
            <a:r>
              <a:rPr lang="en-US" sz="2000" b="1" u="sng" smtClean="0"/>
              <a:t>Manufacturing branch</a:t>
            </a:r>
            <a:r>
              <a:rPr lang="en-US" sz="2000" smtClean="0"/>
              <a:t>: if income allocated to </a:t>
            </a:r>
            <a:r>
              <a:rPr lang="en-US" sz="2000" b="1" smtClean="0"/>
              <a:t>remainder of CFC</a:t>
            </a:r>
            <a:r>
              <a:rPr lang="en-US" sz="2000" smtClean="0"/>
              <a:t> is taxed at less than 90% of and at least 5% points less than effective tax rate of branch country, branch is treated as separate CFC.  Reg. § 1.954-3(b)(1)(ii).</a:t>
            </a:r>
            <a:endParaRPr lang="en-US" sz="1800" smtClean="0"/>
          </a:p>
        </p:txBody>
      </p:sp>
      <p:sp>
        <p:nvSpPr>
          <p:cNvPr id="16388" name="Rectangle 2"/>
          <p:cNvSpPr>
            <a:spLocks noGrp="1" noChangeArrowheads="1"/>
          </p:cNvSpPr>
          <p:nvPr>
            <p:ph type="title"/>
          </p:nvPr>
        </p:nvSpPr>
        <p:spPr>
          <a:noFill/>
        </p:spPr>
        <p:txBody>
          <a:bodyPr/>
          <a:lstStyle/>
          <a:p>
            <a:pPr eaLnBrk="1" hangingPunct="1"/>
            <a:r>
              <a:rPr lang="en-US" sz="2000" b="1" dirty="0" smtClean="0"/>
              <a:t>Branch Rule:  Section 954(d)(2); </a:t>
            </a:r>
            <a:r>
              <a:rPr lang="en-US" sz="2000" b="1" dirty="0" err="1" smtClean="0"/>
              <a:t>Regs</a:t>
            </a:r>
            <a:r>
              <a:rPr lang="en-US" sz="2000" b="1" dirty="0" smtClean="0"/>
              <a:t>. 1.954-3(b)</a:t>
            </a:r>
            <a:endParaRPr lang="en-US" sz="1800" b="1" dirty="0" smtClean="0"/>
          </a:p>
        </p:txBody>
      </p:sp>
      <p:sp>
        <p:nvSpPr>
          <p:cNvPr id="16387" name="Slide Number Placeholder 4"/>
          <p:cNvSpPr>
            <a:spLocks noGrp="1"/>
          </p:cNvSpPr>
          <p:nvPr>
            <p:ph type="sldNum" sz="quarter" idx="10"/>
          </p:nvPr>
        </p:nvSpPr>
        <p:spPr>
          <a:noFill/>
        </p:spPr>
        <p:txBody>
          <a:bodyPr/>
          <a:lstStyle/>
          <a:p>
            <a:fld id="{23DE0CCA-29BE-4EE3-8170-364BEB59197F}" type="slidenum">
              <a:rPr lang="en-US"/>
              <a:pPr/>
              <a:t>13</a:t>
            </a:fld>
            <a:endParaRPr lang="en-US"/>
          </a:p>
        </p:txBody>
      </p:sp>
      <p:sp>
        <p:nvSpPr>
          <p:cNvPr id="32770" name="Footer Placeholder 3"/>
          <p:cNvSpPr>
            <a:spLocks noGrp="1"/>
          </p:cNvSpPr>
          <p:nvPr>
            <p:ph type="ftr" sz="quarter" idx="11"/>
          </p:nvPr>
        </p:nvSpPr>
        <p:spPr/>
        <p:txBody>
          <a:bodyPr/>
          <a:lstStyle/>
          <a:p>
            <a:pPr>
              <a:defRPr/>
            </a:pPr>
            <a:r>
              <a:rPr lang="en-US" dirty="0" smtClean="0"/>
              <a:t>IT_CFC</a:t>
            </a:r>
          </a:p>
        </p:txBody>
      </p:sp>
      <p:sp>
        <p:nvSpPr>
          <p:cNvPr id="16390"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6391"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342900" indent="-342900" eaLnBrk="1" hangingPunct="1"/>
            <a:r>
              <a:rPr lang="en-US" sz="2000" smtClean="0"/>
              <a:t>If the branch rule applies, the branch (B) is treated as a separate subsidiary incorporated in the country where it</a:t>
            </a:r>
            <a:r>
              <a:rPr lang="ja-JP" altLang="en-US" sz="2000" smtClean="0"/>
              <a:t>’</a:t>
            </a:r>
            <a:r>
              <a:rPr lang="en-US" altLang="ja-JP" sz="2000" smtClean="0"/>
              <a:t>s located.  Reg. § 1.954-3(b)(2)(i)(a).  </a:t>
            </a:r>
          </a:p>
          <a:p>
            <a:pPr marL="342900" indent="-342900" eaLnBrk="1" hangingPunct="1"/>
            <a:endParaRPr lang="en-US" sz="2000" smtClean="0"/>
          </a:p>
          <a:p>
            <a:pPr marL="342900" indent="-342900" eaLnBrk="1" hangingPunct="1"/>
            <a:r>
              <a:rPr lang="en-US" sz="2000" smtClean="0"/>
              <a:t>Property sold or purchased by </a:t>
            </a:r>
            <a:r>
              <a:rPr lang="en-US" sz="2000" b="1" smtClean="0"/>
              <a:t>sales/purchase B</a:t>
            </a:r>
            <a:r>
              <a:rPr lang="en-US" sz="2000" smtClean="0"/>
              <a:t> is treated as purchased or sold </a:t>
            </a:r>
            <a:r>
              <a:rPr lang="ja-JP" altLang="en-US" sz="2000" smtClean="0"/>
              <a:t>“</a:t>
            </a:r>
            <a:r>
              <a:rPr lang="en-US" altLang="ja-JP" sz="2000" smtClean="0"/>
              <a:t>on behalf</a:t>
            </a:r>
            <a:r>
              <a:rPr lang="ja-JP" altLang="en-US" sz="2000" smtClean="0"/>
              <a:t>”</a:t>
            </a:r>
            <a:r>
              <a:rPr lang="en-US" altLang="ja-JP" sz="2000" smtClean="0"/>
              <a:t> of the CFC by B.  In essence, property is treated as having been transferred tax-free between B and the CFC after purchase and before sale, thereby </a:t>
            </a:r>
            <a:r>
              <a:rPr lang="en-US" altLang="ja-JP" sz="2000" i="1" smtClean="0"/>
              <a:t>potentially</a:t>
            </a:r>
            <a:r>
              <a:rPr lang="en-US" altLang="ja-JP" sz="2000" smtClean="0"/>
              <a:t> generating FBCSalesI.</a:t>
            </a:r>
            <a:r>
              <a:rPr lang="en-US" altLang="ja-JP" sz="2000" b="1" smtClean="0"/>
              <a:t> </a:t>
            </a:r>
          </a:p>
          <a:p>
            <a:pPr marL="342900" indent="-342900" eaLnBrk="1" hangingPunct="1"/>
            <a:endParaRPr lang="en-US" sz="2000" smtClean="0"/>
          </a:p>
          <a:p>
            <a:pPr marL="342900" indent="-342900" eaLnBrk="1" hangingPunct="1"/>
            <a:r>
              <a:rPr lang="en-US" sz="2000" smtClean="0"/>
              <a:t>Property sold or purchased by CFC from </a:t>
            </a:r>
            <a:r>
              <a:rPr lang="en-US" sz="2000" b="1" smtClean="0"/>
              <a:t>manufacturing B</a:t>
            </a:r>
            <a:r>
              <a:rPr lang="en-US" sz="2000" smtClean="0"/>
              <a:t> is treated as made </a:t>
            </a:r>
            <a:r>
              <a:rPr lang="ja-JP" altLang="en-US" sz="2000" smtClean="0"/>
              <a:t>“</a:t>
            </a:r>
            <a:r>
              <a:rPr lang="en-US" altLang="ja-JP" sz="2000" smtClean="0"/>
              <a:t>on behalf</a:t>
            </a:r>
            <a:r>
              <a:rPr lang="ja-JP" altLang="en-US" sz="2000" smtClean="0"/>
              <a:t>”</a:t>
            </a:r>
            <a:r>
              <a:rPr lang="en-US" altLang="ja-JP" sz="2000" smtClean="0"/>
              <a:t> of the manufacturing B by the CFC.  In essence, property is treated as having been transferred tax-free between the manufacturing B and the CFC after manufacture and before sale, thereby </a:t>
            </a:r>
            <a:r>
              <a:rPr lang="en-US" altLang="ja-JP" sz="2000" i="1" smtClean="0"/>
              <a:t>potentially</a:t>
            </a:r>
            <a:r>
              <a:rPr lang="en-US" altLang="ja-JP" sz="2000" smtClean="0"/>
              <a:t> generating FBCSalesI.</a:t>
            </a:r>
            <a:r>
              <a:rPr lang="en-US" altLang="ja-JP" sz="1800" b="1" smtClean="0"/>
              <a:t> </a:t>
            </a:r>
            <a:endParaRPr lang="en-US" sz="1800" b="1" smtClean="0"/>
          </a:p>
        </p:txBody>
      </p:sp>
      <p:sp>
        <p:nvSpPr>
          <p:cNvPr id="17412" name="Rectangle 2"/>
          <p:cNvSpPr>
            <a:spLocks noGrp="1" noChangeArrowheads="1"/>
          </p:cNvSpPr>
          <p:nvPr>
            <p:ph type="title"/>
          </p:nvPr>
        </p:nvSpPr>
        <p:spPr>
          <a:noFill/>
        </p:spPr>
        <p:txBody>
          <a:bodyPr/>
          <a:lstStyle/>
          <a:p>
            <a:pPr eaLnBrk="1" hangingPunct="1"/>
            <a:r>
              <a:rPr lang="en-US" sz="2000" b="1" dirty="0" smtClean="0"/>
              <a:t>Branch Rule:  Section 954(d)(2); </a:t>
            </a:r>
            <a:r>
              <a:rPr lang="en-US" sz="2000" b="1" dirty="0" err="1" smtClean="0"/>
              <a:t>Regs</a:t>
            </a:r>
            <a:r>
              <a:rPr lang="en-US" sz="2000" b="1" dirty="0" smtClean="0"/>
              <a:t>. 1.954-3(b)</a:t>
            </a:r>
            <a:endParaRPr lang="en-US" sz="1800" b="1" u="sng" dirty="0" smtClean="0"/>
          </a:p>
        </p:txBody>
      </p:sp>
      <p:sp>
        <p:nvSpPr>
          <p:cNvPr id="17411" name="Slide Number Placeholder 4"/>
          <p:cNvSpPr>
            <a:spLocks noGrp="1"/>
          </p:cNvSpPr>
          <p:nvPr>
            <p:ph type="sldNum" sz="quarter" idx="10"/>
          </p:nvPr>
        </p:nvSpPr>
        <p:spPr>
          <a:noFill/>
        </p:spPr>
        <p:txBody>
          <a:bodyPr/>
          <a:lstStyle/>
          <a:p>
            <a:fld id="{FF78FD2E-7180-4786-BE91-42025909DF69}" type="slidenum">
              <a:rPr lang="en-US"/>
              <a:pPr/>
              <a:t>14</a:t>
            </a:fld>
            <a:endParaRPr lang="en-US"/>
          </a:p>
        </p:txBody>
      </p:sp>
      <p:sp>
        <p:nvSpPr>
          <p:cNvPr id="34818" name="Footer Placeholder 3"/>
          <p:cNvSpPr>
            <a:spLocks noGrp="1"/>
          </p:cNvSpPr>
          <p:nvPr>
            <p:ph type="ftr" sz="quarter" idx="11"/>
          </p:nvPr>
        </p:nvSpPr>
        <p:spPr/>
        <p:txBody>
          <a:bodyPr/>
          <a:lstStyle/>
          <a:p>
            <a:pPr>
              <a:defRPr/>
            </a:pPr>
            <a:r>
              <a:rPr lang="en-US" dirty="0" smtClean="0"/>
              <a:t>IT_CFC</a:t>
            </a:r>
          </a:p>
        </p:txBody>
      </p:sp>
      <p:sp>
        <p:nvSpPr>
          <p:cNvPr id="1741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741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smtClean="0"/>
              <a:t>Branch Rule:  Section 954(d)(2); </a:t>
            </a:r>
            <a:r>
              <a:rPr lang="en-US" sz="2000" b="1" dirty="0" err="1" smtClean="0"/>
              <a:t>Regs</a:t>
            </a:r>
            <a:r>
              <a:rPr lang="en-US" sz="2000" b="1" dirty="0" smtClean="0"/>
              <a:t>. 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dirty="0" smtClean="0"/>
              <a:t>IT_CFC</a:t>
            </a:r>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smtClean="0">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2800" b="1" smtClean="0"/>
              <a:t>Branch Rule:  Section 954(d)(2); Regs. 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dirty="0" smtClean="0"/>
              <a:t>IT_CFC</a:t>
            </a:r>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905000"/>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743200"/>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22860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752600"/>
            <a:ext cx="6934200" cy="2308225"/>
          </a:xfrm>
          <a:prstGeom prst="rect">
            <a:avLst/>
          </a:prstGeom>
          <a:noFill/>
          <a:ln w="9525">
            <a:noFill/>
            <a:miter lim="800000"/>
            <a:headEnd/>
            <a:tailEnd/>
          </a:ln>
        </p:spPr>
        <p:txBody>
          <a:bodyPr>
            <a:spAutoFit/>
          </a:bodyPr>
          <a:lstStyle/>
          <a:p>
            <a:r>
              <a:rPr lang="en-US" sz="140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FBCSalI because it manufactures the sold products, but income from the remainder of CFC is treated as income from the sale of property for use outside of X produced in Y on behalf of B, a related person is thus FBCSalI.</a:t>
            </a:r>
          </a:p>
          <a:p>
            <a:endParaRPr lang="en-US" b="1">
              <a:latin typeface="Verdana" pitchFamily="34" charset="0"/>
            </a:endParaRPr>
          </a:p>
        </p:txBody>
      </p:sp>
      <p:sp>
        <p:nvSpPr>
          <p:cNvPr id="19466" name="Rectangle 10"/>
          <p:cNvSpPr>
            <a:spLocks noChangeArrowheads="1"/>
          </p:cNvSpPr>
          <p:nvPr/>
        </p:nvSpPr>
        <p:spPr bwMode="auto">
          <a:xfrm>
            <a:off x="685800" y="4572000"/>
            <a:ext cx="1905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505200" y="4495800"/>
            <a:ext cx="5562600" cy="2246313"/>
          </a:xfrm>
          <a:prstGeom prst="rect">
            <a:avLst/>
          </a:prstGeom>
          <a:noFill/>
          <a:ln w="9525">
            <a:noFill/>
            <a:miter lim="800000"/>
            <a:headEnd/>
            <a:tailEnd/>
          </a:ln>
        </p:spPr>
        <p:txBody>
          <a:bodyPr>
            <a:spAutoFit/>
          </a:bodyPr>
          <a:lstStyle/>
          <a:p>
            <a:r>
              <a:rPr lang="en-US" sz="140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a:latin typeface="Verdana" pitchFamily="34" charset="0"/>
              </a:rPr>
              <a:t>“</a:t>
            </a:r>
            <a:r>
              <a:rPr lang="en-US" sz="1400">
                <a:latin typeface="Verdana" pitchFamily="34" charset="0"/>
              </a:rPr>
              <a:t>on behalf of</a:t>
            </a:r>
            <a:r>
              <a:rPr lang="en-US" altLang="en-US" sz="1400">
                <a:latin typeface="Verdana" pitchFamily="34" charset="0"/>
              </a:rPr>
              <a:t>”</a:t>
            </a:r>
            <a:r>
              <a:rPr lang="en-US" sz="1400">
                <a:latin typeface="Verdana" pitchFamily="34" charset="0"/>
              </a:rPr>
              <a:t> CFC and will be FBCSalI.  CFC doesn</a:t>
            </a:r>
            <a:r>
              <a:rPr lang="en-US" altLang="en-US" sz="1400">
                <a:latin typeface="Verdana" pitchFamily="34" charset="0"/>
              </a:rPr>
              <a:t>’</a:t>
            </a:r>
            <a:r>
              <a:rPr lang="en-US" sz="1400">
                <a:latin typeface="Verdana" pitchFamily="34" charset="0"/>
              </a:rPr>
              <a:t>t derive any FBCSalI because it manufactures the sold articles.     </a:t>
            </a:r>
          </a:p>
        </p:txBody>
      </p:sp>
      <p:sp>
        <p:nvSpPr>
          <p:cNvPr id="19470" name="Oval 14"/>
          <p:cNvSpPr>
            <a:spLocks noChangeArrowheads="1"/>
          </p:cNvSpPr>
          <p:nvPr/>
        </p:nvSpPr>
        <p:spPr bwMode="auto">
          <a:xfrm>
            <a:off x="1752600" y="5410200"/>
            <a:ext cx="17526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1600" y="1230313"/>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95400" y="3962400"/>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marL="342900" indent="-342900" algn="ctr" eaLnBrk="1" hangingPunct="1">
              <a:lnSpc>
                <a:spcPct val="80000"/>
              </a:lnSpc>
              <a:buFontTx/>
              <a:buNone/>
            </a:pPr>
            <a:r>
              <a:rPr lang="en-US" sz="2000" b="1" u="sng" dirty="0" smtClean="0">
                <a:latin typeface="Verdana" pitchFamily="34" charset="0"/>
              </a:rPr>
              <a:t>Rev. Rul. 75-7 (contract manufacturing)</a:t>
            </a:r>
          </a:p>
          <a:p>
            <a:pPr marL="342900" indent="-342900" eaLnBrk="1" hangingPunct="1">
              <a:lnSpc>
                <a:spcPct val="80000"/>
              </a:lnSpc>
            </a:pPr>
            <a:endParaRPr lang="en-US" sz="1800" b="1" u="sng" dirty="0" smtClean="0">
              <a:latin typeface="Verdana" pitchFamily="34" charset="0"/>
            </a:endParaRPr>
          </a:p>
          <a:p>
            <a:pPr marL="342900" indent="-342900" eaLnBrk="1" hangingPunct="1">
              <a:lnSpc>
                <a:spcPct val="80000"/>
              </a:lnSpc>
            </a:pPr>
            <a:endParaRPr lang="en-US" sz="1800" b="1" u="sng" dirty="0" smtClean="0"/>
          </a:p>
          <a:p>
            <a:pPr marL="342900" indent="-342900" eaLnBrk="1" hangingPunct="1">
              <a:lnSpc>
                <a:spcPct val="80000"/>
              </a:lnSpc>
            </a:pPr>
            <a:endParaRPr lang="en-US" sz="1800" b="1" u="sng" dirty="0" smtClean="0"/>
          </a:p>
          <a:p>
            <a:pPr marL="342900" indent="-342900" eaLnBrk="1" hangingPunct="1">
              <a:lnSpc>
                <a:spcPct val="80000"/>
              </a:lnSpc>
            </a:pPr>
            <a:endParaRPr lang="en-US" sz="1800" b="1" u="sng" dirty="0" smtClean="0"/>
          </a:p>
          <a:p>
            <a:pPr marL="342900" indent="-342900" eaLnBrk="1" hangingPunct="1">
              <a:lnSpc>
                <a:spcPct val="80000"/>
              </a:lnSpc>
            </a:pPr>
            <a:endParaRPr lang="en-US" sz="1800" b="1" u="sng" dirty="0" smtClean="0"/>
          </a:p>
          <a:p>
            <a:pPr marL="342900" indent="-342900" eaLnBrk="1" hangingPunct="1">
              <a:lnSpc>
                <a:spcPct val="80000"/>
              </a:lnSpc>
            </a:pPr>
            <a:endParaRPr lang="en-US" sz="1800" b="1" u="sng" dirty="0" smtClean="0"/>
          </a:p>
          <a:p>
            <a:pPr marL="342900" indent="-342900" eaLnBrk="1" hangingPunct="1">
              <a:lnSpc>
                <a:spcPct val="80000"/>
              </a:lnSpc>
            </a:pPr>
            <a:endParaRPr lang="en-US" sz="1800" b="1" u="sng" dirty="0" smtClean="0"/>
          </a:p>
          <a:p>
            <a:pPr marL="342900" indent="-342900" eaLnBrk="1" hangingPunct="1">
              <a:lnSpc>
                <a:spcPct val="80000"/>
              </a:lnSpc>
            </a:pPr>
            <a:endParaRPr lang="en-US" sz="1800" b="1" u="sng" dirty="0" smtClean="0"/>
          </a:p>
          <a:p>
            <a:pPr marL="342900" indent="-342900" eaLnBrk="1" hangingPunct="1">
              <a:lnSpc>
                <a:spcPct val="80000"/>
              </a:lnSpc>
            </a:pPr>
            <a:endParaRPr lang="en-US" sz="1400" b="1" dirty="0" smtClean="0">
              <a:latin typeface="Verdana" pitchFamily="34" charset="0"/>
            </a:endParaRPr>
          </a:p>
          <a:p>
            <a:pPr marL="342900" indent="-342900" eaLnBrk="1" hangingPunct="1">
              <a:lnSpc>
                <a:spcPct val="80000"/>
              </a:lnSpc>
            </a:pPr>
            <a:endParaRPr lang="en-US" sz="1400" b="1" dirty="0" smtClean="0">
              <a:latin typeface="Verdana" pitchFamily="34" charset="0"/>
            </a:endParaRPr>
          </a:p>
          <a:p>
            <a:pPr marL="342900" indent="-342900" eaLnBrk="1" hangingPunct="1">
              <a:lnSpc>
                <a:spcPct val="80000"/>
              </a:lnSpc>
            </a:pPr>
            <a:r>
              <a:rPr lang="en-US" sz="1800" dirty="0" smtClean="0">
                <a:latin typeface="Verdana" pitchFamily="34" charset="0"/>
              </a:rPr>
              <a:t>FC received conversion fee for processing</a:t>
            </a:r>
          </a:p>
          <a:p>
            <a:pPr marL="342900" indent="-342900" eaLnBrk="1" hangingPunct="1">
              <a:lnSpc>
                <a:spcPct val="80000"/>
              </a:lnSpc>
            </a:pPr>
            <a:r>
              <a:rPr lang="en-US" sz="1800" dirty="0" smtClean="0">
                <a:latin typeface="Verdana" pitchFamily="34" charset="0"/>
              </a:rPr>
              <a:t>Product remained sole property of CFC during processing</a:t>
            </a:r>
          </a:p>
          <a:p>
            <a:pPr marL="342900" indent="-342900" eaLnBrk="1" hangingPunct="1">
              <a:lnSpc>
                <a:spcPct val="80000"/>
              </a:lnSpc>
            </a:pPr>
            <a:r>
              <a:rPr lang="en-US" sz="1800" dirty="0" smtClean="0">
                <a:latin typeface="Verdana" pitchFamily="34" charset="0"/>
              </a:rPr>
              <a:t>Quality control vested in CFC</a:t>
            </a:r>
          </a:p>
          <a:p>
            <a:pPr marL="342900" indent="-342900" eaLnBrk="1" hangingPunct="1">
              <a:lnSpc>
                <a:spcPct val="80000"/>
              </a:lnSpc>
            </a:pPr>
            <a:r>
              <a:rPr lang="en-US" sz="1800" dirty="0" smtClean="0">
                <a:latin typeface="Verdana" pitchFamily="34" charset="0"/>
              </a:rPr>
              <a:t>Negotiation and sale of final product responsibility of CFC</a:t>
            </a:r>
          </a:p>
          <a:p>
            <a:pPr marL="342900" indent="-342900" eaLnBrk="1" hangingPunct="1">
              <a:lnSpc>
                <a:spcPct val="80000"/>
              </a:lnSpc>
            </a:pPr>
            <a:r>
              <a:rPr lang="en-US" sz="1800" u="sng" dirty="0" smtClean="0">
                <a:latin typeface="Verdana" pitchFamily="34" charset="0"/>
              </a:rPr>
              <a:t>Holdings</a:t>
            </a:r>
            <a:r>
              <a:rPr lang="en-US" sz="1800" dirty="0" smtClean="0">
                <a:latin typeface="Verdana" pitchFamily="34" charset="0"/>
              </a:rPr>
              <a:t>:  </a:t>
            </a:r>
          </a:p>
          <a:p>
            <a:pPr marL="742950" lvl="1" indent="-285750" eaLnBrk="1" hangingPunct="1">
              <a:lnSpc>
                <a:spcPct val="80000"/>
              </a:lnSpc>
            </a:pPr>
            <a:r>
              <a:rPr lang="en-US" sz="1600" dirty="0" smtClean="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80000"/>
              </a:lnSpc>
            </a:pPr>
            <a:r>
              <a:rPr lang="en-US" sz="1600" dirty="0" smtClean="0">
                <a:latin typeface="Verdana" pitchFamily="34" charset="0"/>
                <a:ea typeface="ＭＳ Ｐゴシック" charset="-128"/>
              </a:rPr>
              <a:t>(2) FC is considered to be a manufacturing branch but the branch rules don</a:t>
            </a:r>
            <a:r>
              <a:rPr lang="ja-JP" altLang="en-US" sz="1600" dirty="0" smtClean="0">
                <a:latin typeface="Verdana" pitchFamily="34" charset="0"/>
                <a:ea typeface="ＭＳ Ｐゴシック" charset="-128"/>
              </a:rPr>
              <a:t>’</a:t>
            </a:r>
            <a:r>
              <a:rPr lang="en-US" altLang="ja-JP" sz="1600" dirty="0" smtClean="0">
                <a:latin typeface="Verdana" pitchFamily="34" charset="0"/>
                <a:ea typeface="ＭＳ Ｐゴシック" charset="-128"/>
              </a:rPr>
              <a:t>t apply since the tax rate in X is </a:t>
            </a:r>
            <a:r>
              <a:rPr lang="en-US" altLang="ja-JP" sz="1600" u="sng" dirty="0" smtClean="0">
                <a:latin typeface="Verdana" pitchFamily="34" charset="0"/>
                <a:ea typeface="ＭＳ Ｐゴシック" charset="-128"/>
              </a:rPr>
              <a:t>higher</a:t>
            </a:r>
            <a:r>
              <a:rPr lang="en-US" altLang="ja-JP" sz="1600" dirty="0" smtClean="0">
                <a:latin typeface="Verdana" pitchFamily="34" charset="0"/>
                <a:ea typeface="ＭＳ Ｐゴシック" charset="-128"/>
              </a:rPr>
              <a:t> than in Y.</a:t>
            </a:r>
          </a:p>
          <a:p>
            <a:pPr marL="342900" indent="-342900" eaLnBrk="1" hangingPunct="1">
              <a:lnSpc>
                <a:spcPct val="80000"/>
              </a:lnSpc>
            </a:pPr>
            <a:endParaRPr lang="en-US" sz="2000" b="1" u="sng" dirty="0" smtClean="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2800" b="1" smtClean="0"/>
              <a:t>Branch Rule:  Section 954(d)(2); Regs. 1.954-3(b)</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dirty="0" smtClean="0"/>
              <a:t>IT_CFC</a:t>
            </a:r>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1173163"/>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620963"/>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544763"/>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738538"/>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933098"/>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205905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961071"/>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631278"/>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1353345"/>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2002632"/>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819400" y="3621088"/>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200400" y="3621088"/>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smtClean="0"/>
          </a:p>
          <a:p>
            <a:pPr marL="342900" indent="-342900" eaLnBrk="1" hangingPunct="1">
              <a:buFontTx/>
              <a:buNone/>
            </a:pPr>
            <a:endParaRPr lang="en-US" sz="1800" b="1" u="sng" smtClean="0"/>
          </a:p>
          <a:p>
            <a:pPr marL="342900" indent="-342900" eaLnBrk="1" hangingPunct="1">
              <a:buFontTx/>
              <a:buNone/>
            </a:pPr>
            <a:endParaRPr lang="en-US" sz="1800" b="1" u="sng" smtClean="0"/>
          </a:p>
          <a:p>
            <a:pPr marL="342900" indent="-342900" eaLnBrk="1" hangingPunct="1">
              <a:buFontTx/>
              <a:buNone/>
            </a:pPr>
            <a:endParaRPr lang="en-US" sz="1800" b="1" u="sng" smtClean="0"/>
          </a:p>
          <a:p>
            <a:pPr marL="342900" indent="-342900" eaLnBrk="1" hangingPunct="1">
              <a:buFontTx/>
              <a:buNone/>
            </a:pPr>
            <a:endParaRPr lang="en-US" sz="1800" b="1" u="sng" smtClean="0"/>
          </a:p>
          <a:p>
            <a:pPr marL="342900" indent="-342900" eaLnBrk="1" hangingPunct="1">
              <a:buFontTx/>
              <a:buNone/>
            </a:pPr>
            <a:endParaRPr lang="en-US" sz="1800" b="1" u="sng" smtClean="0"/>
          </a:p>
          <a:p>
            <a:pPr marL="342900" indent="-342900" eaLnBrk="1" hangingPunct="1"/>
            <a:endParaRPr lang="en-US" sz="1800" b="1" smtClean="0"/>
          </a:p>
          <a:p>
            <a:pPr marL="342900" indent="-342900" eaLnBrk="1" hangingPunct="1"/>
            <a:endParaRPr lang="en-US" sz="1800" b="1" smtClean="0"/>
          </a:p>
          <a:p>
            <a:pPr marL="342900" indent="-342900" eaLnBrk="1" hangingPunct="1"/>
            <a:endParaRPr lang="en-US" sz="2000" smtClean="0"/>
          </a:p>
          <a:p>
            <a:pPr marL="342900" indent="-342900" eaLnBrk="1" hangingPunct="1"/>
            <a:r>
              <a:rPr lang="en-US" sz="2000" smtClean="0"/>
              <a:t>IRS argues that Tensia is </a:t>
            </a:r>
            <a:r>
              <a:rPr lang="ja-JP" altLang="en-US" sz="2000" smtClean="0"/>
              <a:t>“</a:t>
            </a:r>
            <a:r>
              <a:rPr lang="en-US" altLang="ja-JP" sz="2000" smtClean="0"/>
              <a:t>branch or similar establishment</a:t>
            </a:r>
            <a:r>
              <a:rPr lang="ja-JP" altLang="en-US" sz="2000" smtClean="0"/>
              <a:t>”</a:t>
            </a:r>
            <a:endParaRPr lang="en-US" altLang="ja-JP" sz="2000" smtClean="0"/>
          </a:p>
          <a:p>
            <a:pPr marL="342900" indent="-342900" eaLnBrk="1" hangingPunct="1"/>
            <a:r>
              <a:rPr lang="en-US" sz="2000" smtClean="0"/>
              <a:t>TC disagrees, stating that a branch does not encompass an unrelated corporation operating under an arm's-length contractual arrangement, and a </a:t>
            </a:r>
            <a:r>
              <a:rPr lang="ja-JP" altLang="en-US" sz="2000" smtClean="0"/>
              <a:t>“</a:t>
            </a:r>
            <a:r>
              <a:rPr lang="en-US" altLang="ja-JP" sz="2000" smtClean="0"/>
              <a:t>similar establishment</a:t>
            </a:r>
            <a:r>
              <a:rPr lang="ja-JP" altLang="en-US" sz="2000" smtClean="0"/>
              <a:t>”</a:t>
            </a:r>
            <a:r>
              <a:rPr lang="en-US" altLang="ja-JP" sz="2000" smtClean="0"/>
              <a:t> refers to an establishment that has the typical characteristics of a branch yet goes by another name.</a:t>
            </a:r>
          </a:p>
          <a:p>
            <a:pPr marL="342900" indent="-342900" eaLnBrk="1" hangingPunct="1"/>
            <a:r>
              <a:rPr lang="en-US" sz="2000" smtClean="0"/>
              <a:t>IRS Response to Ashland:  Rev. Rul. 97-48, which revoked Rev. Rul. 75-7.</a:t>
            </a:r>
          </a:p>
          <a:p>
            <a:pPr marL="342900" indent="-342900" eaLnBrk="1" hangingPunct="1"/>
            <a:endParaRPr lang="en-US" sz="1800" b="1" u="sng" smtClean="0"/>
          </a:p>
        </p:txBody>
      </p:sp>
      <p:sp>
        <p:nvSpPr>
          <p:cNvPr id="21508" name="Rectangle 2"/>
          <p:cNvSpPr>
            <a:spLocks noGrp="1" noChangeArrowheads="1"/>
          </p:cNvSpPr>
          <p:nvPr>
            <p:ph type="title"/>
          </p:nvPr>
        </p:nvSpPr>
        <p:spPr>
          <a:noFill/>
        </p:spPr>
        <p:txBody>
          <a:bodyPr/>
          <a:lstStyle/>
          <a:p>
            <a:pPr eaLnBrk="1" hangingPunct="1"/>
            <a:r>
              <a:rPr lang="en-US" sz="2800" b="1" smtClean="0"/>
              <a:t>Ashland Oil v. CIR, 95 TC 348 (1990)</a:t>
            </a:r>
            <a:endParaRPr lang="en-US" sz="2400" b="1" u="sng" smtClean="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dirty="0" smtClean="0"/>
              <a:t>IT_CFC</a:t>
            </a:r>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762000" y="2209800"/>
            <a:ext cx="1676400" cy="381000"/>
          </a:xfrm>
          <a:prstGeom prst="rect">
            <a:avLst/>
          </a:prstGeom>
          <a:solidFill>
            <a:schemeClr val="accent1"/>
          </a:solidFill>
          <a:ln w="9525">
            <a:solidFill>
              <a:schemeClr val="tx1"/>
            </a:solidFill>
            <a:miter lim="800000"/>
            <a:headEnd/>
            <a:tailEnd/>
          </a:ln>
        </p:spPr>
        <p:txBody>
          <a:bodyPr wrap="none" anchor="ctr"/>
          <a:lstStyle/>
          <a:p>
            <a:pPr algn="ctr"/>
            <a:r>
              <a:rPr lang="en-US" sz="1600" b="1">
                <a:latin typeface="Times New Roman" pitchFamily="18" charset="0"/>
              </a:rPr>
              <a:t>Drew Chem (US)</a:t>
            </a:r>
          </a:p>
        </p:txBody>
      </p:sp>
      <p:sp>
        <p:nvSpPr>
          <p:cNvPr id="21513" name="Line 7"/>
          <p:cNvSpPr>
            <a:spLocks noChangeShapeType="1"/>
          </p:cNvSpPr>
          <p:nvPr/>
        </p:nvSpPr>
        <p:spPr bwMode="auto">
          <a:xfrm flipH="1">
            <a:off x="1600200" y="2590800"/>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609600" y="2895600"/>
            <a:ext cx="1828800" cy="381000"/>
          </a:xfrm>
          <a:prstGeom prst="rect">
            <a:avLst/>
          </a:prstGeom>
          <a:solidFill>
            <a:schemeClr val="accent1"/>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67200" y="2895600"/>
            <a:ext cx="1676400" cy="381000"/>
          </a:xfrm>
          <a:prstGeom prst="rect">
            <a:avLst/>
          </a:prstGeom>
          <a:solidFill>
            <a:schemeClr val="accent1"/>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438400" y="2971800"/>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514600" y="1981200"/>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438400" y="3124200"/>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6096000" y="2819400"/>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762000" y="3581400"/>
            <a:ext cx="3276600" cy="590550"/>
          </a:xfrm>
          <a:prstGeom prst="rect">
            <a:avLst/>
          </a:prstGeom>
          <a:noFill/>
          <a:ln w="9525">
            <a:solidFill>
              <a:schemeClr val="tx2"/>
            </a:solidFill>
            <a:miter lim="800000"/>
            <a:headEnd/>
            <a:tailEnd/>
          </a:ln>
        </p:spPr>
        <p:txBody>
          <a:bodyPr>
            <a:spAutoFit/>
          </a:bodyPr>
          <a:lstStyle/>
          <a:p>
            <a:r>
              <a:rPr lang="en-US" sz="1600">
                <a:latin typeface="Times New Roman" pitchFamily="18" charset="0"/>
              </a:rPr>
              <a:t>Ameroid sells Tensia products to 3rd parties outside of Liberia</a:t>
            </a:r>
          </a:p>
        </p:txBody>
      </p:sp>
      <p:sp>
        <p:nvSpPr>
          <p:cNvPr id="21524" name="Line 18"/>
          <p:cNvSpPr>
            <a:spLocks noChangeShapeType="1"/>
          </p:cNvSpPr>
          <p:nvPr/>
        </p:nvSpPr>
        <p:spPr bwMode="auto">
          <a:xfrm flipH="1">
            <a:off x="1447800" y="3276600"/>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400" smtClean="0"/>
              <a:t>Expansion of manufacturing branches because of the substantial contribution rules.</a:t>
            </a:r>
          </a:p>
          <a:p>
            <a:pPr lvl="1"/>
            <a:r>
              <a:rPr lang="en-US" sz="2000" smtClean="0">
                <a:ea typeface="ＭＳ Ｐゴシック" charset="-128"/>
              </a:rPr>
              <a:t>If more than one branch satisfies the manufacturing test, the branch with the lowest effective rate is the manufacturing location for purposes of the branch rules.  Reg. 1.954-3T(b)(1)(ii)(c)(3)(iii)</a:t>
            </a:r>
          </a:p>
          <a:p>
            <a:r>
              <a:rPr lang="en-US" sz="2400" smtClean="0"/>
              <a:t>What</a:t>
            </a:r>
            <a:r>
              <a:rPr lang="en-US" altLang="en-US" sz="2400" smtClean="0"/>
              <a:t>’</a:t>
            </a:r>
            <a:r>
              <a:rPr lang="en-US" sz="2400" smtClean="0"/>
              <a:t>s a branch?  How much activity is necessary to constitute a sales branch?</a:t>
            </a:r>
          </a:p>
          <a:p>
            <a:r>
              <a:rPr lang="en-US" sz="2400" smtClean="0"/>
              <a:t>CTB Rules</a:t>
            </a:r>
          </a:p>
          <a:p>
            <a:r>
              <a:rPr lang="en-US" sz="2400" smtClean="0"/>
              <a:t>Foreign tax rate—fiscal incentives</a:t>
            </a:r>
          </a:p>
        </p:txBody>
      </p:sp>
      <p:sp>
        <p:nvSpPr>
          <p:cNvPr id="22530" name="Title 1"/>
          <p:cNvSpPr>
            <a:spLocks noGrp="1"/>
          </p:cNvSpPr>
          <p:nvPr>
            <p:ph type="title"/>
          </p:nvPr>
        </p:nvSpPr>
        <p:spPr/>
        <p:txBody>
          <a:bodyPr/>
          <a:lstStyle/>
          <a:p>
            <a:r>
              <a:rPr lang="en-US" b="1" smtClean="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288925" indent="-288925" eaLnBrk="1" hangingPunct="1">
              <a:lnSpc>
                <a:spcPct val="80000"/>
              </a:lnSpc>
            </a:pPr>
            <a:r>
              <a:rPr lang="en-US" sz="2600" dirty="0" smtClean="0"/>
              <a:t>If a USSH receives a Subpart F inclusion, his basis in the CFC stock increases. §961(a).</a:t>
            </a:r>
          </a:p>
          <a:p>
            <a:pPr marL="288925" indent="-288925" eaLnBrk="1" hangingPunct="1">
              <a:lnSpc>
                <a:spcPct val="80000"/>
              </a:lnSpc>
            </a:pPr>
            <a:r>
              <a:rPr lang="en-US" sz="2600" dirty="0" smtClean="0"/>
              <a:t>When the E&amp;Ps attributable to the SF inclusion are distributed to a USSH, they are treated as a return of capital and his basis in the CFC stock decreases. §§959 and 961(b).</a:t>
            </a:r>
          </a:p>
          <a:p>
            <a:pPr marL="288925" indent="-288925" eaLnBrk="1" hangingPunct="1">
              <a:lnSpc>
                <a:spcPct val="80000"/>
              </a:lnSpc>
            </a:pPr>
            <a:r>
              <a:rPr lang="en-US" sz="2600" dirty="0" smtClean="0"/>
              <a:t>If a USSH satisfies the ownership requirements of section 902, the SF inclusion is treated as a dividend, thus bringing with it foreign taxes paid by the CFC. §960.</a:t>
            </a:r>
          </a:p>
          <a:p>
            <a:pPr marL="288925" indent="-288925" eaLnBrk="1" hangingPunct="1">
              <a:lnSpc>
                <a:spcPct val="80000"/>
              </a:lnSpc>
            </a:pPr>
            <a:r>
              <a:rPr lang="en-US" sz="2600" dirty="0" smtClean="0"/>
              <a:t>Gain realized by a USSH when the stock of a CFC is sold is treated as a dividend to the extent of untaxed E&amp;Ps. §1248.</a:t>
            </a:r>
          </a:p>
          <a:p>
            <a:pPr marL="669925" lvl="1" indent="-288925" eaLnBrk="1" hangingPunct="1">
              <a:lnSpc>
                <a:spcPct val="80000"/>
              </a:lnSpc>
            </a:pPr>
            <a:r>
              <a:rPr lang="en-US" sz="2200" dirty="0" smtClean="0"/>
              <a:t>Why do corporations not fear </a:t>
            </a:r>
            <a:r>
              <a:rPr lang="en-US" sz="2000" dirty="0" smtClean="0"/>
              <a:t>§1248?</a:t>
            </a:r>
            <a:r>
              <a:rPr lang="en-US" sz="2200" dirty="0" smtClean="0"/>
              <a:t> </a:t>
            </a:r>
          </a:p>
          <a:p>
            <a:pPr marL="288925" indent="-288925" eaLnBrk="1" hangingPunct="1">
              <a:lnSpc>
                <a:spcPct val="80000"/>
              </a:lnSpc>
              <a:buFontTx/>
              <a:buNone/>
            </a:pPr>
            <a:endParaRPr lang="en-US" sz="2600" dirty="0" smtClean="0"/>
          </a:p>
        </p:txBody>
      </p:sp>
      <p:sp>
        <p:nvSpPr>
          <p:cNvPr id="6146" name="Title 1"/>
          <p:cNvSpPr>
            <a:spLocks noGrp="1"/>
          </p:cNvSpPr>
          <p:nvPr>
            <p:ph type="title"/>
          </p:nvPr>
        </p:nvSpPr>
        <p:spPr/>
        <p:txBody>
          <a:bodyPr/>
          <a:lstStyle/>
          <a:p>
            <a:pPr eaLnBrk="1" hangingPunct="1"/>
            <a:r>
              <a:rPr lang="en-US" sz="2000" b="1" dirty="0" smtClean="0"/>
              <a:t>CFCs:  Overview of Subpart F Regime</a:t>
            </a:r>
          </a:p>
        </p:txBody>
      </p:sp>
      <p:sp>
        <p:nvSpPr>
          <p:cNvPr id="6149" name="Slide Number Placeholder 4"/>
          <p:cNvSpPr>
            <a:spLocks noGrp="1"/>
          </p:cNvSpPr>
          <p:nvPr>
            <p:ph type="sldNum" sz="quarter" idx="10"/>
          </p:nvPr>
        </p:nvSpPr>
        <p:spPr>
          <a:noFill/>
        </p:spPr>
        <p:txBody>
          <a:bodyPr/>
          <a:lstStyle/>
          <a:p>
            <a:fld id="{1129A3EC-C93F-4C0D-BB01-40E71BFEB07D}" type="slidenum">
              <a:rPr lang="en-US"/>
              <a:pPr/>
              <a:t>2</a:t>
            </a:fld>
            <a:endParaRPr lang="en-US"/>
          </a:p>
        </p:txBody>
      </p:sp>
      <p:sp>
        <p:nvSpPr>
          <p:cNvPr id="6148"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1" name="Rectangle 3"/>
          <p:cNvSpPr>
            <a:spLocks noGrp="1" noChangeArrowheads="1"/>
          </p:cNvSpPr>
          <p:nvPr>
            <p:ph idx="1"/>
          </p:nvPr>
        </p:nvSpPr>
        <p:spPr/>
        <p:txBody>
          <a:bodyPr/>
          <a:lstStyle/>
          <a:p>
            <a:pPr marL="342900" indent="-342900" eaLnBrk="1" hangingPunct="1"/>
            <a:endParaRPr lang="en-US" sz="2000" smtClean="0"/>
          </a:p>
          <a:p>
            <a:pPr marL="342900" indent="-342900" eaLnBrk="1" hangingPunct="1"/>
            <a:r>
              <a:rPr lang="en-US" sz="2000" smtClean="0"/>
              <a:t>Income from performing services, such as technical, managerial, engineering, architectural, scientific, skilled, industrial, or commercial, for or </a:t>
            </a:r>
            <a:r>
              <a:rPr lang="en-US" sz="2000" b="1" smtClean="0"/>
              <a:t>on behalf of a related person</a:t>
            </a:r>
            <a:r>
              <a:rPr lang="en-US" sz="2000" smtClean="0"/>
              <a:t> </a:t>
            </a:r>
            <a:r>
              <a:rPr lang="en-US" sz="2000" b="1" smtClean="0"/>
              <a:t>outside the CFC</a:t>
            </a:r>
            <a:r>
              <a:rPr lang="ja-JP" altLang="en-US" sz="2000" b="1" smtClean="0"/>
              <a:t>’</a:t>
            </a:r>
            <a:r>
              <a:rPr lang="en-US" altLang="ja-JP" sz="2000" b="1" smtClean="0"/>
              <a:t>s country of incorporation</a:t>
            </a:r>
            <a:r>
              <a:rPr lang="en-US" altLang="ja-JP" sz="2000" smtClean="0"/>
              <a:t>.</a:t>
            </a:r>
            <a:endParaRPr lang="en-US" sz="2400" smtClean="0"/>
          </a:p>
        </p:txBody>
      </p:sp>
      <p:sp>
        <p:nvSpPr>
          <p:cNvPr id="309250" name="Rectangle 2"/>
          <p:cNvSpPr>
            <a:spLocks noGrp="1" noChangeArrowheads="1"/>
          </p:cNvSpPr>
          <p:nvPr>
            <p:ph type="title"/>
          </p:nvPr>
        </p:nvSpPr>
        <p:spPr/>
        <p:txBody>
          <a:bodyPr/>
          <a:lstStyle/>
          <a:p>
            <a:pPr eaLnBrk="1" hangingPunct="1"/>
            <a:r>
              <a:rPr lang="en-US" sz="2800" b="1" smtClean="0"/>
              <a:t>Foreign Base Company Service Income:  §954(e)</a:t>
            </a:r>
          </a:p>
        </p:txBody>
      </p:sp>
      <p:sp>
        <p:nvSpPr>
          <p:cNvPr id="23555" name="Slide Number Placeholder 4"/>
          <p:cNvSpPr>
            <a:spLocks noGrp="1"/>
          </p:cNvSpPr>
          <p:nvPr>
            <p:ph type="sldNum" sz="quarter" idx="10"/>
          </p:nvPr>
        </p:nvSpPr>
        <p:spPr>
          <a:noFill/>
        </p:spPr>
        <p:txBody>
          <a:bodyPr/>
          <a:lstStyle/>
          <a:p>
            <a:fld id="{78C2A7D9-B3ED-4BEE-816F-FFDC2547BE92}" type="slidenum">
              <a:rPr lang="en-US"/>
              <a:pPr/>
              <a:t>20</a:t>
            </a:fld>
            <a:endParaRPr lang="en-US"/>
          </a:p>
        </p:txBody>
      </p:sp>
      <p:sp>
        <p:nvSpPr>
          <p:cNvPr id="45058" name="Footer Placeholder 3"/>
          <p:cNvSpPr>
            <a:spLocks noGrp="1"/>
          </p:cNvSpPr>
          <p:nvPr>
            <p:ph type="ftr" sz="quarter" idx="11"/>
          </p:nvPr>
        </p:nvSpPr>
        <p:spPr/>
        <p:txBody>
          <a:bodyPr/>
          <a:lstStyle/>
          <a:p>
            <a:pPr>
              <a:defRPr/>
            </a:pPr>
            <a:r>
              <a:rPr lang="en-US" dirty="0" smtClean="0"/>
              <a:t>IT_CFC</a:t>
            </a:r>
          </a:p>
        </p:txBody>
      </p:sp>
      <p:sp>
        <p:nvSpPr>
          <p:cNvPr id="309252" name="Rectangle 4"/>
          <p:cNvSpPr>
            <a:spLocks noChangeArrowheads="1"/>
          </p:cNvSpPr>
          <p:nvPr/>
        </p:nvSpPr>
        <p:spPr bwMode="auto">
          <a:xfrm>
            <a:off x="762000" y="3505200"/>
            <a:ext cx="914400" cy="3810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pitchFamily="-112" charset="0"/>
                <a:cs typeface="ＭＳ Ｐゴシック" charset="-128"/>
              </a:rPr>
              <a:t>DC</a:t>
            </a:r>
          </a:p>
        </p:txBody>
      </p:sp>
      <p:sp>
        <p:nvSpPr>
          <p:cNvPr id="309253" name="Rectangle 5"/>
          <p:cNvSpPr>
            <a:spLocks noChangeArrowheads="1"/>
          </p:cNvSpPr>
          <p:nvPr/>
        </p:nvSpPr>
        <p:spPr bwMode="auto">
          <a:xfrm>
            <a:off x="838200" y="4419600"/>
            <a:ext cx="685800" cy="304800"/>
          </a:xfrm>
          <a:prstGeom prst="rect">
            <a:avLst/>
          </a:prstGeom>
          <a:solidFill>
            <a:schemeClr val="bg1"/>
          </a:solidFill>
          <a:ln w="9525">
            <a:noFill/>
            <a:miter lim="800000"/>
            <a:headEnd/>
            <a:tailEnd/>
          </a:ln>
        </p:spPr>
        <p:txBody>
          <a:bodyPr wrap="none" anchor="ctr"/>
          <a:lstStyle/>
          <a:p>
            <a:endParaRPr lang="en-US" dirty="0">
              <a:latin typeface="Calibri"/>
            </a:endParaRPr>
          </a:p>
        </p:txBody>
      </p:sp>
      <p:sp>
        <p:nvSpPr>
          <p:cNvPr id="23560" name="AutoShape 6"/>
          <p:cNvSpPr>
            <a:spLocks noChangeArrowheads="1"/>
          </p:cNvSpPr>
          <p:nvPr/>
        </p:nvSpPr>
        <p:spPr bwMode="auto">
          <a:xfrm>
            <a:off x="2057400" y="5867400"/>
            <a:ext cx="685800" cy="381000"/>
          </a:xfrm>
          <a:prstGeom prst="flowChartProcess">
            <a:avLst/>
          </a:prstGeom>
          <a:solidFill>
            <a:schemeClr val="bg1"/>
          </a:solidFill>
          <a:ln w="9525">
            <a:noFill/>
            <a:miter lim="800000"/>
            <a:headEnd/>
            <a:tailEnd/>
          </a:ln>
        </p:spPr>
        <p:txBody>
          <a:bodyPr wrap="none" anchor="ctr"/>
          <a:lstStyle/>
          <a:p>
            <a:endParaRPr lang="en-US" dirty="0">
              <a:latin typeface="Calibri"/>
            </a:endParaRPr>
          </a:p>
        </p:txBody>
      </p:sp>
      <p:sp>
        <p:nvSpPr>
          <p:cNvPr id="309255" name="Rectangle 7"/>
          <p:cNvSpPr>
            <a:spLocks noChangeArrowheads="1"/>
          </p:cNvSpPr>
          <p:nvPr/>
        </p:nvSpPr>
        <p:spPr bwMode="auto">
          <a:xfrm>
            <a:off x="762000" y="4191000"/>
            <a:ext cx="838200" cy="533400"/>
          </a:xfrm>
          <a:prstGeom prst="rect">
            <a:avLst/>
          </a:prstGeom>
          <a:solidFill>
            <a:schemeClr val="bg1"/>
          </a:solidFill>
          <a:ln w="9525">
            <a:noFill/>
            <a:miter lim="800000"/>
            <a:headEnd/>
            <a:tailEnd/>
          </a:ln>
        </p:spPr>
        <p:txBody>
          <a:bodyPr wrap="none" anchor="ctr"/>
          <a:lstStyle/>
          <a:p>
            <a:endParaRPr lang="en-US" dirty="0">
              <a:latin typeface="Calibri"/>
            </a:endParaRPr>
          </a:p>
        </p:txBody>
      </p:sp>
      <p:sp>
        <p:nvSpPr>
          <p:cNvPr id="309256" name="Rectangle 8"/>
          <p:cNvSpPr>
            <a:spLocks noChangeArrowheads="1"/>
          </p:cNvSpPr>
          <p:nvPr/>
        </p:nvSpPr>
        <p:spPr bwMode="auto">
          <a:xfrm>
            <a:off x="762000" y="4191000"/>
            <a:ext cx="914400" cy="4572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309257" name="Rectangle 9"/>
          <p:cNvSpPr>
            <a:spLocks noChangeArrowheads="1"/>
          </p:cNvSpPr>
          <p:nvPr/>
        </p:nvSpPr>
        <p:spPr bwMode="auto">
          <a:xfrm>
            <a:off x="2743200" y="4800600"/>
            <a:ext cx="914400" cy="914400"/>
          </a:xfrm>
          <a:prstGeom prst="rect">
            <a:avLst/>
          </a:prstGeom>
          <a:noFill/>
          <a:ln w="9525">
            <a:noFill/>
            <a:miter lim="800000"/>
            <a:headEnd/>
            <a:tailEnd/>
          </a:ln>
        </p:spPr>
        <p:txBody>
          <a:bodyPr wrap="none" anchor="ctr"/>
          <a:lstStyle/>
          <a:p>
            <a:endParaRPr lang="en-US" dirty="0">
              <a:latin typeface="Calibri"/>
            </a:endParaRPr>
          </a:p>
        </p:txBody>
      </p:sp>
      <p:sp>
        <p:nvSpPr>
          <p:cNvPr id="309258" name="Text Box 10"/>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309259" name="AutoShape 11"/>
          <p:cNvCxnSpPr>
            <a:cxnSpLocks noChangeShapeType="1"/>
            <a:stCxn id="309252" idx="2"/>
            <a:endCxn id="309256" idx="0"/>
          </p:cNvCxnSpPr>
          <p:nvPr/>
        </p:nvCxnSpPr>
        <p:spPr bwMode="auto">
          <a:xfrm>
            <a:off x="1219200" y="3886200"/>
            <a:ext cx="0" cy="304800"/>
          </a:xfrm>
          <a:prstGeom prst="straightConnector1">
            <a:avLst/>
          </a:prstGeom>
          <a:noFill/>
          <a:ln w="9525">
            <a:solidFill>
              <a:schemeClr val="tx1"/>
            </a:solidFill>
            <a:round/>
            <a:headEnd/>
            <a:tailEnd/>
          </a:ln>
        </p:spPr>
      </p:cxnSp>
      <p:cxnSp>
        <p:nvCxnSpPr>
          <p:cNvPr id="309260" name="AutoShape 12"/>
          <p:cNvCxnSpPr>
            <a:cxnSpLocks noChangeShapeType="1"/>
            <a:stCxn id="309252" idx="1"/>
            <a:endCxn id="309256"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0"/>
                                        </p:tgtEl>
                                        <p:attrNameLst>
                                          <p:attrName>style.visibility</p:attrName>
                                        </p:attrNameLst>
                                      </p:cBhvr>
                                      <p:to>
                                        <p:strVal val="visible"/>
                                      </p:to>
                                    </p:set>
                                    <p:anim calcmode="lin" valueType="num">
                                      <p:cBhvr additive="base">
                                        <p:cTn id="7" dur="500" fill="hold"/>
                                        <p:tgtEl>
                                          <p:spTgt spid="309250"/>
                                        </p:tgtEl>
                                        <p:attrNameLst>
                                          <p:attrName>ppt_x</p:attrName>
                                        </p:attrNameLst>
                                      </p:cBhvr>
                                      <p:tavLst>
                                        <p:tav tm="0">
                                          <p:val>
                                            <p:strVal val="#ppt_x"/>
                                          </p:val>
                                        </p:tav>
                                        <p:tav tm="100000">
                                          <p:val>
                                            <p:strVal val="#ppt_x"/>
                                          </p:val>
                                        </p:tav>
                                      </p:tavLst>
                                    </p:anim>
                                    <p:anim calcmode="lin" valueType="num">
                                      <p:cBhvr additive="base">
                                        <p:cTn id="8" dur="500" fill="hold"/>
                                        <p:tgtEl>
                                          <p:spTgt spid="3092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Effect transition="in" filter="checkerboard(across)">
                                      <p:cBhvr>
                                        <p:cTn id="13" dur="500"/>
                                        <p:tgtEl>
                                          <p:spTgt spid="30925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09252"/>
                                        </p:tgtEl>
                                        <p:attrNameLst>
                                          <p:attrName>style.visibility</p:attrName>
                                        </p:attrNameLst>
                                      </p:cBhvr>
                                      <p:to>
                                        <p:strVal val="visible"/>
                                      </p:to>
                                    </p:set>
                                    <p:animEffect transition="in" filter="slide(fromBottom)">
                                      <p:cBhvr>
                                        <p:cTn id="18" dur="500"/>
                                        <p:tgtEl>
                                          <p:spTgt spid="30925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09253"/>
                                        </p:tgtEl>
                                        <p:attrNameLst>
                                          <p:attrName>style.visibility</p:attrName>
                                        </p:attrNameLst>
                                      </p:cBhvr>
                                      <p:to>
                                        <p:strVal val="visible"/>
                                      </p:to>
                                    </p:set>
                                    <p:animEffect transition="in" filter="slide(fromBottom)">
                                      <p:cBhvr>
                                        <p:cTn id="21" dur="500"/>
                                        <p:tgtEl>
                                          <p:spTgt spid="309253"/>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09255"/>
                                        </p:tgtEl>
                                        <p:attrNameLst>
                                          <p:attrName>style.visibility</p:attrName>
                                        </p:attrNameLst>
                                      </p:cBhvr>
                                      <p:to>
                                        <p:strVal val="visible"/>
                                      </p:to>
                                    </p:set>
                                    <p:animEffect transition="in" filter="slide(fromBottom)">
                                      <p:cBhvr>
                                        <p:cTn id="24" dur="500"/>
                                        <p:tgtEl>
                                          <p:spTgt spid="3092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09256"/>
                                        </p:tgtEl>
                                        <p:attrNameLst>
                                          <p:attrName>style.visibility</p:attrName>
                                        </p:attrNameLst>
                                      </p:cBhvr>
                                      <p:to>
                                        <p:strVal val="visible"/>
                                      </p:to>
                                    </p:set>
                                    <p:animEffect transition="in" filter="slide(fromBottom)">
                                      <p:cBhvr>
                                        <p:cTn id="27" dur="500"/>
                                        <p:tgtEl>
                                          <p:spTgt spid="309256"/>
                                        </p:tgtEl>
                                      </p:cBhvr>
                                    </p:animEffect>
                                  </p:childTnLst>
                                </p:cTn>
                              </p:par>
                              <p:par>
                                <p:cTn id="28" presetID="12" presetClass="entr" presetSubtype="4" fill="hold" grpId="0" nodeType="withEffect" nodePh="1">
                                  <p:stCondLst>
                                    <p:cond delay="0"/>
                                  </p:stCondLst>
                                  <p:endCondLst>
                                    <p:cond evt="begin" delay="0">
                                      <p:tn val="28"/>
                                    </p:cond>
                                  </p:endCondLst>
                                  <p:childTnLst>
                                    <p:set>
                                      <p:cBhvr>
                                        <p:cTn id="29" dur="1" fill="hold">
                                          <p:stCondLst>
                                            <p:cond delay="0"/>
                                          </p:stCondLst>
                                        </p:cTn>
                                        <p:tgtEl>
                                          <p:spTgt spid="309257"/>
                                        </p:tgtEl>
                                        <p:attrNameLst>
                                          <p:attrName>style.visibility</p:attrName>
                                        </p:attrNameLst>
                                      </p:cBhvr>
                                      <p:to>
                                        <p:strVal val="visible"/>
                                      </p:to>
                                    </p:set>
                                    <p:animEffect transition="in" filter="slide(fromBottom)">
                                      <p:cBhvr>
                                        <p:cTn id="30" dur="500"/>
                                        <p:tgtEl>
                                          <p:spTgt spid="30925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09258"/>
                                        </p:tgtEl>
                                        <p:attrNameLst>
                                          <p:attrName>style.visibility</p:attrName>
                                        </p:attrNameLst>
                                      </p:cBhvr>
                                      <p:to>
                                        <p:strVal val="visible"/>
                                      </p:to>
                                    </p:set>
                                    <p:animEffect transition="in" filter="slide(fromBottom)">
                                      <p:cBhvr>
                                        <p:cTn id="33" dur="500"/>
                                        <p:tgtEl>
                                          <p:spTgt spid="309258"/>
                                        </p:tgtEl>
                                      </p:cBhvr>
                                    </p:animEffect>
                                  </p:childTnLst>
                                </p:cTn>
                              </p:par>
                              <p:par>
                                <p:cTn id="34" presetID="12" presetClass="entr" presetSubtype="4" fill="hold" nodeType="withEffect">
                                  <p:stCondLst>
                                    <p:cond delay="0"/>
                                  </p:stCondLst>
                                  <p:childTnLst>
                                    <p:set>
                                      <p:cBhvr>
                                        <p:cTn id="35" dur="1" fill="hold">
                                          <p:stCondLst>
                                            <p:cond delay="0"/>
                                          </p:stCondLst>
                                        </p:cTn>
                                        <p:tgtEl>
                                          <p:spTgt spid="309259"/>
                                        </p:tgtEl>
                                        <p:attrNameLst>
                                          <p:attrName>style.visibility</p:attrName>
                                        </p:attrNameLst>
                                      </p:cBhvr>
                                      <p:to>
                                        <p:strVal val="visible"/>
                                      </p:to>
                                    </p:set>
                                    <p:animEffect transition="in" filter="slide(fromBottom)">
                                      <p:cBhvr>
                                        <p:cTn id="36" dur="500"/>
                                        <p:tgtEl>
                                          <p:spTgt spid="309259"/>
                                        </p:tgtEl>
                                      </p:cBhvr>
                                    </p:animEffect>
                                  </p:childTnLst>
                                </p:cTn>
                              </p:par>
                              <p:par>
                                <p:cTn id="37" presetID="12" presetClass="entr" presetSubtype="4" fill="hold" nodeType="withEffect">
                                  <p:stCondLst>
                                    <p:cond delay="0"/>
                                  </p:stCondLst>
                                  <p:childTnLst>
                                    <p:set>
                                      <p:cBhvr>
                                        <p:cTn id="38" dur="1" fill="hold">
                                          <p:stCondLst>
                                            <p:cond delay="0"/>
                                          </p:stCondLst>
                                        </p:cTn>
                                        <p:tgtEl>
                                          <p:spTgt spid="309260"/>
                                        </p:tgtEl>
                                        <p:attrNameLst>
                                          <p:attrName>style.visibility</p:attrName>
                                        </p:attrNameLst>
                                      </p:cBhvr>
                                      <p:to>
                                        <p:strVal val="visible"/>
                                      </p:to>
                                    </p:set>
                                    <p:animEffect transition="in" filter="slide(fromBottom)">
                                      <p:cBhvr>
                                        <p:cTn id="39" dur="500"/>
                                        <p:tgtEl>
                                          <p:spTgt spid="309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P spid="309250" grpId="0"/>
      <p:bldP spid="309252" grpId="0" animBg="1"/>
      <p:bldP spid="309253" grpId="0" animBg="1"/>
      <p:bldP spid="309255" grpId="0" animBg="1"/>
      <p:bldP spid="309256" grpId="0" animBg="1"/>
      <p:bldP spid="309257" grpId="0" animBg="1"/>
      <p:bldP spid="3092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smtClean="0"/>
              <a:t>Substantial assistance furnished by related US person(s)</a:t>
            </a:r>
          </a:p>
          <a:p>
            <a:pPr lvl="1" eaLnBrk="1" hangingPunct="1"/>
            <a:r>
              <a:rPr lang="en-US" b="1" smtClean="0">
                <a:ea typeface="ＭＳ Ｐゴシック" charset="-128"/>
              </a:rPr>
              <a:t>Objective</a:t>
            </a:r>
            <a:r>
              <a:rPr lang="en-US" smtClean="0">
                <a:ea typeface="ＭＳ Ｐゴシック" charset="-128"/>
              </a:rPr>
              <a:t> cost test</a:t>
            </a:r>
          </a:p>
          <a:p>
            <a:pPr lvl="1" eaLnBrk="1" hangingPunct="1"/>
            <a:r>
              <a:rPr lang="en-US" b="1" smtClean="0">
                <a:ea typeface="ＭＳ Ｐゴシック" charset="-128"/>
              </a:rPr>
              <a:t>Assistance</a:t>
            </a:r>
            <a:r>
              <a:rPr lang="en-US" smtClean="0">
                <a:ea typeface="ＭＳ Ｐゴシック" charset="-128"/>
              </a:rPr>
              <a:t>:  direction, supervisions, services, know-how, financial assistance, equipment, material, or supplies provided directly or indirectly by a related US person to a CFC</a:t>
            </a:r>
          </a:p>
          <a:p>
            <a:pPr lvl="1" eaLnBrk="1" hangingPunct="1"/>
            <a:r>
              <a:rPr lang="en-US" smtClean="0">
                <a:ea typeface="ＭＳ Ｐゴシック" charset="-128"/>
              </a:rPr>
              <a:t>Cost to CFC of services furnished by related US person equals or exceeds 80% of total cost to CFC of performing services</a:t>
            </a:r>
          </a:p>
        </p:txBody>
      </p:sp>
      <p:sp>
        <p:nvSpPr>
          <p:cNvPr id="24580" name="Rectangle 2"/>
          <p:cNvSpPr>
            <a:spLocks noGrp="1" noChangeArrowheads="1"/>
          </p:cNvSpPr>
          <p:nvPr>
            <p:ph type="title"/>
          </p:nvPr>
        </p:nvSpPr>
        <p:spPr/>
        <p:txBody>
          <a:bodyPr/>
          <a:lstStyle/>
          <a:p>
            <a:pPr eaLnBrk="1" hangingPunct="1"/>
            <a:r>
              <a:rPr lang="en-US" b="1" smtClean="0"/>
              <a:t>FBCServiceInc:  Notice 2007-13</a:t>
            </a:r>
          </a:p>
        </p:txBody>
      </p:sp>
      <p:sp>
        <p:nvSpPr>
          <p:cNvPr id="24579" name="Slide Number Placeholder 4"/>
          <p:cNvSpPr>
            <a:spLocks noGrp="1"/>
          </p:cNvSpPr>
          <p:nvPr>
            <p:ph type="sldNum" sz="quarter" idx="10"/>
          </p:nvPr>
        </p:nvSpPr>
        <p:spPr>
          <a:noFill/>
        </p:spPr>
        <p:txBody>
          <a:bodyPr/>
          <a:lstStyle/>
          <a:p>
            <a:fld id="{E0BBAC62-733F-43CE-9FC6-1A84D6E8026B}" type="slidenum">
              <a:rPr lang="en-US"/>
              <a:pPr/>
              <a:t>21</a:t>
            </a:fld>
            <a:endParaRPr lang="en-US"/>
          </a:p>
        </p:txBody>
      </p:sp>
      <p:sp>
        <p:nvSpPr>
          <p:cNvPr id="47106" name="Footer Placeholder 3"/>
          <p:cNvSpPr>
            <a:spLocks noGrp="1"/>
          </p:cNvSpPr>
          <p:nvPr>
            <p:ph type="ftr" sz="quarter" idx="11"/>
          </p:nvPr>
        </p:nvSpPr>
        <p:spPr/>
        <p:txBody>
          <a:bodyPr/>
          <a:lstStyle/>
          <a:p>
            <a:pPr>
              <a:defRPr/>
            </a:pPr>
            <a:r>
              <a:rPr lang="en-US" dirty="0" smtClean="0"/>
              <a:t>IT_CFC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pPr marL="342900" indent="-342900" eaLnBrk="1" hangingPunct="1">
              <a:lnSpc>
                <a:spcPct val="80000"/>
              </a:lnSpc>
            </a:pPr>
            <a:r>
              <a:rPr lang="en-US" sz="2400" smtClean="0"/>
              <a:t>If an amount is included in a USSH</a:t>
            </a:r>
            <a:r>
              <a:rPr lang="ja-JP" altLang="en-US" sz="2400" smtClean="0"/>
              <a:t>’</a:t>
            </a:r>
            <a:r>
              <a:rPr lang="en-US" altLang="ja-JP" sz="2400" smtClean="0"/>
              <a:t>s income as Subpart F, when the E&amp;Ps attributable to the previously taxed income (</a:t>
            </a:r>
            <a:r>
              <a:rPr lang="ja-JP" altLang="en-US" sz="2400" smtClean="0"/>
              <a:t>“</a:t>
            </a:r>
            <a:r>
              <a:rPr lang="en-US" altLang="ja-JP" sz="2400" smtClean="0"/>
              <a:t>PTI</a:t>
            </a:r>
            <a:r>
              <a:rPr lang="ja-JP" altLang="en-US" sz="2400" smtClean="0"/>
              <a:t>”</a:t>
            </a:r>
            <a:r>
              <a:rPr lang="en-US" altLang="ja-JP" sz="2400" smtClean="0"/>
              <a:t>) are actually distributed, they are not taxed again.  (§959(a)).</a:t>
            </a:r>
          </a:p>
          <a:p>
            <a:pPr marL="342900" indent="-342900" eaLnBrk="1" hangingPunct="1">
              <a:lnSpc>
                <a:spcPct val="80000"/>
              </a:lnSpc>
            </a:pPr>
            <a:endParaRPr lang="en-US" sz="3200" smtClean="0"/>
          </a:p>
          <a:p>
            <a:pPr marL="342900" indent="-342900" eaLnBrk="1" hangingPunct="1">
              <a:lnSpc>
                <a:spcPct val="80000"/>
              </a:lnSpc>
            </a:pPr>
            <a:r>
              <a:rPr lang="en-US" sz="2400" smtClean="0"/>
              <a:t>This same rule applies to Subpart F distributed from lower-tier subsidiaries through a chain of upper-tier subsidiaries.  (§959(b)).</a:t>
            </a:r>
            <a:r>
              <a:rPr lang="en-US" sz="3200" smtClean="0"/>
              <a:t> </a:t>
            </a:r>
          </a:p>
          <a:p>
            <a:pPr marL="342900" indent="-342900" eaLnBrk="1" hangingPunct="1">
              <a:lnSpc>
                <a:spcPct val="80000"/>
              </a:lnSpc>
            </a:pPr>
            <a:endParaRPr lang="en-US" sz="3200" b="1" u="sng" smtClean="0"/>
          </a:p>
          <a:p>
            <a:pPr marL="342900" indent="-342900" eaLnBrk="1" hangingPunct="1">
              <a:lnSpc>
                <a:spcPct val="80000"/>
              </a:lnSpc>
            </a:pPr>
            <a:r>
              <a:rPr lang="en-US" sz="2400" b="1" u="sng" smtClean="0"/>
              <a:t>Ordering of Distributions of PTI</a:t>
            </a:r>
            <a:r>
              <a:rPr lang="en-US" sz="2400" smtClean="0"/>
              <a:t> (§ 959(c)(2), (3))</a:t>
            </a:r>
          </a:p>
          <a:p>
            <a:pPr marL="742950" lvl="1" indent="-285750" eaLnBrk="1" hangingPunct="1">
              <a:lnSpc>
                <a:spcPct val="80000"/>
              </a:lnSpc>
            </a:pPr>
            <a:r>
              <a:rPr lang="en-US" sz="2000" smtClean="0">
                <a:ea typeface="ＭＳ Ｐゴシック" charset="-128"/>
              </a:rPr>
              <a:t>Current PTI</a:t>
            </a:r>
          </a:p>
          <a:p>
            <a:pPr marL="742950" lvl="1" indent="-285750" eaLnBrk="1" hangingPunct="1">
              <a:lnSpc>
                <a:spcPct val="80000"/>
              </a:lnSpc>
            </a:pPr>
            <a:r>
              <a:rPr lang="en-US" sz="2000" smtClean="0">
                <a:ea typeface="ＭＳ Ｐゴシック" charset="-128"/>
              </a:rPr>
              <a:t>Accumulated PTI</a:t>
            </a:r>
          </a:p>
          <a:p>
            <a:pPr marL="742950" lvl="1" indent="-285750" eaLnBrk="1" hangingPunct="1">
              <a:lnSpc>
                <a:spcPct val="80000"/>
              </a:lnSpc>
            </a:pPr>
            <a:r>
              <a:rPr lang="en-US" sz="2000" smtClean="0">
                <a:ea typeface="ＭＳ Ｐゴシック" charset="-128"/>
              </a:rPr>
              <a:t>Current non-PTI E&amp;Ps</a:t>
            </a:r>
          </a:p>
          <a:p>
            <a:pPr marL="742950" lvl="1" indent="-285750" eaLnBrk="1" hangingPunct="1">
              <a:lnSpc>
                <a:spcPct val="80000"/>
              </a:lnSpc>
            </a:pPr>
            <a:r>
              <a:rPr lang="en-US" sz="2000" smtClean="0">
                <a:ea typeface="ＭＳ Ｐゴシック" charset="-128"/>
              </a:rPr>
              <a:t>Accumulated non-PTI E&amp;Ps</a:t>
            </a:r>
          </a:p>
        </p:txBody>
      </p:sp>
      <p:sp>
        <p:nvSpPr>
          <p:cNvPr id="25604" name="Rectangle 2"/>
          <p:cNvSpPr>
            <a:spLocks noGrp="1" noChangeArrowheads="1"/>
          </p:cNvSpPr>
          <p:nvPr>
            <p:ph type="title"/>
          </p:nvPr>
        </p:nvSpPr>
        <p:spPr/>
        <p:txBody>
          <a:bodyPr/>
          <a:lstStyle/>
          <a:p>
            <a:pPr eaLnBrk="1" hangingPunct="1"/>
            <a:r>
              <a:rPr lang="en-US" b="1" smtClean="0"/>
              <a:t>Previously Taxed Income (</a:t>
            </a:r>
            <a:r>
              <a:rPr lang="ja-JP" altLang="en-US" b="1" smtClean="0"/>
              <a:t>“</a:t>
            </a:r>
            <a:r>
              <a:rPr lang="en-US" altLang="ja-JP" b="1" smtClean="0"/>
              <a:t>PTI</a:t>
            </a:r>
            <a:r>
              <a:rPr lang="ja-JP" altLang="en-US" b="1" smtClean="0"/>
              <a:t>”</a:t>
            </a:r>
            <a:r>
              <a:rPr lang="en-US" altLang="ja-JP" b="1" smtClean="0"/>
              <a:t>)</a:t>
            </a:r>
            <a:endParaRPr lang="en-US" b="1" smtClean="0"/>
          </a:p>
        </p:txBody>
      </p:sp>
      <p:sp>
        <p:nvSpPr>
          <p:cNvPr id="25603" name="Slide Number Placeholder 4"/>
          <p:cNvSpPr>
            <a:spLocks noGrp="1"/>
          </p:cNvSpPr>
          <p:nvPr>
            <p:ph type="sldNum" sz="quarter" idx="10"/>
          </p:nvPr>
        </p:nvSpPr>
        <p:spPr>
          <a:noFill/>
        </p:spPr>
        <p:txBody>
          <a:bodyPr/>
          <a:lstStyle/>
          <a:p>
            <a:fld id="{94A1D403-C148-4F75-9A02-1AFD69CEA3C2}" type="slidenum">
              <a:rPr lang="en-US"/>
              <a:pPr/>
              <a:t>22</a:t>
            </a:fld>
            <a:endParaRPr lang="en-US"/>
          </a:p>
        </p:txBody>
      </p:sp>
      <p:sp>
        <p:nvSpPr>
          <p:cNvPr id="48130" name="Footer Placeholder 3"/>
          <p:cNvSpPr>
            <a:spLocks noGrp="1"/>
          </p:cNvSpPr>
          <p:nvPr>
            <p:ph type="ftr" sz="quarter" idx="11"/>
          </p:nvPr>
        </p:nvSpPr>
        <p:spPr/>
        <p:txBody>
          <a:bodyPr/>
          <a:lstStyle/>
          <a:p>
            <a:pPr>
              <a:defRPr/>
            </a:pPr>
            <a:r>
              <a:rPr lang="en-US" dirty="0" smtClean="0"/>
              <a:t>IT_CFC</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500" fill="hold"/>
                                        <p:tgtEl>
                                          <p:spTgt spid="313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3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3347">
                                            <p:txEl>
                                              <p:pRg st="2" end="2"/>
                                            </p:txEl>
                                          </p:spTgt>
                                        </p:tgtEl>
                                        <p:attrNameLst>
                                          <p:attrName>style.visibility</p:attrName>
                                        </p:attrNameLst>
                                      </p:cBhvr>
                                      <p:to>
                                        <p:strVal val="visible"/>
                                      </p:to>
                                    </p:set>
                                    <p:anim calcmode="lin" valueType="num">
                                      <p:cBhvr additive="base">
                                        <p:cTn id="13" dur="500" fill="hold"/>
                                        <p:tgtEl>
                                          <p:spTgt spid="31334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3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anim calcmode="lin" valueType="num">
                                      <p:cBhvr additive="base">
                                        <p:cTn id="19" dur="500" fill="hold"/>
                                        <p:tgtEl>
                                          <p:spTgt spid="31334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334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anim calcmode="lin" valueType="num">
                                      <p:cBhvr additive="base">
                                        <p:cTn id="23" dur="500" fill="hold"/>
                                        <p:tgtEl>
                                          <p:spTgt spid="313347">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13347">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anim calcmode="lin" valueType="num">
                                      <p:cBhvr additive="base">
                                        <p:cTn id="27" dur="500" fill="hold"/>
                                        <p:tgtEl>
                                          <p:spTgt spid="313347">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13347">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3347">
                                            <p:txEl>
                                              <p:pRg st="7" end="7"/>
                                            </p:txEl>
                                          </p:spTgt>
                                        </p:tgtEl>
                                        <p:attrNameLst>
                                          <p:attrName>style.visibility</p:attrName>
                                        </p:attrNameLst>
                                      </p:cBhvr>
                                      <p:to>
                                        <p:strVal val="visible"/>
                                      </p:to>
                                    </p:set>
                                    <p:anim calcmode="lin" valueType="num">
                                      <p:cBhvr additive="base">
                                        <p:cTn id="31" dur="500" fill="hold"/>
                                        <p:tgtEl>
                                          <p:spTgt spid="313347">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3347">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13347">
                                            <p:txEl>
                                              <p:pRg st="8" end="8"/>
                                            </p:txEl>
                                          </p:spTgt>
                                        </p:tgtEl>
                                        <p:attrNameLst>
                                          <p:attrName>style.visibility</p:attrName>
                                        </p:attrNameLst>
                                      </p:cBhvr>
                                      <p:to>
                                        <p:strVal val="visible"/>
                                      </p:to>
                                    </p:set>
                                    <p:anim calcmode="lin" valueType="num">
                                      <p:cBhvr additive="base">
                                        <p:cTn id="35" dur="500" fill="hold"/>
                                        <p:tgtEl>
                                          <p:spTgt spid="313347">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133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p:txBody>
          <a:bodyPr/>
          <a:lstStyle/>
          <a:p>
            <a:pPr marL="342900" indent="-342900" algn="ctr" eaLnBrk="1" hangingPunct="1">
              <a:buFontTx/>
              <a:buNone/>
            </a:pPr>
            <a:r>
              <a:rPr lang="en-US" sz="2400" smtClean="0"/>
              <a:t> </a:t>
            </a:r>
          </a:p>
          <a:p>
            <a:pPr marL="342900" indent="-342900" eaLnBrk="1" hangingPunct="1"/>
            <a:endParaRPr lang="en-US" smtClean="0"/>
          </a:p>
        </p:txBody>
      </p:sp>
      <p:sp>
        <p:nvSpPr>
          <p:cNvPr id="26628" name="Rectangle 2"/>
          <p:cNvSpPr>
            <a:spLocks noGrp="1" noChangeArrowheads="1"/>
          </p:cNvSpPr>
          <p:nvPr>
            <p:ph type="title"/>
          </p:nvPr>
        </p:nvSpPr>
        <p:spPr/>
        <p:txBody>
          <a:bodyPr/>
          <a:lstStyle/>
          <a:p>
            <a:pPr eaLnBrk="1" hangingPunct="1"/>
            <a:r>
              <a:rPr lang="en-US" b="1" smtClean="0"/>
              <a:t>Previously Taxed Income (PTI): Example</a:t>
            </a:r>
          </a:p>
        </p:txBody>
      </p:sp>
      <p:sp>
        <p:nvSpPr>
          <p:cNvPr id="26627" name="Slide Number Placeholder 4"/>
          <p:cNvSpPr>
            <a:spLocks noGrp="1"/>
          </p:cNvSpPr>
          <p:nvPr>
            <p:ph type="sldNum" sz="quarter" idx="10"/>
          </p:nvPr>
        </p:nvSpPr>
        <p:spPr>
          <a:noFill/>
        </p:spPr>
        <p:txBody>
          <a:bodyPr/>
          <a:lstStyle/>
          <a:p>
            <a:fld id="{40317D6E-73DF-4DA7-B9A5-0B7A2D1765B8}" type="slidenum">
              <a:rPr lang="en-US"/>
              <a:pPr/>
              <a:t>23</a:t>
            </a:fld>
            <a:endParaRPr lang="en-US"/>
          </a:p>
        </p:txBody>
      </p:sp>
      <p:sp>
        <p:nvSpPr>
          <p:cNvPr id="50178" name="Footer Placeholder 3"/>
          <p:cNvSpPr>
            <a:spLocks noGrp="1"/>
          </p:cNvSpPr>
          <p:nvPr>
            <p:ph type="ftr" sz="quarter" idx="11"/>
          </p:nvPr>
        </p:nvSpPr>
        <p:spPr/>
        <p:txBody>
          <a:bodyPr/>
          <a:lstStyle/>
          <a:p>
            <a:pPr>
              <a:defRPr/>
            </a:pPr>
            <a:r>
              <a:rPr lang="en-US" dirty="0" smtClean="0"/>
              <a:t>IT_CFC</a:t>
            </a:r>
          </a:p>
        </p:txBody>
      </p:sp>
      <p:sp>
        <p:nvSpPr>
          <p:cNvPr id="315396" name="AutoShape 4"/>
          <p:cNvSpPr>
            <a:spLocks noChangeArrowheads="1"/>
          </p:cNvSpPr>
          <p:nvPr/>
        </p:nvSpPr>
        <p:spPr bwMode="auto">
          <a:xfrm>
            <a:off x="3810000" y="2209800"/>
            <a:ext cx="914400" cy="304800"/>
          </a:xfrm>
          <a:prstGeom prst="flowChartProcess">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sz="2000">
                <a:latin typeface="Times New Roman" charset="0"/>
                <a:ea typeface="ＭＳ Ｐゴシック" charset="0"/>
                <a:cs typeface="ＭＳ Ｐゴシック" charset="0"/>
              </a:rPr>
              <a:t>DC</a:t>
            </a:r>
            <a:endParaRPr lang="en-US" sz="3200">
              <a:latin typeface="Times New Roman" charset="0"/>
              <a:ea typeface="ＭＳ Ｐゴシック" charset="0"/>
              <a:cs typeface="ＭＳ Ｐゴシック" charset="0"/>
            </a:endParaRPr>
          </a:p>
        </p:txBody>
      </p:sp>
      <p:sp>
        <p:nvSpPr>
          <p:cNvPr id="315397" name="AutoShape 5"/>
          <p:cNvSpPr>
            <a:spLocks noChangeArrowheads="1"/>
          </p:cNvSpPr>
          <p:nvPr/>
        </p:nvSpPr>
        <p:spPr bwMode="auto">
          <a:xfrm>
            <a:off x="3810000" y="2743200"/>
            <a:ext cx="914400" cy="304800"/>
          </a:xfrm>
          <a:prstGeom prst="flowChartProcess">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sz="2000">
                <a:latin typeface="Times New Roman" charset="0"/>
                <a:ea typeface="ＭＳ Ｐゴシック" charset="0"/>
                <a:cs typeface="ＭＳ Ｐゴシック" charset="0"/>
              </a:rPr>
              <a:t>FC</a:t>
            </a:r>
            <a:endParaRPr lang="en-US" sz="3200">
              <a:latin typeface="Times New Roman" charset="0"/>
              <a:ea typeface="ＭＳ Ｐゴシック" charset="0"/>
              <a:cs typeface="ＭＳ Ｐゴシック" charset="0"/>
            </a:endParaRPr>
          </a:p>
        </p:txBody>
      </p:sp>
      <p:cxnSp>
        <p:nvCxnSpPr>
          <p:cNvPr id="26632" name="AutoShape 6"/>
          <p:cNvCxnSpPr>
            <a:cxnSpLocks noChangeShapeType="1"/>
            <a:stCxn id="315396" idx="2"/>
            <a:endCxn id="315397" idx="0"/>
          </p:cNvCxnSpPr>
          <p:nvPr/>
        </p:nvCxnSpPr>
        <p:spPr bwMode="auto">
          <a:xfrm>
            <a:off x="4267200" y="2514600"/>
            <a:ext cx="0" cy="228600"/>
          </a:xfrm>
          <a:prstGeom prst="straightConnector1">
            <a:avLst/>
          </a:prstGeom>
          <a:noFill/>
          <a:ln w="9525">
            <a:solidFill>
              <a:schemeClr val="tx1"/>
            </a:solidFill>
            <a:round/>
            <a:headEnd/>
            <a:tailEnd/>
          </a:ln>
        </p:spPr>
      </p:cxnSp>
      <p:sp>
        <p:nvSpPr>
          <p:cNvPr id="26633" name="Text Box 7"/>
          <p:cNvSpPr txBox="1">
            <a:spLocks noChangeArrowheads="1"/>
          </p:cNvSpPr>
          <p:nvPr/>
        </p:nvSpPr>
        <p:spPr bwMode="auto">
          <a:xfrm>
            <a:off x="1066800" y="2304019"/>
            <a:ext cx="2209800" cy="2045175"/>
          </a:xfrm>
          <a:prstGeom prst="rect">
            <a:avLst/>
          </a:prstGeom>
          <a:noFill/>
          <a:ln w="9525">
            <a:noFill/>
            <a:miter lim="800000"/>
            <a:headEnd/>
            <a:tailEnd/>
          </a:ln>
        </p:spPr>
        <p:txBody>
          <a:bodyPr anchor="ctr">
            <a:spAutoFit/>
          </a:bodyPr>
          <a:lstStyle/>
          <a:p>
            <a:pPr eaLnBrk="0" hangingPunct="0">
              <a:lnSpc>
                <a:spcPct val="70000"/>
              </a:lnSpc>
              <a:spcBef>
                <a:spcPct val="20000"/>
              </a:spcBef>
            </a:pPr>
            <a:r>
              <a:rPr lang="en-US" b="1" u="sng" dirty="0">
                <a:latin typeface="Calibri"/>
              </a:rPr>
              <a:t>1991</a:t>
            </a:r>
          </a:p>
          <a:p>
            <a:pPr eaLnBrk="0" hangingPunct="0">
              <a:lnSpc>
                <a:spcPct val="70000"/>
              </a:lnSpc>
              <a:spcBef>
                <a:spcPct val="20000"/>
              </a:spcBef>
            </a:pPr>
            <a:endParaRPr lang="en-US" b="1" dirty="0">
              <a:latin typeface="Calibri"/>
            </a:endParaRPr>
          </a:p>
          <a:p>
            <a:pPr eaLnBrk="0" hangingPunct="0">
              <a:lnSpc>
                <a:spcPct val="70000"/>
              </a:lnSpc>
              <a:spcBef>
                <a:spcPct val="20000"/>
              </a:spcBef>
            </a:pPr>
            <a:r>
              <a:rPr lang="en-US" b="1" u="sng" dirty="0">
                <a:latin typeface="Calibri"/>
              </a:rPr>
              <a:t>E&amp;Ps</a:t>
            </a:r>
            <a:endParaRPr lang="en-US" b="1" dirty="0">
              <a:latin typeface="Calibri"/>
            </a:endParaRPr>
          </a:p>
          <a:p>
            <a:pPr eaLnBrk="0" hangingPunct="0">
              <a:lnSpc>
                <a:spcPct val="70000"/>
              </a:lnSpc>
              <a:spcBef>
                <a:spcPct val="20000"/>
              </a:spcBef>
            </a:pPr>
            <a:r>
              <a:rPr lang="en-US" b="1" dirty="0">
                <a:latin typeface="Calibri"/>
              </a:rPr>
              <a:t>100 SF</a:t>
            </a:r>
          </a:p>
          <a:p>
            <a:pPr eaLnBrk="0" hangingPunct="0">
              <a:lnSpc>
                <a:spcPct val="70000"/>
              </a:lnSpc>
              <a:spcBef>
                <a:spcPct val="20000"/>
              </a:spcBef>
            </a:pPr>
            <a:r>
              <a:rPr lang="en-US" b="1" dirty="0">
                <a:latin typeface="Calibri"/>
              </a:rPr>
              <a:t>100 Non-SF</a:t>
            </a:r>
          </a:p>
          <a:p>
            <a:pPr eaLnBrk="0" hangingPunct="0">
              <a:lnSpc>
                <a:spcPct val="70000"/>
              </a:lnSpc>
              <a:spcBef>
                <a:spcPct val="20000"/>
              </a:spcBef>
            </a:pPr>
            <a:endParaRPr lang="en-US" b="1" dirty="0">
              <a:latin typeface="Calibri"/>
            </a:endParaRPr>
          </a:p>
          <a:p>
            <a:pPr eaLnBrk="0" hangingPunct="0">
              <a:lnSpc>
                <a:spcPct val="70000"/>
              </a:lnSpc>
              <a:spcBef>
                <a:spcPct val="20000"/>
              </a:spcBef>
            </a:pPr>
            <a:r>
              <a:rPr lang="en-US" b="1" u="sng" dirty="0">
                <a:latin typeface="Calibri"/>
              </a:rPr>
              <a:t>Distributions</a:t>
            </a:r>
            <a:endParaRPr lang="en-US" b="1" dirty="0">
              <a:latin typeface="Calibri"/>
            </a:endParaRPr>
          </a:p>
          <a:p>
            <a:pPr eaLnBrk="0" hangingPunct="0">
              <a:lnSpc>
                <a:spcPct val="70000"/>
              </a:lnSpc>
              <a:spcBef>
                <a:spcPct val="20000"/>
              </a:spcBef>
            </a:pPr>
            <a:r>
              <a:rPr lang="en-US" b="1" dirty="0">
                <a:latin typeface="Calibri"/>
              </a:rPr>
              <a:t>20</a:t>
            </a:r>
            <a:endParaRPr lang="en-US" sz="2800" b="1" dirty="0">
              <a:latin typeface="Calibri"/>
            </a:endParaRPr>
          </a:p>
        </p:txBody>
      </p:sp>
      <p:sp>
        <p:nvSpPr>
          <p:cNvPr id="26634" name="Text Box 8"/>
          <p:cNvSpPr txBox="1">
            <a:spLocks noChangeArrowheads="1"/>
          </p:cNvSpPr>
          <p:nvPr/>
        </p:nvSpPr>
        <p:spPr bwMode="auto">
          <a:xfrm>
            <a:off x="5486400" y="2228565"/>
            <a:ext cx="1676400" cy="2192908"/>
          </a:xfrm>
          <a:prstGeom prst="rect">
            <a:avLst/>
          </a:prstGeom>
          <a:noFill/>
          <a:ln w="9525">
            <a:noFill/>
            <a:miter lim="800000"/>
            <a:headEnd/>
            <a:tailEnd/>
          </a:ln>
        </p:spPr>
        <p:txBody>
          <a:bodyPr anchor="ctr">
            <a:spAutoFit/>
          </a:bodyPr>
          <a:lstStyle/>
          <a:p>
            <a:pPr eaLnBrk="0" hangingPunct="0">
              <a:lnSpc>
                <a:spcPct val="50000"/>
              </a:lnSpc>
              <a:spcBef>
                <a:spcPct val="50000"/>
              </a:spcBef>
            </a:pPr>
            <a:r>
              <a:rPr lang="en-US" b="1" u="sng" dirty="0">
                <a:latin typeface="Calibri"/>
              </a:rPr>
              <a:t>1992</a:t>
            </a:r>
            <a:endParaRPr lang="en-US" b="1" dirty="0">
              <a:latin typeface="Calibri"/>
            </a:endParaRPr>
          </a:p>
          <a:p>
            <a:pPr eaLnBrk="0" hangingPunct="0">
              <a:lnSpc>
                <a:spcPct val="50000"/>
              </a:lnSpc>
              <a:spcBef>
                <a:spcPct val="50000"/>
              </a:spcBef>
            </a:pPr>
            <a:endParaRPr lang="en-US" b="1" dirty="0">
              <a:latin typeface="Calibri"/>
            </a:endParaRPr>
          </a:p>
          <a:p>
            <a:pPr eaLnBrk="0" hangingPunct="0">
              <a:lnSpc>
                <a:spcPct val="50000"/>
              </a:lnSpc>
              <a:spcBef>
                <a:spcPct val="50000"/>
              </a:spcBef>
            </a:pPr>
            <a:r>
              <a:rPr lang="en-US" b="1" u="sng" dirty="0">
                <a:latin typeface="Calibri"/>
              </a:rPr>
              <a:t>E&amp;Ps</a:t>
            </a:r>
            <a:endParaRPr lang="en-US" b="1" dirty="0">
              <a:latin typeface="Calibri"/>
            </a:endParaRPr>
          </a:p>
          <a:p>
            <a:pPr eaLnBrk="0" hangingPunct="0">
              <a:lnSpc>
                <a:spcPct val="50000"/>
              </a:lnSpc>
              <a:spcBef>
                <a:spcPct val="50000"/>
              </a:spcBef>
            </a:pPr>
            <a:r>
              <a:rPr lang="en-US" b="1" dirty="0">
                <a:latin typeface="Calibri"/>
              </a:rPr>
              <a:t>75 SF</a:t>
            </a:r>
          </a:p>
          <a:p>
            <a:pPr eaLnBrk="0" hangingPunct="0">
              <a:lnSpc>
                <a:spcPct val="50000"/>
              </a:lnSpc>
              <a:spcBef>
                <a:spcPct val="50000"/>
              </a:spcBef>
            </a:pPr>
            <a:r>
              <a:rPr lang="en-US" b="1" dirty="0">
                <a:latin typeface="Calibri"/>
              </a:rPr>
              <a:t>225 Non-SF</a:t>
            </a:r>
          </a:p>
          <a:p>
            <a:pPr eaLnBrk="0" hangingPunct="0">
              <a:lnSpc>
                <a:spcPct val="50000"/>
              </a:lnSpc>
              <a:spcBef>
                <a:spcPct val="50000"/>
              </a:spcBef>
            </a:pPr>
            <a:endParaRPr lang="en-US" b="1" dirty="0">
              <a:latin typeface="Calibri"/>
            </a:endParaRPr>
          </a:p>
          <a:p>
            <a:pPr eaLnBrk="0" hangingPunct="0">
              <a:lnSpc>
                <a:spcPct val="50000"/>
              </a:lnSpc>
              <a:spcBef>
                <a:spcPct val="50000"/>
              </a:spcBef>
            </a:pPr>
            <a:r>
              <a:rPr lang="en-US" b="1" u="sng" dirty="0">
                <a:latin typeface="Calibri"/>
              </a:rPr>
              <a:t>Distributions</a:t>
            </a:r>
            <a:endParaRPr lang="en-US" b="1" dirty="0">
              <a:latin typeface="Calibri"/>
            </a:endParaRPr>
          </a:p>
          <a:p>
            <a:pPr eaLnBrk="0" hangingPunct="0">
              <a:lnSpc>
                <a:spcPct val="50000"/>
              </a:lnSpc>
              <a:spcBef>
                <a:spcPct val="50000"/>
              </a:spcBef>
            </a:pPr>
            <a:r>
              <a:rPr lang="en-US" b="1" dirty="0">
                <a:latin typeface="Calibri"/>
              </a:rPr>
              <a:t>250</a:t>
            </a:r>
            <a:endParaRPr lang="en-US" sz="2800" b="1" dirty="0">
              <a:latin typeface="Calibri"/>
            </a:endParaRPr>
          </a:p>
        </p:txBody>
      </p:sp>
      <p:cxnSp>
        <p:nvCxnSpPr>
          <p:cNvPr id="26635" name="AutoShape 9"/>
          <p:cNvCxnSpPr>
            <a:cxnSpLocks noChangeShapeType="1"/>
            <a:stCxn id="315397" idx="3"/>
            <a:endCxn id="315396" idx="3"/>
          </p:cNvCxnSpPr>
          <p:nvPr/>
        </p:nvCxnSpPr>
        <p:spPr bwMode="auto">
          <a:xfrm flipV="1">
            <a:off x="4724400" y="2362200"/>
            <a:ext cx="1588" cy="533400"/>
          </a:xfrm>
          <a:prstGeom prst="curvedConnector3">
            <a:avLst>
              <a:gd name="adj1" fmla="val 14400005"/>
            </a:avLst>
          </a:prstGeom>
          <a:noFill/>
          <a:ln w="9525">
            <a:solidFill>
              <a:schemeClr val="tx1"/>
            </a:solidFill>
            <a:round/>
            <a:headEnd/>
            <a:tailEnd type="triangle" w="med" len="med"/>
          </a:ln>
        </p:spPr>
      </p:cxnSp>
      <p:sp>
        <p:nvSpPr>
          <p:cNvPr id="26636" name="Text Box 10"/>
          <p:cNvSpPr txBox="1">
            <a:spLocks noChangeArrowheads="1"/>
          </p:cNvSpPr>
          <p:nvPr/>
        </p:nvSpPr>
        <p:spPr bwMode="auto">
          <a:xfrm>
            <a:off x="228600" y="4379913"/>
            <a:ext cx="8382000" cy="1876425"/>
          </a:xfrm>
          <a:prstGeom prst="rect">
            <a:avLst/>
          </a:prstGeom>
          <a:noFill/>
          <a:ln w="9525">
            <a:noFill/>
            <a:miter lim="800000"/>
            <a:headEnd/>
            <a:tailEnd/>
          </a:ln>
        </p:spPr>
        <p:txBody>
          <a:bodyPr anchor="ctr">
            <a:spAutoFit/>
          </a:bodyPr>
          <a:lstStyle/>
          <a:p>
            <a:pPr marL="228600" indent="-228600" eaLnBrk="0" hangingPunct="0">
              <a:spcBef>
                <a:spcPct val="20000"/>
              </a:spcBef>
            </a:pPr>
            <a:r>
              <a:rPr lang="en-US" sz="2000" b="1" u="sng" dirty="0">
                <a:latin typeface="Calibri"/>
              </a:rPr>
              <a:t>Strategy</a:t>
            </a:r>
            <a:r>
              <a:rPr lang="en-US" sz="2000" u="sng" dirty="0">
                <a:latin typeface="Calibri"/>
              </a:rPr>
              <a:t>:</a:t>
            </a:r>
            <a:endParaRPr lang="en-US" sz="2000" dirty="0">
              <a:latin typeface="Calibri"/>
            </a:endParaRPr>
          </a:p>
          <a:p>
            <a:pPr marL="228600" indent="-228600" eaLnBrk="0" hangingPunct="0">
              <a:spcBef>
                <a:spcPct val="20000"/>
              </a:spcBef>
              <a:buFontTx/>
              <a:buChar char="•"/>
            </a:pPr>
            <a:r>
              <a:rPr lang="en-US" sz="2000" dirty="0">
                <a:latin typeface="Calibri"/>
              </a:rPr>
              <a:t>Classify E&amp;Ps (current, accumulated, PTI, non-PTI)</a:t>
            </a:r>
          </a:p>
          <a:p>
            <a:pPr marL="228600" indent="-228600" eaLnBrk="0" hangingPunct="0">
              <a:spcBef>
                <a:spcPct val="20000"/>
              </a:spcBef>
              <a:buFontTx/>
              <a:buChar char="•"/>
            </a:pPr>
            <a:r>
              <a:rPr lang="en-US" sz="2000" dirty="0">
                <a:latin typeface="Calibri"/>
              </a:rPr>
              <a:t>Determine taxability and E&amp;P effects of any distributions</a:t>
            </a:r>
          </a:p>
          <a:p>
            <a:pPr marL="742950" lvl="1" indent="-285750" eaLnBrk="0" hangingPunct="0">
              <a:spcBef>
                <a:spcPct val="20000"/>
              </a:spcBef>
              <a:buFontTx/>
              <a:buChar char="•"/>
            </a:pPr>
            <a:r>
              <a:rPr lang="en-US" sz="2000" dirty="0">
                <a:latin typeface="Calibri"/>
              </a:rPr>
              <a:t>SF is ordered first and then distributions are evaluated</a:t>
            </a:r>
          </a:p>
          <a:p>
            <a:pPr marL="228600" indent="-228600" eaLnBrk="0" hangingPunct="0">
              <a:spcBef>
                <a:spcPct val="20000"/>
              </a:spcBef>
              <a:buFontTx/>
              <a:buChar char="•"/>
            </a:pPr>
            <a:r>
              <a:rPr lang="en-US" sz="2000" dirty="0">
                <a:latin typeface="Calibri"/>
              </a:rPr>
              <a:t>Adjust basis pursuant section 961</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wipe(left)">
                                      <p:cBhvr>
                                        <p:cTn id="7" dur="500"/>
                                        <p:tgtEl>
                                          <p:spTgt spid="315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marL="342900" indent="-342900" eaLnBrk="1" hangingPunct="1">
              <a:lnSpc>
                <a:spcPct val="80000"/>
              </a:lnSpc>
            </a:pPr>
            <a:endParaRPr lang="en-US" sz="2000" smtClean="0"/>
          </a:p>
          <a:p>
            <a:pPr marL="342900" indent="-342900" eaLnBrk="1" hangingPunct="1">
              <a:lnSpc>
                <a:spcPct val="80000"/>
              </a:lnSpc>
            </a:pPr>
            <a:r>
              <a:rPr lang="en-US" sz="2000" smtClean="0"/>
              <a:t>In addition to being taxed on its pro rata share of SF income, a USSH of a CFC is also taxed currently on its pro rata share of the 956 amount, </a:t>
            </a:r>
            <a:r>
              <a:rPr lang="en-US" sz="2000" i="1" smtClean="0"/>
              <a:t>i.e</a:t>
            </a:r>
            <a:r>
              <a:rPr lang="en-US" sz="2000" smtClean="0"/>
              <a:t>., any increases in investment of earnings in </a:t>
            </a:r>
            <a:r>
              <a:rPr lang="ja-JP" altLang="en-US" sz="2000" smtClean="0"/>
              <a:t>“</a:t>
            </a:r>
            <a:r>
              <a:rPr lang="en-US" altLang="ja-JP" sz="2000" smtClean="0"/>
              <a:t>US property.</a:t>
            </a:r>
            <a:r>
              <a:rPr lang="ja-JP" altLang="en-US" sz="2000" smtClean="0"/>
              <a:t>”</a:t>
            </a:r>
            <a:r>
              <a:rPr lang="en-US" altLang="ja-JP" sz="2000" smtClean="0"/>
              <a:t>  § 951(a)(1)(B); 956.</a:t>
            </a:r>
          </a:p>
          <a:p>
            <a:pPr marL="342900" indent="-342900" eaLnBrk="1" hangingPunct="1">
              <a:lnSpc>
                <a:spcPct val="80000"/>
              </a:lnSpc>
            </a:pPr>
            <a:endParaRPr lang="en-US" sz="2000" smtClean="0"/>
          </a:p>
          <a:p>
            <a:pPr marL="342900" indent="-342900" eaLnBrk="1" hangingPunct="1">
              <a:lnSpc>
                <a:spcPct val="80000"/>
              </a:lnSpc>
            </a:pPr>
            <a:endParaRPr lang="en-US" sz="2000" smtClean="0"/>
          </a:p>
          <a:p>
            <a:pPr marL="342900" indent="-342900" eaLnBrk="1" hangingPunct="1">
              <a:lnSpc>
                <a:spcPct val="80000"/>
              </a:lnSpc>
            </a:pPr>
            <a:r>
              <a:rPr lang="en-US" sz="2000" u="sng" smtClean="0"/>
              <a:t>US Property (§ 959(c)(1), (2))</a:t>
            </a:r>
          </a:p>
          <a:p>
            <a:pPr marL="742950" lvl="1" indent="-285750" eaLnBrk="1" hangingPunct="1">
              <a:lnSpc>
                <a:spcPct val="80000"/>
              </a:lnSpc>
            </a:pPr>
            <a:r>
              <a:rPr lang="en-US" sz="2000" smtClean="0">
                <a:ea typeface="ＭＳ Ｐゴシック" charset="-128"/>
              </a:rPr>
              <a:t>Tangible property located in US, except export property</a:t>
            </a:r>
          </a:p>
          <a:p>
            <a:pPr marL="742950" lvl="1" indent="-285750" eaLnBrk="1" hangingPunct="1">
              <a:lnSpc>
                <a:spcPct val="80000"/>
              </a:lnSpc>
            </a:pPr>
            <a:r>
              <a:rPr lang="en-US" sz="2000" smtClean="0">
                <a:ea typeface="ＭＳ Ｐゴシック" charset="-128"/>
              </a:rPr>
              <a:t>Stock of domestic corporation, except stock of USCO that is not a USSH or USCO that is 25% owned by USSHs</a:t>
            </a:r>
          </a:p>
          <a:p>
            <a:pPr marL="742950" lvl="1" indent="-285750" eaLnBrk="1" hangingPunct="1">
              <a:lnSpc>
                <a:spcPct val="80000"/>
              </a:lnSpc>
            </a:pPr>
            <a:r>
              <a:rPr lang="en-US" sz="2000" smtClean="0">
                <a:ea typeface="ＭＳ Ｐゴシック" charset="-128"/>
              </a:rPr>
              <a:t>Obligation of US person, except US debt, deposits in US banks, debt of USCO that is not a USSH or USCO that is 25% owned by USSHs</a:t>
            </a:r>
          </a:p>
          <a:p>
            <a:pPr marL="742950" lvl="1" indent="-285750" eaLnBrk="1" hangingPunct="1">
              <a:lnSpc>
                <a:spcPct val="80000"/>
              </a:lnSpc>
            </a:pPr>
            <a:r>
              <a:rPr lang="en-US" sz="2000" smtClean="0">
                <a:ea typeface="ＭＳ Ｐゴシック" charset="-128"/>
              </a:rPr>
              <a:t>Right to use in US certain IP of CFC acquired or developed for use in the US</a:t>
            </a:r>
          </a:p>
          <a:p>
            <a:pPr marL="742950" lvl="1" indent="-285750" eaLnBrk="1" hangingPunct="1">
              <a:lnSpc>
                <a:spcPct val="80000"/>
              </a:lnSpc>
            </a:pPr>
            <a:r>
              <a:rPr lang="en-US" sz="2000" smtClean="0">
                <a:ea typeface="ＭＳ Ｐゴシック" charset="-128"/>
              </a:rPr>
              <a:t>CFC treated as owning obligation of USP that CFC guarantees or secures with a pledge of its property (§ 956(d)); pledge of &gt;2/3 of CFC </a:t>
            </a:r>
            <a:r>
              <a:rPr lang="en-US" sz="2000" u="sng" smtClean="0">
                <a:ea typeface="ＭＳ Ｐゴシック" charset="-128"/>
              </a:rPr>
              <a:t>stock</a:t>
            </a:r>
            <a:r>
              <a:rPr lang="en-US" sz="2000" smtClean="0">
                <a:ea typeface="ＭＳ Ｐゴシック" charset="-128"/>
              </a:rPr>
              <a:t> treated as pledge of CFC</a:t>
            </a:r>
            <a:r>
              <a:rPr lang="ja-JP" altLang="en-US" sz="2000" smtClean="0">
                <a:ea typeface="ＭＳ Ｐゴシック" charset="-128"/>
              </a:rPr>
              <a:t>’</a:t>
            </a:r>
            <a:r>
              <a:rPr lang="en-US" altLang="ja-JP" sz="2000" smtClean="0">
                <a:ea typeface="ＭＳ Ｐゴシック" charset="-128"/>
              </a:rPr>
              <a:t>s assets</a:t>
            </a:r>
          </a:p>
          <a:p>
            <a:pPr marL="742950" lvl="1" indent="-285750" eaLnBrk="1" hangingPunct="1">
              <a:lnSpc>
                <a:spcPct val="80000"/>
              </a:lnSpc>
            </a:pPr>
            <a:endParaRPr lang="en-US" sz="2000" b="1" smtClean="0">
              <a:ea typeface="ＭＳ Ｐゴシック" charset="-128"/>
            </a:endParaRPr>
          </a:p>
        </p:txBody>
      </p:sp>
      <p:sp>
        <p:nvSpPr>
          <p:cNvPr id="27652" name="Rectangle 2"/>
          <p:cNvSpPr>
            <a:spLocks noGrp="1" noChangeArrowheads="1"/>
          </p:cNvSpPr>
          <p:nvPr>
            <p:ph type="title"/>
          </p:nvPr>
        </p:nvSpPr>
        <p:spPr>
          <a:noFill/>
        </p:spPr>
        <p:txBody>
          <a:bodyPr/>
          <a:lstStyle/>
          <a:p>
            <a:pPr eaLnBrk="1" hangingPunct="1"/>
            <a:r>
              <a:rPr lang="en-US" b="1" smtClean="0"/>
              <a:t>Investment in US Property</a:t>
            </a:r>
          </a:p>
        </p:txBody>
      </p:sp>
      <p:sp>
        <p:nvSpPr>
          <p:cNvPr id="27651" name="Slide Number Placeholder 4"/>
          <p:cNvSpPr>
            <a:spLocks noGrp="1"/>
          </p:cNvSpPr>
          <p:nvPr>
            <p:ph type="sldNum" sz="quarter" idx="10"/>
          </p:nvPr>
        </p:nvSpPr>
        <p:spPr>
          <a:noFill/>
        </p:spPr>
        <p:txBody>
          <a:bodyPr/>
          <a:lstStyle/>
          <a:p>
            <a:fld id="{35679819-A527-40B8-ADB9-0CAA162DFEDB}" type="slidenum">
              <a:rPr lang="en-US"/>
              <a:pPr/>
              <a:t>24</a:t>
            </a:fld>
            <a:endParaRPr lang="en-US"/>
          </a:p>
        </p:txBody>
      </p:sp>
      <p:sp>
        <p:nvSpPr>
          <p:cNvPr id="52226" name="Footer Placeholder 3"/>
          <p:cNvSpPr>
            <a:spLocks noGrp="1"/>
          </p:cNvSpPr>
          <p:nvPr>
            <p:ph type="ftr" sz="quarter" idx="11"/>
          </p:nvPr>
        </p:nvSpPr>
        <p:spPr/>
        <p:txBody>
          <a:bodyPr/>
          <a:lstStyle/>
          <a:p>
            <a:pPr>
              <a:defRPr/>
            </a:pPr>
            <a:r>
              <a:rPr lang="en-US" dirty="0" smtClean="0"/>
              <a:t>IT_CFC</a:t>
            </a:r>
          </a:p>
        </p:txBody>
      </p:sp>
      <p:sp>
        <p:nvSpPr>
          <p:cNvPr id="2765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765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marL="342900" indent="-342900" eaLnBrk="1" hangingPunct="1">
              <a:lnSpc>
                <a:spcPct val="90000"/>
              </a:lnSpc>
            </a:pPr>
            <a:r>
              <a:rPr lang="en-US" sz="2400" b="1" u="sng" smtClean="0"/>
              <a:t>956 Amount</a:t>
            </a:r>
            <a:r>
              <a:rPr lang="en-US" sz="2400" b="1" smtClean="0"/>
              <a:t>:  </a:t>
            </a:r>
          </a:p>
          <a:p>
            <a:pPr marL="342900" indent="-342900" eaLnBrk="1" hangingPunct="1">
              <a:lnSpc>
                <a:spcPct val="90000"/>
              </a:lnSpc>
              <a:buFontTx/>
              <a:buNone/>
            </a:pPr>
            <a:r>
              <a:rPr lang="en-US" sz="2400" smtClean="0"/>
              <a:t>	The </a:t>
            </a:r>
            <a:r>
              <a:rPr lang="en-US" sz="2400" i="1" u="sng" smtClean="0"/>
              <a:t>lesser</a:t>
            </a:r>
            <a:r>
              <a:rPr lang="en-US" sz="2400" smtClean="0"/>
              <a:t> of two numbers:</a:t>
            </a:r>
          </a:p>
          <a:p>
            <a:pPr marL="742950" lvl="1" indent="-285750" eaLnBrk="1" hangingPunct="1">
              <a:lnSpc>
                <a:spcPct val="90000"/>
              </a:lnSpc>
            </a:pPr>
            <a:r>
              <a:rPr lang="en-US" smtClean="0">
                <a:ea typeface="ＭＳ Ｐゴシック" charset="-128"/>
              </a:rPr>
              <a:t>(1) the excess of the USSH</a:t>
            </a:r>
            <a:r>
              <a:rPr lang="ja-JP" altLang="en-US" smtClean="0">
                <a:ea typeface="ＭＳ Ｐゴシック" charset="-128"/>
              </a:rPr>
              <a:t>’</a:t>
            </a:r>
            <a:r>
              <a:rPr lang="en-US" altLang="ja-JP" smtClean="0">
                <a:ea typeface="ＭＳ Ｐゴシック" charset="-128"/>
              </a:rPr>
              <a:t>s pro rata share of US property held by the CFC (quarterly average) </a:t>
            </a:r>
            <a:r>
              <a:rPr lang="en-US" altLang="ja-JP" i="1" u="sng" smtClean="0">
                <a:ea typeface="ＭＳ Ｐゴシック" charset="-128"/>
              </a:rPr>
              <a:t>over</a:t>
            </a:r>
            <a:r>
              <a:rPr lang="en-US" altLang="ja-JP" smtClean="0">
                <a:ea typeface="ＭＳ Ｐゴシック" charset="-128"/>
              </a:rPr>
              <a:t> the E&amp;Ps attributable to PTI under 956 for prior years or would have been but were traced to SF inclusions; </a:t>
            </a:r>
            <a:r>
              <a:rPr lang="en-US" altLang="ja-JP" b="1" smtClean="0">
                <a:ea typeface="ＭＳ Ｐゴシック" charset="-128"/>
              </a:rPr>
              <a:t>or</a:t>
            </a:r>
            <a:r>
              <a:rPr lang="en-US" altLang="ja-JP" smtClean="0">
                <a:ea typeface="ＭＳ Ｐゴシック" charset="-128"/>
              </a:rPr>
              <a:t> </a:t>
            </a:r>
          </a:p>
          <a:p>
            <a:pPr marL="742950" lvl="1" indent="-285750" eaLnBrk="1" hangingPunct="1">
              <a:lnSpc>
                <a:spcPct val="90000"/>
              </a:lnSpc>
            </a:pPr>
            <a:r>
              <a:rPr lang="en-US" smtClean="0">
                <a:ea typeface="ＭＳ Ｐゴシック" charset="-128"/>
              </a:rPr>
              <a:t>(2) USSH</a:t>
            </a:r>
            <a:r>
              <a:rPr lang="ja-JP" altLang="en-US" smtClean="0">
                <a:ea typeface="ＭＳ Ｐゴシック" charset="-128"/>
              </a:rPr>
              <a:t>’</a:t>
            </a:r>
            <a:r>
              <a:rPr lang="en-US" altLang="ja-JP" smtClean="0">
                <a:ea typeface="ＭＳ Ｐゴシック" charset="-128"/>
              </a:rPr>
              <a:t>s pro rata share of the </a:t>
            </a:r>
            <a:r>
              <a:rPr lang="ja-JP" altLang="en-US" smtClean="0">
                <a:ea typeface="ＭＳ Ｐゴシック" charset="-128"/>
              </a:rPr>
              <a:t>“</a:t>
            </a:r>
            <a:r>
              <a:rPr lang="en-US" altLang="ja-JP" smtClean="0">
                <a:ea typeface="ＭＳ Ｐゴシック" charset="-128"/>
              </a:rPr>
              <a:t>applicable earnings</a:t>
            </a:r>
            <a:r>
              <a:rPr lang="ja-JP" altLang="en-US" smtClean="0">
                <a:ea typeface="ＭＳ Ｐゴシック" charset="-128"/>
              </a:rPr>
              <a:t>”</a:t>
            </a:r>
            <a:r>
              <a:rPr lang="en-US" altLang="ja-JP" smtClean="0">
                <a:ea typeface="ＭＳ Ｐゴシック" charset="-128"/>
              </a:rPr>
              <a:t> of the CFC [§ 956(a)]</a:t>
            </a:r>
          </a:p>
          <a:p>
            <a:pPr marL="342900" indent="-342900" eaLnBrk="1" hangingPunct="1">
              <a:lnSpc>
                <a:spcPct val="90000"/>
              </a:lnSpc>
            </a:pPr>
            <a:r>
              <a:rPr lang="en-US" sz="2400" b="1" smtClean="0"/>
              <a:t>Valuation</a:t>
            </a:r>
            <a:r>
              <a:rPr lang="en-US" sz="2400" smtClean="0"/>
              <a:t>:  Adjusted basis less any liabilities that are a specific charge on property.</a:t>
            </a:r>
          </a:p>
          <a:p>
            <a:pPr marL="342900" indent="-342900" eaLnBrk="1" hangingPunct="1">
              <a:lnSpc>
                <a:spcPct val="90000"/>
              </a:lnSpc>
            </a:pPr>
            <a:r>
              <a:rPr lang="en-US" sz="2400" b="1" smtClean="0"/>
              <a:t>Applicable E&amp;Ps</a:t>
            </a:r>
            <a:r>
              <a:rPr lang="en-US" sz="2400" smtClean="0"/>
              <a:t>:  the sum of current and accumulated E&amp;Ps </a:t>
            </a:r>
            <a:r>
              <a:rPr lang="en-US" sz="2400" i="1" smtClean="0"/>
              <a:t>less</a:t>
            </a:r>
            <a:r>
              <a:rPr lang="en-US" sz="2400" smtClean="0"/>
              <a:t>:</a:t>
            </a:r>
          </a:p>
          <a:p>
            <a:pPr marL="742950" lvl="1" indent="-285750" eaLnBrk="1" hangingPunct="1">
              <a:lnSpc>
                <a:spcPct val="90000"/>
              </a:lnSpc>
            </a:pPr>
            <a:r>
              <a:rPr lang="en-US" sz="2000" smtClean="0">
                <a:ea typeface="ＭＳ Ｐゴシック" charset="-128"/>
              </a:rPr>
              <a:t>distributions, and </a:t>
            </a:r>
          </a:p>
          <a:p>
            <a:pPr marL="742950" lvl="1" indent="-285750" eaLnBrk="1" hangingPunct="1">
              <a:lnSpc>
                <a:spcPct val="90000"/>
              </a:lnSpc>
            </a:pPr>
            <a:r>
              <a:rPr lang="en-US" sz="2000" smtClean="0">
                <a:ea typeface="ＭＳ Ｐゴシック" charset="-128"/>
              </a:rPr>
              <a:t>any E&amp;Ps attributable to PTI under section 959(c).  [§ 956(b)]  </a:t>
            </a:r>
          </a:p>
        </p:txBody>
      </p:sp>
      <p:sp>
        <p:nvSpPr>
          <p:cNvPr id="28676" name="Rectangle 2"/>
          <p:cNvSpPr>
            <a:spLocks noGrp="1" noChangeArrowheads="1"/>
          </p:cNvSpPr>
          <p:nvPr>
            <p:ph type="title"/>
          </p:nvPr>
        </p:nvSpPr>
        <p:spPr>
          <a:noFill/>
        </p:spPr>
        <p:txBody>
          <a:bodyPr/>
          <a:lstStyle/>
          <a:p>
            <a:pPr eaLnBrk="1" hangingPunct="1"/>
            <a:r>
              <a:rPr lang="en-US" b="1" smtClean="0"/>
              <a:t>Investment in US Property</a:t>
            </a:r>
          </a:p>
        </p:txBody>
      </p:sp>
      <p:sp>
        <p:nvSpPr>
          <p:cNvPr id="28675" name="Slide Number Placeholder 4"/>
          <p:cNvSpPr>
            <a:spLocks noGrp="1"/>
          </p:cNvSpPr>
          <p:nvPr>
            <p:ph type="sldNum" sz="quarter" idx="10"/>
          </p:nvPr>
        </p:nvSpPr>
        <p:spPr>
          <a:noFill/>
        </p:spPr>
        <p:txBody>
          <a:bodyPr/>
          <a:lstStyle/>
          <a:p>
            <a:fld id="{B746EF13-AA43-40A4-A4B0-4DC8DC7C5642}" type="slidenum">
              <a:rPr lang="en-US"/>
              <a:pPr/>
              <a:t>25</a:t>
            </a:fld>
            <a:endParaRPr lang="en-US"/>
          </a:p>
        </p:txBody>
      </p:sp>
      <p:sp>
        <p:nvSpPr>
          <p:cNvPr id="54274" name="Footer Placeholder 3"/>
          <p:cNvSpPr>
            <a:spLocks noGrp="1"/>
          </p:cNvSpPr>
          <p:nvPr>
            <p:ph type="ftr" sz="quarter" idx="11"/>
          </p:nvPr>
        </p:nvSpPr>
        <p:spPr/>
        <p:txBody>
          <a:bodyPr/>
          <a:lstStyle/>
          <a:p>
            <a:pPr>
              <a:defRPr/>
            </a:pPr>
            <a:r>
              <a:rPr lang="en-US" dirty="0" smtClean="0"/>
              <a:t>IT_CFC</a:t>
            </a:r>
          </a:p>
        </p:txBody>
      </p:sp>
      <p:sp>
        <p:nvSpPr>
          <p:cNvPr id="2867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algn="ctr" eaLnBrk="1" hangingPunct="1">
              <a:buFontTx/>
              <a:buNone/>
            </a:pPr>
            <a:endParaRPr lang="en-US" sz="2400" b="1" u="sng" dirty="0" smtClean="0"/>
          </a:p>
          <a:p>
            <a:pPr eaLnBrk="1" hangingPunct="1"/>
            <a:r>
              <a:rPr lang="en-US" sz="1800" b="1" u="sng" dirty="0" smtClean="0"/>
              <a:t>Example</a:t>
            </a:r>
            <a:r>
              <a:rPr lang="en-US" sz="2400" b="1" u="sng" dirty="0" smtClean="0"/>
              <a:t> </a:t>
            </a:r>
            <a:r>
              <a:rPr lang="en-US" sz="1800" b="1" u="sng" dirty="0" smtClean="0"/>
              <a:t>1</a:t>
            </a:r>
            <a:r>
              <a:rPr lang="en-US" sz="1800" b="1" dirty="0" smtClean="0"/>
              <a:t>			</a:t>
            </a:r>
            <a:r>
              <a:rPr lang="en-US" sz="1800" b="1" u="sng" dirty="0" smtClean="0"/>
              <a:t>Example 2</a:t>
            </a:r>
          </a:p>
          <a:p>
            <a:pPr eaLnBrk="1" hangingPunct="1"/>
            <a:endParaRPr lang="en-US" sz="1800" b="1" u="sng" dirty="0" smtClean="0"/>
          </a:p>
          <a:p>
            <a:pPr eaLnBrk="1" hangingPunct="1"/>
            <a:endParaRPr lang="en-US" sz="1800" b="1" u="sng" dirty="0" smtClean="0"/>
          </a:p>
          <a:p>
            <a:pPr eaLnBrk="1" hangingPunct="1"/>
            <a:endParaRPr lang="en-US" sz="1800" b="1" u="sng" dirty="0" smtClean="0"/>
          </a:p>
          <a:p>
            <a:pPr eaLnBrk="1" hangingPunct="1"/>
            <a:endParaRPr lang="en-US" sz="1800" b="1" u="sng" dirty="0" smtClean="0"/>
          </a:p>
          <a:p>
            <a:pPr eaLnBrk="1" hangingPunct="1"/>
            <a:endParaRPr lang="en-US" sz="1800" b="1" u="sng" dirty="0" smtClean="0"/>
          </a:p>
          <a:p>
            <a:pPr eaLnBrk="1" hangingPunct="1"/>
            <a:r>
              <a:rPr lang="en-US" sz="1800" b="1" u="sng" dirty="0" smtClean="0"/>
              <a:t>Example 3</a:t>
            </a:r>
            <a:r>
              <a:rPr lang="en-US" sz="1800" b="1" dirty="0" smtClean="0"/>
              <a:t>			</a:t>
            </a:r>
            <a:endParaRPr lang="en-US" sz="1800" b="1" u="sng" dirty="0" smtClean="0"/>
          </a:p>
        </p:txBody>
      </p:sp>
      <p:sp>
        <p:nvSpPr>
          <p:cNvPr id="29700" name="Rectangle 2"/>
          <p:cNvSpPr>
            <a:spLocks noGrp="1" noChangeArrowheads="1"/>
          </p:cNvSpPr>
          <p:nvPr>
            <p:ph type="title"/>
          </p:nvPr>
        </p:nvSpPr>
        <p:spPr>
          <a:noFill/>
        </p:spPr>
        <p:txBody>
          <a:bodyPr/>
          <a:lstStyle/>
          <a:p>
            <a:pPr eaLnBrk="1" hangingPunct="1"/>
            <a:r>
              <a:rPr lang="en-US" sz="2000" b="1" dirty="0" smtClean="0"/>
              <a:t>Investment in US Property: Example</a:t>
            </a:r>
          </a:p>
        </p:txBody>
      </p:sp>
      <p:sp>
        <p:nvSpPr>
          <p:cNvPr id="29699" name="Slide Number Placeholder 4"/>
          <p:cNvSpPr>
            <a:spLocks noGrp="1"/>
          </p:cNvSpPr>
          <p:nvPr>
            <p:ph type="sldNum" sz="quarter" idx="10"/>
          </p:nvPr>
        </p:nvSpPr>
        <p:spPr>
          <a:noFill/>
        </p:spPr>
        <p:txBody>
          <a:bodyPr/>
          <a:lstStyle/>
          <a:p>
            <a:fld id="{D727123C-2EAE-4DF6-A0A2-FF4ECC48A213}" type="slidenum">
              <a:rPr lang="en-US"/>
              <a:pPr/>
              <a:t>26</a:t>
            </a:fld>
            <a:endParaRPr lang="en-US"/>
          </a:p>
        </p:txBody>
      </p:sp>
      <p:sp>
        <p:nvSpPr>
          <p:cNvPr id="56322" name="Footer Placeholder 3"/>
          <p:cNvSpPr>
            <a:spLocks noGrp="1"/>
          </p:cNvSpPr>
          <p:nvPr>
            <p:ph type="ftr" sz="quarter" idx="11"/>
          </p:nvPr>
        </p:nvSpPr>
        <p:spPr/>
        <p:txBody>
          <a:bodyPr/>
          <a:lstStyle/>
          <a:p>
            <a:pPr>
              <a:defRPr/>
            </a:pPr>
            <a:r>
              <a:rPr lang="en-US" dirty="0" smtClean="0"/>
              <a:t>IT_CFC</a:t>
            </a:r>
          </a:p>
        </p:txBody>
      </p:sp>
      <p:sp>
        <p:nvSpPr>
          <p:cNvPr id="2970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970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9704" name="Rectangle 6"/>
          <p:cNvSpPr>
            <a:spLocks noChangeArrowheads="1"/>
          </p:cNvSpPr>
          <p:nvPr/>
        </p:nvSpPr>
        <p:spPr bwMode="auto">
          <a:xfrm>
            <a:off x="609600" y="28194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5" name="Text Box 7"/>
          <p:cNvSpPr txBox="1">
            <a:spLocks noChangeArrowheads="1"/>
          </p:cNvSpPr>
          <p:nvPr/>
        </p:nvSpPr>
        <p:spPr bwMode="auto">
          <a:xfrm>
            <a:off x="533400" y="3352800"/>
            <a:ext cx="32766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No SF or distribution</a:t>
            </a:r>
          </a:p>
          <a:p>
            <a:pPr>
              <a:buFontTx/>
              <a:buChar char="•"/>
            </a:pPr>
            <a:r>
              <a:rPr lang="en-US">
                <a:latin typeface="Times New Roman" pitchFamily="18" charset="0"/>
              </a:rPr>
              <a:t>200 investment in US property</a:t>
            </a:r>
          </a:p>
        </p:txBody>
      </p:sp>
      <p:sp>
        <p:nvSpPr>
          <p:cNvPr id="29706" name="Rectangle 8"/>
          <p:cNvSpPr>
            <a:spLocks noChangeArrowheads="1"/>
          </p:cNvSpPr>
          <p:nvPr/>
        </p:nvSpPr>
        <p:spPr bwMode="auto">
          <a:xfrm>
            <a:off x="3810000" y="28194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7" name="Text Box 9"/>
          <p:cNvSpPr txBox="1">
            <a:spLocks noChangeArrowheads="1"/>
          </p:cNvSpPr>
          <p:nvPr/>
        </p:nvSpPr>
        <p:spPr bwMode="auto">
          <a:xfrm>
            <a:off x="3810000" y="3429000"/>
            <a:ext cx="34290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No SF; 50 distribution</a:t>
            </a:r>
          </a:p>
          <a:p>
            <a:pPr>
              <a:buFontTx/>
              <a:buChar char="•"/>
            </a:pPr>
            <a:r>
              <a:rPr lang="en-US">
                <a:latin typeface="Times New Roman" pitchFamily="18" charset="0"/>
              </a:rPr>
              <a:t>200 investment in US property</a:t>
            </a:r>
          </a:p>
        </p:txBody>
      </p:sp>
      <p:sp>
        <p:nvSpPr>
          <p:cNvPr id="29708" name="Rectangle 10"/>
          <p:cNvSpPr>
            <a:spLocks noChangeArrowheads="1"/>
          </p:cNvSpPr>
          <p:nvPr/>
        </p:nvSpPr>
        <p:spPr bwMode="auto">
          <a:xfrm>
            <a:off x="609600" y="46482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9" name="Text Box 11"/>
          <p:cNvSpPr txBox="1">
            <a:spLocks noChangeArrowheads="1"/>
          </p:cNvSpPr>
          <p:nvPr/>
        </p:nvSpPr>
        <p:spPr bwMode="auto">
          <a:xfrm>
            <a:off x="533400" y="5334000"/>
            <a:ext cx="32766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50 SF; no distribution</a:t>
            </a:r>
          </a:p>
          <a:p>
            <a:pPr>
              <a:buFontTx/>
              <a:buChar char="•"/>
            </a:pPr>
            <a:r>
              <a:rPr lang="en-US">
                <a:latin typeface="Times New Roman" pitchFamily="18" charset="0"/>
              </a:rPr>
              <a:t>200 investment in US property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84048" y="452324"/>
            <a:ext cx="8458200" cy="5812064"/>
          </a:xfrm>
        </p:spPr>
        <p:txBody>
          <a:bodyPr/>
          <a:lstStyle/>
          <a:p>
            <a:pPr algn="ctr" eaLnBrk="1" hangingPunct="1">
              <a:buFontTx/>
              <a:buNone/>
            </a:pPr>
            <a:r>
              <a:rPr lang="en-US" sz="2400" b="1" u="sng" smtClean="0"/>
              <a:t>Example 4</a:t>
            </a:r>
          </a:p>
        </p:txBody>
      </p:sp>
      <p:sp>
        <p:nvSpPr>
          <p:cNvPr id="30724" name="Rectangle 2"/>
          <p:cNvSpPr>
            <a:spLocks noGrp="1" noChangeArrowheads="1"/>
          </p:cNvSpPr>
          <p:nvPr>
            <p:ph type="title"/>
          </p:nvPr>
        </p:nvSpPr>
        <p:spPr>
          <a:noFill/>
        </p:spPr>
        <p:txBody>
          <a:bodyPr/>
          <a:lstStyle/>
          <a:p>
            <a:pPr eaLnBrk="1" hangingPunct="1"/>
            <a:r>
              <a:rPr lang="en-US" b="1" smtClean="0"/>
              <a:t>Investment in US Property</a:t>
            </a:r>
          </a:p>
        </p:txBody>
      </p:sp>
      <p:sp>
        <p:nvSpPr>
          <p:cNvPr id="30723" name="Slide Number Placeholder 4"/>
          <p:cNvSpPr>
            <a:spLocks noGrp="1"/>
          </p:cNvSpPr>
          <p:nvPr>
            <p:ph type="sldNum" sz="quarter" idx="10"/>
          </p:nvPr>
        </p:nvSpPr>
        <p:spPr>
          <a:noFill/>
        </p:spPr>
        <p:txBody>
          <a:bodyPr/>
          <a:lstStyle/>
          <a:p>
            <a:fld id="{3CC62E35-51FE-4ADD-B091-370027289883}" type="slidenum">
              <a:rPr lang="en-US"/>
              <a:pPr/>
              <a:t>27</a:t>
            </a:fld>
            <a:endParaRPr lang="en-US"/>
          </a:p>
        </p:txBody>
      </p:sp>
      <p:sp>
        <p:nvSpPr>
          <p:cNvPr id="58370" name="Footer Placeholder 3"/>
          <p:cNvSpPr>
            <a:spLocks noGrp="1"/>
          </p:cNvSpPr>
          <p:nvPr>
            <p:ph type="ftr" sz="quarter" idx="11"/>
          </p:nvPr>
        </p:nvSpPr>
        <p:spPr/>
        <p:txBody>
          <a:bodyPr/>
          <a:lstStyle/>
          <a:p>
            <a:pPr>
              <a:defRPr/>
            </a:pPr>
            <a:r>
              <a:rPr lang="en-US" dirty="0" smtClean="0"/>
              <a:t>IT_CFC</a:t>
            </a:r>
          </a:p>
        </p:txBody>
      </p:sp>
      <p:sp>
        <p:nvSpPr>
          <p:cNvPr id="3072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3072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59430" name="Rectangle 6"/>
          <p:cNvSpPr>
            <a:spLocks noChangeArrowheads="1"/>
          </p:cNvSpPr>
          <p:nvPr/>
        </p:nvSpPr>
        <p:spPr bwMode="auto">
          <a:xfrm>
            <a:off x="533400" y="1673962"/>
            <a:ext cx="1828800" cy="533400"/>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sz="2400" dirty="0">
                <a:latin typeface="Times New Roman" pitchFamily="-112" charset="0"/>
                <a:cs typeface="ＭＳ Ｐゴシック" charset="-128"/>
              </a:rPr>
              <a:t>CFC</a:t>
            </a:r>
          </a:p>
        </p:txBody>
      </p:sp>
      <p:sp>
        <p:nvSpPr>
          <p:cNvPr id="30729" name="Text Box 7"/>
          <p:cNvSpPr txBox="1">
            <a:spLocks noChangeArrowheads="1"/>
          </p:cNvSpPr>
          <p:nvPr/>
        </p:nvSpPr>
        <p:spPr bwMode="auto">
          <a:xfrm>
            <a:off x="381000" y="2480468"/>
            <a:ext cx="3276600" cy="925513"/>
          </a:xfrm>
          <a:prstGeom prst="rect">
            <a:avLst/>
          </a:prstGeom>
          <a:noFill/>
          <a:ln w="9525">
            <a:solidFill>
              <a:schemeClr val="tx1"/>
            </a:solidFill>
            <a:miter lim="800000"/>
            <a:headEnd/>
            <a:tailEnd/>
          </a:ln>
        </p:spPr>
        <p:txBody>
          <a:bodyPr>
            <a:spAutoFit/>
          </a:bodyPr>
          <a:lstStyle/>
          <a:p>
            <a:pPr>
              <a:buFontTx/>
              <a:buChar char="•"/>
            </a:pPr>
            <a:r>
              <a:rPr lang="en-US">
                <a:latin typeface="Times New Roman" pitchFamily="18" charset="0"/>
              </a:rPr>
              <a:t>200 EPs</a:t>
            </a:r>
          </a:p>
          <a:p>
            <a:pPr>
              <a:buFontTx/>
              <a:buChar char="•"/>
            </a:pPr>
            <a:r>
              <a:rPr lang="en-US">
                <a:latin typeface="Times New Roman" pitchFamily="18" charset="0"/>
              </a:rPr>
              <a:t>100 SF;  20 distribution</a:t>
            </a:r>
          </a:p>
          <a:p>
            <a:pPr>
              <a:buFontTx/>
              <a:buChar char="•"/>
            </a:pPr>
            <a:r>
              <a:rPr lang="en-US">
                <a:latin typeface="Times New Roman" pitchFamily="18" charset="0"/>
              </a:rPr>
              <a:t>50 investment in US property</a:t>
            </a:r>
          </a:p>
        </p:txBody>
      </p:sp>
      <p:sp>
        <p:nvSpPr>
          <p:cNvPr id="30730" name="Text Box 8"/>
          <p:cNvSpPr txBox="1">
            <a:spLocks noChangeArrowheads="1"/>
          </p:cNvSpPr>
          <p:nvPr/>
        </p:nvSpPr>
        <p:spPr bwMode="auto">
          <a:xfrm>
            <a:off x="3806952" y="1155700"/>
            <a:ext cx="5207000" cy="1739900"/>
          </a:xfrm>
          <a:prstGeom prst="rect">
            <a:avLst/>
          </a:prstGeom>
          <a:noFill/>
          <a:ln w="9525">
            <a:noFill/>
            <a:miter lim="800000"/>
            <a:headEnd/>
            <a:tailEnd/>
          </a:ln>
        </p:spPr>
        <p:txBody>
          <a:bodyPr>
            <a:spAutoFit/>
          </a:bodyPr>
          <a:lstStyle/>
          <a:p>
            <a:pPr algn="ctr"/>
            <a:r>
              <a:rPr lang="en-US" b="1" u="sng" dirty="0">
                <a:latin typeface="Times New Roman" pitchFamily="18" charset="0"/>
              </a:rPr>
              <a:t>Ordering Rules:</a:t>
            </a:r>
          </a:p>
          <a:p>
            <a:pPr>
              <a:buFontTx/>
              <a:buChar char="•"/>
            </a:pPr>
            <a:r>
              <a:rPr lang="en-US" dirty="0">
                <a:latin typeface="Times New Roman" pitchFamily="18" charset="0"/>
              </a:rPr>
              <a:t>Determine 956 </a:t>
            </a:r>
            <a:r>
              <a:rPr lang="en-US" dirty="0" err="1">
                <a:latin typeface="Times New Roman" pitchFamily="18" charset="0"/>
              </a:rPr>
              <a:t>amt</a:t>
            </a:r>
            <a:r>
              <a:rPr lang="en-US" dirty="0">
                <a:latin typeface="Times New Roman" pitchFamily="18" charset="0"/>
              </a:rPr>
              <a:t> (w/out regard to 959)</a:t>
            </a:r>
          </a:p>
          <a:p>
            <a:pPr>
              <a:buFontTx/>
              <a:buChar char="•"/>
            </a:pPr>
            <a:r>
              <a:rPr lang="en-US" dirty="0">
                <a:latin typeface="Times New Roman" pitchFamily="18" charset="0"/>
              </a:rPr>
              <a:t>Current distributions come first from 956 </a:t>
            </a:r>
            <a:r>
              <a:rPr lang="en-US" dirty="0" err="1">
                <a:latin typeface="Times New Roman" pitchFamily="18" charset="0"/>
              </a:rPr>
              <a:t>amts</a:t>
            </a:r>
            <a:r>
              <a:rPr lang="en-US" dirty="0">
                <a:latin typeface="Times New Roman" pitchFamily="18" charset="0"/>
              </a:rPr>
              <a:t>, SF, and then other EPs (959(c))</a:t>
            </a:r>
          </a:p>
          <a:p>
            <a:pPr>
              <a:buFontTx/>
              <a:buChar char="•"/>
            </a:pPr>
            <a:r>
              <a:rPr lang="en-US" dirty="0">
                <a:latin typeface="Times New Roman" pitchFamily="18" charset="0"/>
              </a:rPr>
              <a:t>Any 956 </a:t>
            </a:r>
            <a:r>
              <a:rPr lang="en-US" dirty="0" err="1">
                <a:latin typeface="Times New Roman" pitchFamily="18" charset="0"/>
              </a:rPr>
              <a:t>amt</a:t>
            </a:r>
            <a:r>
              <a:rPr lang="en-US" dirty="0">
                <a:latin typeface="Times New Roman" pitchFamily="18" charset="0"/>
              </a:rPr>
              <a:t> is excluded to extent of SF remaining after second step.</a:t>
            </a:r>
          </a:p>
        </p:txBody>
      </p:sp>
      <p:sp>
        <p:nvSpPr>
          <p:cNvPr id="30731" name="Text Box 9"/>
          <p:cNvSpPr txBox="1">
            <a:spLocks noChangeArrowheads="1"/>
          </p:cNvSpPr>
          <p:nvPr/>
        </p:nvSpPr>
        <p:spPr bwMode="auto">
          <a:xfrm>
            <a:off x="381000" y="3606498"/>
            <a:ext cx="4938713" cy="1200150"/>
          </a:xfrm>
          <a:prstGeom prst="rect">
            <a:avLst/>
          </a:prstGeom>
          <a:noFill/>
          <a:ln w="9525">
            <a:solidFill>
              <a:schemeClr val="tx1"/>
            </a:solidFill>
            <a:miter lim="800000"/>
            <a:headEnd/>
            <a:tailEnd/>
          </a:ln>
        </p:spPr>
        <p:txBody>
          <a:bodyPr wrap="none">
            <a:spAutoFit/>
          </a:bodyPr>
          <a:lstStyle/>
          <a:p>
            <a:r>
              <a:rPr lang="en-US" b="1" u="sng">
                <a:latin typeface="Times New Roman" pitchFamily="18" charset="0"/>
              </a:rPr>
              <a:t>Taxation:</a:t>
            </a:r>
          </a:p>
          <a:p>
            <a:pPr>
              <a:buFontTx/>
              <a:buChar char="•"/>
            </a:pPr>
            <a:r>
              <a:rPr lang="en-US">
                <a:latin typeface="Times New Roman" pitchFamily="18" charset="0"/>
              </a:rPr>
              <a:t>100 of SF</a:t>
            </a:r>
          </a:p>
          <a:p>
            <a:pPr>
              <a:buFontTx/>
              <a:buChar char="•"/>
            </a:pPr>
            <a:r>
              <a:rPr lang="en-US">
                <a:latin typeface="Times New Roman" pitchFamily="18" charset="0"/>
              </a:rPr>
              <a:t>50 of US property not taxed b/c traced to SF</a:t>
            </a:r>
          </a:p>
          <a:p>
            <a:pPr>
              <a:buFontTx/>
              <a:buChar char="•"/>
            </a:pPr>
            <a:r>
              <a:rPr lang="en-US">
                <a:latin typeface="Times New Roman" pitchFamily="18" charset="0"/>
              </a:rPr>
              <a:t>20 distribution not taxed b/c traced to US property </a:t>
            </a:r>
          </a:p>
        </p:txBody>
      </p:sp>
      <p:sp>
        <p:nvSpPr>
          <p:cNvPr id="30732" name="Text Box 10"/>
          <p:cNvSpPr txBox="1">
            <a:spLocks noChangeArrowheads="1"/>
          </p:cNvSpPr>
          <p:nvPr/>
        </p:nvSpPr>
        <p:spPr bwMode="auto">
          <a:xfrm>
            <a:off x="381000" y="5029337"/>
            <a:ext cx="3644900" cy="1200150"/>
          </a:xfrm>
          <a:prstGeom prst="rect">
            <a:avLst/>
          </a:prstGeom>
          <a:noFill/>
          <a:ln w="9525">
            <a:solidFill>
              <a:schemeClr val="tx1"/>
            </a:solidFill>
            <a:miter lim="800000"/>
            <a:headEnd/>
            <a:tailEnd/>
          </a:ln>
        </p:spPr>
        <p:txBody>
          <a:bodyPr wrap="none">
            <a:spAutoFit/>
          </a:bodyPr>
          <a:lstStyle/>
          <a:p>
            <a:r>
              <a:rPr lang="en-US" b="1" u="sng">
                <a:latin typeface="Times New Roman" pitchFamily="18" charset="0"/>
              </a:rPr>
              <a:t>E&amp;Ps at Year End:</a:t>
            </a:r>
          </a:p>
          <a:p>
            <a:pPr>
              <a:buFontTx/>
              <a:buChar char="•"/>
            </a:pPr>
            <a:r>
              <a:rPr lang="en-US">
                <a:latin typeface="Times New Roman" pitchFamily="18" charset="0"/>
              </a:rPr>
              <a:t>30 US Property (50 –20 distribution)</a:t>
            </a:r>
          </a:p>
          <a:p>
            <a:pPr>
              <a:buFontTx/>
              <a:buChar char="•"/>
            </a:pPr>
            <a:r>
              <a:rPr lang="en-US">
                <a:latin typeface="Times New Roman" pitchFamily="18" charset="0"/>
              </a:rPr>
              <a:t>50 SF (100 - 50 US property)</a:t>
            </a:r>
          </a:p>
          <a:p>
            <a:pPr>
              <a:buFontTx/>
              <a:buChar char="•"/>
            </a:pPr>
            <a:r>
              <a:rPr lang="en-US">
                <a:latin typeface="Times New Roman" pitchFamily="18" charset="0"/>
              </a:rPr>
              <a:t>100 Other (200-80-20)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idx="1"/>
          </p:nvPr>
        </p:nvSpPr>
        <p:spPr/>
        <p:txBody>
          <a:bodyPr/>
          <a:lstStyle/>
          <a:p>
            <a:pPr marL="342900" indent="-342900" eaLnBrk="1" hangingPunct="1"/>
            <a:endParaRPr lang="en-US" sz="2000" u="sng" smtClean="0"/>
          </a:p>
          <a:p>
            <a:pPr marL="342900" indent="-342900" eaLnBrk="1" hangingPunct="1"/>
            <a:r>
              <a:rPr lang="en-US" sz="2000" b="1" u="sng" smtClean="0"/>
              <a:t>Purpose of § 1248</a:t>
            </a:r>
            <a:r>
              <a:rPr lang="en-US" sz="2000" smtClean="0"/>
              <a:t>:  Prevent repatriation of untaxed E&amp;Ps of CFCs at capital gains rates.  </a:t>
            </a:r>
          </a:p>
          <a:p>
            <a:pPr marL="342900" indent="-342900" eaLnBrk="1" hangingPunct="1"/>
            <a:endParaRPr lang="en-US" sz="2000" smtClean="0"/>
          </a:p>
          <a:p>
            <a:pPr marL="342900" indent="-342900" eaLnBrk="1" hangingPunct="1"/>
            <a:r>
              <a:rPr lang="en-US" sz="2000" b="1" u="sng" smtClean="0"/>
              <a:t>Section 1248:</a:t>
            </a:r>
            <a:endParaRPr lang="en-US" sz="2000" b="1" smtClean="0"/>
          </a:p>
          <a:p>
            <a:pPr marL="742950" lvl="1" indent="-285750" eaLnBrk="1" hangingPunct="1"/>
            <a:r>
              <a:rPr lang="en-US" sz="2000" smtClean="0">
                <a:ea typeface="ＭＳ Ｐゴシック" charset="-128"/>
              </a:rPr>
              <a:t>US person sells or exchanges (redeems or liquidates) stock of FC</a:t>
            </a:r>
          </a:p>
          <a:p>
            <a:pPr marL="742950" lvl="1" indent="-285750" eaLnBrk="1" hangingPunct="1"/>
            <a:r>
              <a:rPr lang="en-US" sz="2000" smtClean="0">
                <a:ea typeface="ＭＳ Ｐゴシック" charset="-128"/>
              </a:rPr>
              <a:t>US person is a 10%  shareholder of FC while FC was a CFC at any time during last five years</a:t>
            </a:r>
          </a:p>
          <a:p>
            <a:pPr marL="742950" lvl="1" indent="-285750" eaLnBrk="1" hangingPunct="1"/>
            <a:r>
              <a:rPr lang="en-US" sz="2000" smtClean="0">
                <a:ea typeface="ＭＳ Ｐゴシック" charset="-128"/>
              </a:rPr>
              <a:t>Gain to the extent of non-PTI, post-</a:t>
            </a:r>
            <a:r>
              <a:rPr lang="ja-JP" altLang="en-US" sz="2000" smtClean="0">
                <a:ea typeface="ＭＳ Ｐゴシック" charset="-128"/>
              </a:rPr>
              <a:t>’</a:t>
            </a:r>
            <a:r>
              <a:rPr lang="en-US" altLang="ja-JP" sz="2000" smtClean="0">
                <a:ea typeface="ＭＳ Ｐゴシック" charset="-128"/>
              </a:rPr>
              <a:t>62 E&amp;Ps accumulated while the US person was a shareholder of FC while FC was a CFC is treated as a dividend</a:t>
            </a:r>
          </a:p>
          <a:p>
            <a:pPr marL="742950" lvl="1" indent="-285750" eaLnBrk="1" hangingPunct="1"/>
            <a:r>
              <a:rPr lang="en-US" sz="2000" smtClean="0">
                <a:ea typeface="ＭＳ Ｐゴシック" charset="-128"/>
              </a:rPr>
              <a:t>Notice 2004-70:</a:t>
            </a:r>
            <a:r>
              <a:rPr lang="en-US" smtClean="0">
                <a:ea typeface="ＭＳ Ｐゴシック" charset="-128"/>
              </a:rPr>
              <a:t>   </a:t>
            </a:r>
            <a:r>
              <a:rPr lang="en-US" sz="2000" smtClean="0">
                <a:ea typeface="ＭＳ Ｐゴシック" charset="-128"/>
              </a:rPr>
              <a:t>1248 dividends eligible for 15% rate</a:t>
            </a:r>
          </a:p>
          <a:p>
            <a:pPr marL="342900" indent="-342900" eaLnBrk="1" hangingPunct="1"/>
            <a:endParaRPr lang="en-US" sz="2000" smtClean="0"/>
          </a:p>
        </p:txBody>
      </p:sp>
      <p:sp>
        <p:nvSpPr>
          <p:cNvPr id="31748" name="Rectangle 2"/>
          <p:cNvSpPr>
            <a:spLocks noGrp="1" noChangeArrowheads="1"/>
          </p:cNvSpPr>
          <p:nvPr>
            <p:ph type="title"/>
          </p:nvPr>
        </p:nvSpPr>
        <p:spPr/>
        <p:txBody>
          <a:bodyPr/>
          <a:lstStyle/>
          <a:p>
            <a:pPr eaLnBrk="1" hangingPunct="1"/>
            <a:r>
              <a:rPr lang="en-US" sz="2000" b="1" dirty="0" smtClean="0"/>
              <a:t>Section 1248</a:t>
            </a:r>
          </a:p>
        </p:txBody>
      </p:sp>
      <p:sp>
        <p:nvSpPr>
          <p:cNvPr id="31747" name="Slide Number Placeholder 4"/>
          <p:cNvSpPr>
            <a:spLocks noGrp="1"/>
          </p:cNvSpPr>
          <p:nvPr>
            <p:ph type="sldNum" sz="quarter" idx="10"/>
          </p:nvPr>
        </p:nvSpPr>
        <p:spPr>
          <a:noFill/>
        </p:spPr>
        <p:txBody>
          <a:bodyPr/>
          <a:lstStyle/>
          <a:p>
            <a:fld id="{728D8ACB-6712-4B58-A3FF-84359218AB88}" type="slidenum">
              <a:rPr lang="en-US"/>
              <a:pPr/>
              <a:t>28</a:t>
            </a:fld>
            <a:endParaRPr lang="en-US"/>
          </a:p>
        </p:txBody>
      </p:sp>
      <p:sp>
        <p:nvSpPr>
          <p:cNvPr id="60418" name="Footer Placeholder 3"/>
          <p:cNvSpPr>
            <a:spLocks noGrp="1"/>
          </p:cNvSpPr>
          <p:nvPr>
            <p:ph type="ftr" sz="quarter" idx="11"/>
          </p:nvPr>
        </p:nvSpPr>
        <p:spPr/>
        <p:txBody>
          <a:bodyPr/>
          <a:lstStyle/>
          <a:p>
            <a:pPr>
              <a:defRPr/>
            </a:pPr>
            <a:r>
              <a:rPr lang="en-US" dirty="0" smtClean="0"/>
              <a:t>IT_CFC</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17443">
                                            <p:txEl>
                                              <p:pRg st="1" end="1"/>
                                            </p:txEl>
                                          </p:spTgt>
                                        </p:tgtEl>
                                        <p:attrNameLst>
                                          <p:attrName>style.visibility</p:attrName>
                                        </p:attrNameLst>
                                      </p:cBhvr>
                                      <p:to>
                                        <p:strVal val="visible"/>
                                      </p:to>
                                    </p:set>
                                    <p:anim calcmode="lin" valueType="num">
                                      <p:cBhvr additive="base">
                                        <p:cTn id="7" dur="500" fill="hold"/>
                                        <p:tgtEl>
                                          <p:spTgt spid="3174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anim calcmode="lin" valueType="num">
                                      <p:cBhvr additive="base">
                                        <p:cTn id="13" dur="500" fill="hold"/>
                                        <p:tgtEl>
                                          <p:spTgt spid="3174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43">
                                            <p:txEl>
                                              <p:pRg st="3" end="3"/>
                                            </p:txEl>
                                          </p:spTgt>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317443">
                                            <p:txEl>
                                              <p:pRg st="4" end="4"/>
                                            </p:txEl>
                                          </p:spTgt>
                                        </p:tgtEl>
                                        <p:attrNameLst>
                                          <p:attrName>style.visibility</p:attrName>
                                        </p:attrNameLst>
                                      </p:cBhvr>
                                      <p:to>
                                        <p:strVal val="visible"/>
                                      </p:to>
                                    </p:set>
                                    <p:anim calcmode="lin" valueType="num">
                                      <p:cBhvr additive="base">
                                        <p:cTn id="17" dur="500" fill="hold"/>
                                        <p:tgtEl>
                                          <p:spTgt spid="31744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43">
                                            <p:txEl>
                                              <p:pRg st="4" end="4"/>
                                            </p:txEl>
                                          </p:spTgt>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317443">
                                            <p:txEl>
                                              <p:pRg st="5" end="5"/>
                                            </p:txEl>
                                          </p:spTgt>
                                        </p:tgtEl>
                                        <p:attrNameLst>
                                          <p:attrName>style.visibility</p:attrName>
                                        </p:attrNameLst>
                                      </p:cBhvr>
                                      <p:to>
                                        <p:strVal val="visible"/>
                                      </p:to>
                                    </p:set>
                                    <p:anim calcmode="lin" valueType="num">
                                      <p:cBhvr additive="base">
                                        <p:cTn id="21" dur="500" fill="hold"/>
                                        <p:tgtEl>
                                          <p:spTgt spid="31744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17443">
                                            <p:txEl>
                                              <p:pRg st="5" end="5"/>
                                            </p:txEl>
                                          </p:spTgt>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317443">
                                            <p:txEl>
                                              <p:pRg st="6" end="6"/>
                                            </p:txEl>
                                          </p:spTgt>
                                        </p:tgtEl>
                                        <p:attrNameLst>
                                          <p:attrName>style.visibility</p:attrName>
                                        </p:attrNameLst>
                                      </p:cBhvr>
                                      <p:to>
                                        <p:strVal val="visible"/>
                                      </p:to>
                                    </p:set>
                                    <p:anim calcmode="lin" valueType="num">
                                      <p:cBhvr additive="base">
                                        <p:cTn id="25" dur="500" fill="hold"/>
                                        <p:tgtEl>
                                          <p:spTgt spid="31744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43">
                                            <p:txEl>
                                              <p:pRg st="6" end="6"/>
                                            </p:txEl>
                                          </p:spTgt>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317443">
                                            <p:txEl>
                                              <p:pRg st="7" end="7"/>
                                            </p:txEl>
                                          </p:spTgt>
                                        </p:tgtEl>
                                        <p:attrNameLst>
                                          <p:attrName>style.visibility</p:attrName>
                                        </p:attrNameLst>
                                      </p:cBhvr>
                                      <p:to>
                                        <p:strVal val="visible"/>
                                      </p:to>
                                    </p:set>
                                    <p:anim calcmode="lin" valueType="num">
                                      <p:cBhvr additive="base">
                                        <p:cTn id="29" dur="500" fill="hold"/>
                                        <p:tgtEl>
                                          <p:spTgt spid="317443">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4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idx="1"/>
          </p:nvPr>
        </p:nvSpPr>
        <p:spPr/>
        <p:txBody>
          <a:bodyPr/>
          <a:lstStyle/>
          <a:p>
            <a:pPr marL="342900" indent="-342900" eaLnBrk="1" hangingPunct="1">
              <a:buFontTx/>
              <a:buNone/>
            </a:pPr>
            <a:r>
              <a:rPr lang="en-US" sz="2400" smtClean="0"/>
              <a:t> </a:t>
            </a:r>
          </a:p>
        </p:txBody>
      </p:sp>
      <p:sp>
        <p:nvSpPr>
          <p:cNvPr id="32772" name="Rectangle 2"/>
          <p:cNvSpPr>
            <a:spLocks noGrp="1" noChangeArrowheads="1"/>
          </p:cNvSpPr>
          <p:nvPr>
            <p:ph type="title"/>
          </p:nvPr>
        </p:nvSpPr>
        <p:spPr/>
        <p:txBody>
          <a:bodyPr/>
          <a:lstStyle/>
          <a:p>
            <a:pPr eaLnBrk="1" hangingPunct="1"/>
            <a:r>
              <a:rPr lang="en-US" sz="2000" b="1" dirty="0" smtClean="0"/>
              <a:t>Section 1248 Example</a:t>
            </a:r>
          </a:p>
        </p:txBody>
      </p:sp>
      <p:sp>
        <p:nvSpPr>
          <p:cNvPr id="32771" name="Slide Number Placeholder 4"/>
          <p:cNvSpPr>
            <a:spLocks noGrp="1"/>
          </p:cNvSpPr>
          <p:nvPr>
            <p:ph type="sldNum" sz="quarter" idx="10"/>
          </p:nvPr>
        </p:nvSpPr>
        <p:spPr>
          <a:noFill/>
        </p:spPr>
        <p:txBody>
          <a:bodyPr/>
          <a:lstStyle/>
          <a:p>
            <a:fld id="{2575A4A6-8B28-4B3A-827B-D53EC67D069D}" type="slidenum">
              <a:rPr lang="en-US"/>
              <a:pPr/>
              <a:t>29</a:t>
            </a:fld>
            <a:endParaRPr lang="en-US"/>
          </a:p>
        </p:txBody>
      </p:sp>
      <p:sp>
        <p:nvSpPr>
          <p:cNvPr id="62466" name="Footer Placeholder 3"/>
          <p:cNvSpPr>
            <a:spLocks noGrp="1"/>
          </p:cNvSpPr>
          <p:nvPr>
            <p:ph type="ftr" sz="quarter" idx="11"/>
          </p:nvPr>
        </p:nvSpPr>
        <p:spPr/>
        <p:txBody>
          <a:bodyPr/>
          <a:lstStyle/>
          <a:p>
            <a:pPr>
              <a:defRPr/>
            </a:pPr>
            <a:r>
              <a:rPr lang="en-US" dirty="0" smtClean="0"/>
              <a:t>IT_CFC</a:t>
            </a:r>
          </a:p>
        </p:txBody>
      </p:sp>
      <p:sp>
        <p:nvSpPr>
          <p:cNvPr id="32774" name="AutoShape 4"/>
          <p:cNvSpPr>
            <a:spLocks noChangeArrowheads="1"/>
          </p:cNvSpPr>
          <p:nvPr/>
        </p:nvSpPr>
        <p:spPr bwMode="auto">
          <a:xfrm>
            <a:off x="4267200" y="2209800"/>
            <a:ext cx="914400" cy="381000"/>
          </a:xfrm>
          <a:prstGeom prst="flowChartProcess">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Times New Roman" pitchFamily="18" charset="0"/>
              </a:rPr>
              <a:t>DC</a:t>
            </a:r>
            <a:endParaRPr lang="en-US" sz="3200" dirty="0">
              <a:latin typeface="Times New Roman" pitchFamily="18" charset="0"/>
            </a:endParaRPr>
          </a:p>
        </p:txBody>
      </p:sp>
      <p:sp>
        <p:nvSpPr>
          <p:cNvPr id="32775" name="AutoShape 5"/>
          <p:cNvSpPr>
            <a:spLocks noChangeArrowheads="1"/>
          </p:cNvSpPr>
          <p:nvPr/>
        </p:nvSpPr>
        <p:spPr bwMode="auto">
          <a:xfrm>
            <a:off x="4267200" y="3048000"/>
            <a:ext cx="914400" cy="381000"/>
          </a:xfrm>
          <a:prstGeom prst="flowChartProcess">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CFC</a:t>
            </a:r>
            <a:endParaRPr lang="en-US" sz="3200">
              <a:latin typeface="Times New Roman" pitchFamily="18" charset="0"/>
            </a:endParaRPr>
          </a:p>
        </p:txBody>
      </p:sp>
      <p:sp>
        <p:nvSpPr>
          <p:cNvPr id="32776" name="Line 6"/>
          <p:cNvSpPr>
            <a:spLocks noChangeShapeType="1"/>
          </p:cNvSpPr>
          <p:nvPr/>
        </p:nvSpPr>
        <p:spPr bwMode="auto">
          <a:xfrm>
            <a:off x="4724400" y="2590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32777" name="Text Box 7"/>
          <p:cNvSpPr txBox="1">
            <a:spLocks noChangeArrowheads="1"/>
          </p:cNvSpPr>
          <p:nvPr/>
        </p:nvSpPr>
        <p:spPr bwMode="auto">
          <a:xfrm>
            <a:off x="318863" y="1363910"/>
            <a:ext cx="3429000" cy="3404009"/>
          </a:xfrm>
          <a:prstGeom prst="rect">
            <a:avLst/>
          </a:prstGeom>
          <a:noFill/>
          <a:ln w="9525">
            <a:noFill/>
            <a:miter lim="800000"/>
            <a:headEnd/>
            <a:tailEnd/>
          </a:ln>
        </p:spPr>
        <p:txBody>
          <a:bodyPr anchor="ctr">
            <a:spAutoFit/>
          </a:bodyPr>
          <a:lstStyle/>
          <a:p>
            <a:pPr eaLnBrk="0" hangingPunct="0">
              <a:lnSpc>
                <a:spcPct val="70000"/>
              </a:lnSpc>
              <a:spcBef>
                <a:spcPct val="50000"/>
              </a:spcBef>
            </a:pPr>
            <a:r>
              <a:rPr lang="en-US" b="1" u="sng" dirty="0">
                <a:latin typeface="Calibri"/>
              </a:rPr>
              <a:t>1991</a:t>
            </a:r>
            <a:endParaRPr lang="en-US" b="1" dirty="0">
              <a:latin typeface="Calibri"/>
            </a:endParaRPr>
          </a:p>
          <a:p>
            <a:pPr eaLnBrk="0" hangingPunct="0">
              <a:lnSpc>
                <a:spcPct val="70000"/>
              </a:lnSpc>
              <a:spcBef>
                <a:spcPct val="50000"/>
              </a:spcBef>
            </a:pPr>
            <a:r>
              <a:rPr lang="en-US" b="1" dirty="0">
                <a:latin typeface="Calibri"/>
              </a:rPr>
              <a:t>DC buys all of CFC stock: 100</a:t>
            </a:r>
          </a:p>
          <a:p>
            <a:pPr eaLnBrk="0" hangingPunct="0">
              <a:lnSpc>
                <a:spcPct val="70000"/>
              </a:lnSpc>
              <a:spcBef>
                <a:spcPct val="50000"/>
              </a:spcBef>
            </a:pPr>
            <a:r>
              <a:rPr lang="en-US" b="1" dirty="0">
                <a:latin typeface="Calibri"/>
              </a:rPr>
              <a:t>CFC</a:t>
            </a:r>
            <a:r>
              <a:rPr lang="ja-JP" altLang="en-US" b="1" dirty="0">
                <a:latin typeface="Calibri"/>
              </a:rPr>
              <a:t>’</a:t>
            </a:r>
            <a:r>
              <a:rPr lang="en-US" altLang="ja-JP" b="1" dirty="0">
                <a:latin typeface="Calibri"/>
              </a:rPr>
              <a:t>s E&amp;Ps:  10 of SF</a:t>
            </a:r>
          </a:p>
          <a:p>
            <a:pPr eaLnBrk="0" hangingPunct="0">
              <a:lnSpc>
                <a:spcPct val="70000"/>
              </a:lnSpc>
              <a:spcBef>
                <a:spcPct val="50000"/>
              </a:spcBef>
            </a:pPr>
            <a:endParaRPr lang="en-US" b="1" dirty="0">
              <a:latin typeface="Calibri"/>
            </a:endParaRPr>
          </a:p>
          <a:p>
            <a:pPr eaLnBrk="0" hangingPunct="0">
              <a:lnSpc>
                <a:spcPct val="70000"/>
              </a:lnSpc>
              <a:spcBef>
                <a:spcPct val="50000"/>
              </a:spcBef>
            </a:pPr>
            <a:r>
              <a:rPr lang="en-US" b="1" u="sng" dirty="0">
                <a:latin typeface="Calibri"/>
              </a:rPr>
              <a:t>1992</a:t>
            </a:r>
          </a:p>
          <a:p>
            <a:pPr eaLnBrk="0" hangingPunct="0">
              <a:lnSpc>
                <a:spcPct val="70000"/>
              </a:lnSpc>
              <a:spcBef>
                <a:spcPct val="50000"/>
              </a:spcBef>
            </a:pPr>
            <a:r>
              <a:rPr lang="en-US" b="1" dirty="0">
                <a:latin typeface="Calibri"/>
              </a:rPr>
              <a:t>CFC</a:t>
            </a:r>
            <a:r>
              <a:rPr lang="ja-JP" altLang="en-US" b="1" dirty="0">
                <a:latin typeface="Calibri"/>
              </a:rPr>
              <a:t>’</a:t>
            </a:r>
            <a:r>
              <a:rPr lang="en-US" altLang="ja-JP" b="1" dirty="0">
                <a:latin typeface="Calibri"/>
              </a:rPr>
              <a:t>s E&amp;Ps:  15 non-SF</a:t>
            </a:r>
          </a:p>
          <a:p>
            <a:pPr eaLnBrk="0" hangingPunct="0">
              <a:lnSpc>
                <a:spcPct val="70000"/>
              </a:lnSpc>
              <a:spcBef>
                <a:spcPct val="50000"/>
              </a:spcBef>
            </a:pPr>
            <a:r>
              <a:rPr lang="en-US" b="1" dirty="0">
                <a:latin typeface="Calibri"/>
              </a:rPr>
              <a:t>Distribution to DC: 5</a:t>
            </a:r>
          </a:p>
          <a:p>
            <a:pPr eaLnBrk="0" hangingPunct="0">
              <a:lnSpc>
                <a:spcPct val="70000"/>
              </a:lnSpc>
              <a:spcBef>
                <a:spcPct val="50000"/>
              </a:spcBef>
            </a:pPr>
            <a:endParaRPr lang="en-US" sz="2000" b="1" dirty="0">
              <a:latin typeface="Calibri"/>
            </a:endParaRPr>
          </a:p>
          <a:p>
            <a:pPr eaLnBrk="0" hangingPunct="0">
              <a:lnSpc>
                <a:spcPct val="70000"/>
              </a:lnSpc>
              <a:spcBef>
                <a:spcPct val="50000"/>
              </a:spcBef>
            </a:pPr>
            <a:r>
              <a:rPr lang="en-US" sz="2000" b="1" u="sng" dirty="0">
                <a:latin typeface="Calibri"/>
              </a:rPr>
              <a:t>1993</a:t>
            </a:r>
          </a:p>
          <a:p>
            <a:pPr eaLnBrk="0" hangingPunct="0">
              <a:lnSpc>
                <a:spcPct val="70000"/>
              </a:lnSpc>
              <a:spcBef>
                <a:spcPct val="50000"/>
              </a:spcBef>
            </a:pPr>
            <a:r>
              <a:rPr lang="en-US" sz="2000" b="1" dirty="0">
                <a:latin typeface="Calibri"/>
              </a:rPr>
              <a:t>DC sells stock of CFC: 140</a:t>
            </a:r>
          </a:p>
        </p:txBody>
      </p:sp>
      <p:sp>
        <p:nvSpPr>
          <p:cNvPr id="32778" name="Text Box 8"/>
          <p:cNvSpPr txBox="1">
            <a:spLocks noChangeArrowheads="1"/>
          </p:cNvSpPr>
          <p:nvPr/>
        </p:nvSpPr>
        <p:spPr bwMode="auto">
          <a:xfrm>
            <a:off x="3657600" y="4026903"/>
            <a:ext cx="4865434" cy="2123658"/>
          </a:xfrm>
          <a:prstGeom prst="rect">
            <a:avLst/>
          </a:prstGeom>
          <a:noFill/>
          <a:ln w="9525">
            <a:noFill/>
            <a:miter lim="800000"/>
            <a:headEnd/>
            <a:tailEnd/>
          </a:ln>
        </p:spPr>
        <p:txBody>
          <a:bodyPr wrap="none" anchor="ctr">
            <a:spAutoFit/>
          </a:bodyPr>
          <a:lstStyle/>
          <a:p>
            <a:pPr marL="228600" indent="-228600" eaLnBrk="0" hangingPunct="0">
              <a:spcBef>
                <a:spcPct val="50000"/>
              </a:spcBef>
            </a:pPr>
            <a:r>
              <a:rPr lang="en-US" sz="2400" u="sng" dirty="0">
                <a:latin typeface="Calibri"/>
              </a:rPr>
              <a:t>Strategy:</a:t>
            </a:r>
            <a:endParaRPr lang="en-US" sz="2400" dirty="0">
              <a:latin typeface="Calibri"/>
            </a:endParaRPr>
          </a:p>
          <a:p>
            <a:pPr marL="228600" indent="-228600" eaLnBrk="0" hangingPunct="0">
              <a:spcBef>
                <a:spcPct val="50000"/>
              </a:spcBef>
              <a:buFontTx/>
              <a:buChar char="•"/>
            </a:pPr>
            <a:r>
              <a:rPr lang="en-US" sz="2400" dirty="0">
                <a:latin typeface="Calibri"/>
              </a:rPr>
              <a:t>Determine basis of stock under 961</a:t>
            </a:r>
          </a:p>
          <a:p>
            <a:pPr marL="228600" indent="-228600" eaLnBrk="0" hangingPunct="0">
              <a:spcBef>
                <a:spcPct val="50000"/>
              </a:spcBef>
              <a:buFontTx/>
              <a:buChar char="•"/>
            </a:pPr>
            <a:r>
              <a:rPr lang="en-US" sz="2400" dirty="0">
                <a:latin typeface="Calibri"/>
              </a:rPr>
              <a:t>Determine 1248 E&amp;Ps (§1248(d)(1))</a:t>
            </a:r>
          </a:p>
          <a:p>
            <a:pPr marL="228600" indent="-228600" eaLnBrk="0" hangingPunct="0">
              <a:spcBef>
                <a:spcPct val="50000"/>
              </a:spcBef>
              <a:buFontTx/>
              <a:buChar char="•"/>
            </a:pPr>
            <a:r>
              <a:rPr lang="en-US" sz="2400" dirty="0">
                <a:latin typeface="Calibri"/>
              </a:rPr>
              <a:t>Compute 1248 amount</a:t>
            </a:r>
            <a:endParaRPr lang="en-US" sz="2800" dirty="0">
              <a:latin typeface="Calibri"/>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pPr marL="682625" indent="-334963" eaLnBrk="1" hangingPunct="1">
              <a:lnSpc>
                <a:spcPct val="90000"/>
              </a:lnSpc>
            </a:pPr>
            <a:endParaRPr lang="en-US" sz="2400" smtClean="0"/>
          </a:p>
          <a:p>
            <a:pPr marL="682625" indent="-334963" eaLnBrk="1" hangingPunct="1">
              <a:lnSpc>
                <a:spcPct val="90000"/>
              </a:lnSpc>
            </a:pPr>
            <a:r>
              <a:rPr lang="en-US" sz="2400" smtClean="0"/>
              <a:t>Insurance Income (§953)</a:t>
            </a:r>
          </a:p>
          <a:p>
            <a:pPr marL="682625" indent="-334963" eaLnBrk="1" hangingPunct="1">
              <a:lnSpc>
                <a:spcPct val="90000"/>
              </a:lnSpc>
            </a:pPr>
            <a:r>
              <a:rPr lang="en-US" sz="2400" smtClean="0"/>
              <a:t>Foreign Personal Holding Company Income (</a:t>
            </a:r>
            <a:r>
              <a:rPr lang="ja-JP" altLang="en-US" sz="2400" smtClean="0"/>
              <a:t>“</a:t>
            </a:r>
            <a:r>
              <a:rPr lang="en-US" altLang="ja-JP" sz="2400" smtClean="0"/>
              <a:t>FPHCI</a:t>
            </a:r>
            <a:r>
              <a:rPr lang="ja-JP" altLang="en-US" sz="2400" smtClean="0"/>
              <a:t>”</a:t>
            </a:r>
            <a:r>
              <a:rPr lang="en-US" altLang="ja-JP" sz="2400" smtClean="0"/>
              <a:t>) (§954(c))</a:t>
            </a:r>
          </a:p>
          <a:p>
            <a:pPr marL="682625" indent="-334963" eaLnBrk="1" hangingPunct="1">
              <a:lnSpc>
                <a:spcPct val="90000"/>
              </a:lnSpc>
            </a:pPr>
            <a:r>
              <a:rPr lang="en-US" sz="2400" smtClean="0"/>
              <a:t>Foreign Base Company Sales Income (</a:t>
            </a:r>
            <a:r>
              <a:rPr lang="ja-JP" altLang="en-US" sz="2400" smtClean="0"/>
              <a:t>“</a:t>
            </a:r>
            <a:r>
              <a:rPr lang="en-US" altLang="ja-JP" sz="2400" smtClean="0"/>
              <a:t>FBCSalI</a:t>
            </a:r>
            <a:r>
              <a:rPr lang="ja-JP" altLang="en-US" sz="2400" smtClean="0"/>
              <a:t>”</a:t>
            </a:r>
            <a:r>
              <a:rPr lang="en-US" altLang="ja-JP" sz="2400" smtClean="0"/>
              <a:t>) (§954(d))</a:t>
            </a:r>
          </a:p>
          <a:p>
            <a:pPr marL="682625" indent="-334963" eaLnBrk="1" hangingPunct="1">
              <a:lnSpc>
                <a:spcPct val="90000"/>
              </a:lnSpc>
            </a:pPr>
            <a:r>
              <a:rPr lang="en-US" sz="2400" smtClean="0"/>
              <a:t>Foreign Base Company Services Income (</a:t>
            </a:r>
            <a:r>
              <a:rPr lang="ja-JP" altLang="en-US" sz="2400" smtClean="0"/>
              <a:t>“</a:t>
            </a:r>
            <a:r>
              <a:rPr lang="en-US" altLang="ja-JP" sz="2400" smtClean="0"/>
              <a:t>FBCSerI</a:t>
            </a:r>
            <a:r>
              <a:rPr lang="ja-JP" altLang="en-US" sz="2400" smtClean="0"/>
              <a:t>”</a:t>
            </a:r>
            <a:r>
              <a:rPr lang="en-US" altLang="ja-JP" sz="2400" smtClean="0"/>
              <a:t>) (§954(e))</a:t>
            </a:r>
          </a:p>
          <a:p>
            <a:pPr marL="682625" indent="-334963" eaLnBrk="1" hangingPunct="1">
              <a:lnSpc>
                <a:spcPct val="90000"/>
              </a:lnSpc>
            </a:pPr>
            <a:r>
              <a:rPr lang="en-US" sz="2400" smtClean="0"/>
              <a:t>Foreign Base Company Oil Related Income (</a:t>
            </a:r>
            <a:r>
              <a:rPr lang="ja-JP" altLang="en-US" sz="2400" smtClean="0"/>
              <a:t>“</a:t>
            </a:r>
            <a:r>
              <a:rPr lang="en-US" altLang="ja-JP" sz="2400" smtClean="0"/>
              <a:t>FBCORI</a:t>
            </a:r>
            <a:r>
              <a:rPr lang="ja-JP" altLang="en-US" sz="2400" smtClean="0"/>
              <a:t>”</a:t>
            </a:r>
            <a:r>
              <a:rPr lang="en-US" altLang="ja-JP" sz="2400" smtClean="0"/>
              <a:t>) (§954(g))</a:t>
            </a:r>
          </a:p>
          <a:p>
            <a:pPr marL="682625" indent="-334963" eaLnBrk="1" hangingPunct="1">
              <a:lnSpc>
                <a:spcPct val="90000"/>
              </a:lnSpc>
              <a:buFontTx/>
              <a:buNone/>
            </a:pPr>
            <a:endParaRPr lang="en-US" sz="2400" smtClean="0"/>
          </a:p>
          <a:p>
            <a:pPr marL="682625" indent="-334963" eaLnBrk="1" hangingPunct="1">
              <a:lnSpc>
                <a:spcPct val="90000"/>
              </a:lnSpc>
            </a:pPr>
            <a:endParaRPr lang="en-US" sz="2400" smtClean="0"/>
          </a:p>
        </p:txBody>
      </p:sp>
      <p:sp>
        <p:nvSpPr>
          <p:cNvPr id="7172" name="Rectangle 2"/>
          <p:cNvSpPr>
            <a:spLocks noGrp="1" noChangeArrowheads="1"/>
          </p:cNvSpPr>
          <p:nvPr>
            <p:ph type="title"/>
          </p:nvPr>
        </p:nvSpPr>
        <p:spPr/>
        <p:txBody>
          <a:bodyPr/>
          <a:lstStyle/>
          <a:p>
            <a:pPr eaLnBrk="1" hangingPunct="1"/>
            <a:r>
              <a:rPr lang="en-US" sz="2400" b="1" dirty="0" smtClean="0"/>
              <a:t>Subpart F Income (§ 952, 954)</a:t>
            </a:r>
          </a:p>
        </p:txBody>
      </p:sp>
      <p:sp>
        <p:nvSpPr>
          <p:cNvPr id="7171" name="Slide Number Placeholder 4"/>
          <p:cNvSpPr>
            <a:spLocks noGrp="1"/>
          </p:cNvSpPr>
          <p:nvPr>
            <p:ph type="sldNum" sz="quarter" idx="10"/>
          </p:nvPr>
        </p:nvSpPr>
        <p:spPr>
          <a:noFill/>
        </p:spPr>
        <p:txBody>
          <a:bodyPr/>
          <a:lstStyle/>
          <a:p>
            <a:fld id="{0BD2E80E-6F52-4D3D-AEDD-EF3920533F1F}" type="slidenum">
              <a:rPr lang="en-US"/>
              <a:pPr/>
              <a:t>3</a:t>
            </a:fld>
            <a:endParaRPr lang="en-US"/>
          </a:p>
        </p:txBody>
      </p:sp>
      <p:sp>
        <p:nvSpPr>
          <p:cNvPr id="7170" name="Footer Placeholder 3"/>
          <p:cNvSpPr>
            <a:spLocks noGrp="1"/>
          </p:cNvSpPr>
          <p:nvPr>
            <p:ph type="ftr" sz="quarter" idx="11"/>
          </p:nvPr>
        </p:nvSpPr>
        <p:spPr>
          <a:noFill/>
        </p:spPr>
        <p:txBody>
          <a:bodyPr/>
          <a:lstStyle/>
          <a:p>
            <a:r>
              <a:rPr lang="en-US" dirty="0" smtClean="0">
                <a:ea typeface="ＭＳ Ｐゴシック" charset="-128"/>
              </a:rPr>
              <a:t>IT_CFC</a:t>
            </a:r>
          </a:p>
        </p:txBody>
      </p:sp>
      <p:sp>
        <p:nvSpPr>
          <p:cNvPr id="7174" name="AutoShape 6"/>
          <p:cNvSpPr>
            <a:spLocks/>
          </p:cNvSpPr>
          <p:nvPr/>
        </p:nvSpPr>
        <p:spPr bwMode="auto">
          <a:xfrm>
            <a:off x="408162" y="1447800"/>
            <a:ext cx="304800" cy="1828800"/>
          </a:xfrm>
          <a:prstGeom prst="leftBrace">
            <a:avLst>
              <a:gd name="adj1" fmla="val 50000"/>
              <a:gd name="adj2" fmla="val 50000"/>
            </a:avLst>
          </a:prstGeom>
          <a:noFill/>
          <a:ln w="9525">
            <a:solidFill>
              <a:schemeClr val="tx1"/>
            </a:solidFill>
            <a:round/>
            <a:headEnd/>
            <a:tailEnd/>
          </a:ln>
        </p:spPr>
        <p:txBody>
          <a:bodyPr wrap="none" anchor="ctr"/>
          <a:lstStyle/>
          <a:p>
            <a:endParaRPr lang="en-US" dirty="0">
              <a:latin typeface="Calibri"/>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 calcmode="lin" valueType="num">
                                      <p:cBhvr additive="base">
                                        <p:cTn id="7" dur="500" fill="hold"/>
                                        <p:tgtEl>
                                          <p:spTgt spid="301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01059">
                                            <p:txEl>
                                              <p:pRg st="2" end="2"/>
                                            </p:txEl>
                                          </p:spTgt>
                                        </p:tgtEl>
                                        <p:attrNameLst>
                                          <p:attrName>style.visibility</p:attrName>
                                        </p:attrNameLst>
                                      </p:cBhvr>
                                      <p:to>
                                        <p:strVal val="visible"/>
                                      </p:to>
                                    </p:set>
                                    <p:anim calcmode="lin" valueType="num">
                                      <p:cBhvr additive="base">
                                        <p:cTn id="13" dur="500" fill="hold"/>
                                        <p:tgtEl>
                                          <p:spTgt spid="301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anim calcmode="lin" valueType="num">
                                      <p:cBhvr additive="base">
                                        <p:cTn id="19" dur="500" fill="hold"/>
                                        <p:tgtEl>
                                          <p:spTgt spid="301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5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1059">
                                            <p:txEl>
                                              <p:pRg st="4" end="4"/>
                                            </p:txEl>
                                          </p:spTgt>
                                        </p:tgtEl>
                                        <p:attrNameLst>
                                          <p:attrName>style.visibility</p:attrName>
                                        </p:attrNameLst>
                                      </p:cBhvr>
                                      <p:to>
                                        <p:strVal val="visible"/>
                                      </p:to>
                                    </p:set>
                                    <p:anim calcmode="lin" valueType="num">
                                      <p:cBhvr additive="base">
                                        <p:cTn id="25" dur="500" fill="hold"/>
                                        <p:tgtEl>
                                          <p:spTgt spid="3010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01059">
                                            <p:txEl>
                                              <p:pRg st="5" end="5"/>
                                            </p:txEl>
                                          </p:spTgt>
                                        </p:tgtEl>
                                        <p:attrNameLst>
                                          <p:attrName>style.visibility</p:attrName>
                                        </p:attrNameLst>
                                      </p:cBhvr>
                                      <p:to>
                                        <p:strVal val="visible"/>
                                      </p:to>
                                    </p:set>
                                    <p:anim calcmode="lin" valueType="num">
                                      <p:cBhvr additive="base">
                                        <p:cTn id="31" dur="500" fill="hold"/>
                                        <p:tgtEl>
                                          <p:spTgt spid="301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5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marL="0" indent="0" eaLnBrk="1" hangingPunct="1"/>
            <a:endParaRPr lang="en-US" sz="2000" b="1" u="sng" smtClean="0"/>
          </a:p>
          <a:p>
            <a:pPr marL="0" indent="0" eaLnBrk="1" hangingPunct="1"/>
            <a:endParaRPr lang="en-US" sz="2000" smtClean="0"/>
          </a:p>
          <a:p>
            <a:pPr marL="0" indent="0" eaLnBrk="1" hangingPunct="1">
              <a:buFontTx/>
              <a:buNone/>
            </a:pPr>
            <a:r>
              <a:rPr lang="en-US" sz="2400" smtClean="0"/>
              <a:t>Enacted in 1986, the PFIC provisions are intended to plug the gaps in the CFC regime (and formerly the FPHC regime) by eliminating the benefits of deferral for US persons owning stock in </a:t>
            </a:r>
            <a:r>
              <a:rPr lang="en-US" sz="2400" b="1" u="sng" smtClean="0"/>
              <a:t>any</a:t>
            </a:r>
            <a:r>
              <a:rPr lang="en-US" sz="2400" smtClean="0"/>
              <a:t> foreign corporation earning substantial amounts of passive income </a:t>
            </a:r>
            <a:r>
              <a:rPr lang="en-US" sz="2400" b="1" u="sng" smtClean="0"/>
              <a:t>or</a:t>
            </a:r>
            <a:r>
              <a:rPr lang="en-US" sz="2400" smtClean="0"/>
              <a:t> owning substantial amounts of passive assets. (§§ 1291-1298)</a:t>
            </a:r>
            <a:endParaRPr lang="en-US" sz="2400" b="1" u="sng" smtClean="0"/>
          </a:p>
          <a:p>
            <a:pPr marL="0" indent="0" eaLnBrk="1" hangingPunct="1"/>
            <a:endParaRPr lang="en-US" sz="3200" b="1" u="sng" smtClean="0"/>
          </a:p>
        </p:txBody>
      </p:sp>
      <p:sp>
        <p:nvSpPr>
          <p:cNvPr id="33796" name="Rectangle 2"/>
          <p:cNvSpPr>
            <a:spLocks noGrp="1" noChangeArrowheads="1"/>
          </p:cNvSpPr>
          <p:nvPr>
            <p:ph type="title"/>
          </p:nvPr>
        </p:nvSpPr>
        <p:spPr/>
        <p:txBody>
          <a:bodyPr/>
          <a:lstStyle/>
          <a:p>
            <a:pPr eaLnBrk="1" hangingPunct="1"/>
            <a:r>
              <a:rPr lang="en-US" sz="2000" b="1" dirty="0" smtClean="0"/>
              <a:t>Passive Foreign Investment Companies (</a:t>
            </a:r>
            <a:r>
              <a:rPr lang="ja-JP" altLang="en-US" sz="2000" b="1" dirty="0" smtClean="0"/>
              <a:t>“</a:t>
            </a:r>
            <a:r>
              <a:rPr lang="en-US" altLang="ja-JP" sz="2000" b="1" dirty="0" err="1" smtClean="0"/>
              <a:t>PFICs</a:t>
            </a:r>
            <a:r>
              <a:rPr lang="ja-JP" altLang="en-US" sz="2000" b="1" dirty="0" smtClean="0"/>
              <a:t>”</a:t>
            </a:r>
            <a:r>
              <a:rPr lang="en-US" altLang="ja-JP" sz="2000" b="1" dirty="0" smtClean="0"/>
              <a:t>)</a:t>
            </a:r>
            <a:endParaRPr lang="en-US" sz="2000" b="1" dirty="0" smtClean="0"/>
          </a:p>
        </p:txBody>
      </p:sp>
      <p:sp>
        <p:nvSpPr>
          <p:cNvPr id="33795" name="Slide Number Placeholder 4"/>
          <p:cNvSpPr>
            <a:spLocks noGrp="1"/>
          </p:cNvSpPr>
          <p:nvPr>
            <p:ph type="sldNum" sz="quarter" idx="10"/>
          </p:nvPr>
        </p:nvSpPr>
        <p:spPr>
          <a:noFill/>
        </p:spPr>
        <p:txBody>
          <a:bodyPr/>
          <a:lstStyle/>
          <a:p>
            <a:fld id="{91C75925-1DD0-4067-92D0-8514EAF9CDE8}" type="slidenum">
              <a:rPr lang="en-US"/>
              <a:pPr/>
              <a:t>30</a:t>
            </a:fld>
            <a:endParaRPr lang="en-US"/>
          </a:p>
        </p:txBody>
      </p:sp>
      <p:sp>
        <p:nvSpPr>
          <p:cNvPr id="64514" name="Footer Placeholder 3"/>
          <p:cNvSpPr>
            <a:spLocks noGrp="1"/>
          </p:cNvSpPr>
          <p:nvPr>
            <p:ph type="ftr" sz="quarter" idx="11"/>
          </p:nvPr>
        </p:nvSpPr>
        <p:spPr/>
        <p:txBody>
          <a:bodyPr/>
          <a:lstStyle/>
          <a:p>
            <a:pPr>
              <a:defRPr/>
            </a:pPr>
            <a:r>
              <a:rPr lang="en-US" dirty="0" smtClean="0"/>
              <a:t>IT_CFC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p:txBody>
          <a:bodyPr/>
          <a:lstStyle/>
          <a:p>
            <a:pPr marL="292100" indent="-292100" eaLnBrk="1" hangingPunct="1"/>
            <a:r>
              <a:rPr lang="en-US" sz="2400" b="1" u="sng" smtClean="0"/>
              <a:t>Definition of PFIC</a:t>
            </a:r>
            <a:r>
              <a:rPr lang="en-US" sz="2400" smtClean="0"/>
              <a:t>:  </a:t>
            </a:r>
          </a:p>
          <a:p>
            <a:pPr marL="292100" indent="-292100" eaLnBrk="1" hangingPunct="1">
              <a:buFontTx/>
              <a:buNone/>
            </a:pPr>
            <a:r>
              <a:rPr lang="en-US" sz="2400" smtClean="0"/>
              <a:t>	</a:t>
            </a:r>
            <a:r>
              <a:rPr lang="en-US" sz="2400" b="1" smtClean="0"/>
              <a:t>Any</a:t>
            </a:r>
            <a:r>
              <a:rPr lang="en-US" sz="2400" smtClean="0"/>
              <a:t> foreign corporation if:</a:t>
            </a:r>
          </a:p>
          <a:p>
            <a:pPr marL="800100" lvl="1" indent="-279400" eaLnBrk="1" hangingPunct="1"/>
            <a:r>
              <a:rPr lang="en-US" sz="2000" smtClean="0">
                <a:ea typeface="ＭＳ Ｐゴシック" charset="-128"/>
              </a:rPr>
              <a:t>75% or more of its GI is passive income (§ 954(c)) or</a:t>
            </a:r>
          </a:p>
          <a:p>
            <a:pPr marL="800100" lvl="1" indent="-279400" eaLnBrk="1" hangingPunct="1"/>
            <a:r>
              <a:rPr lang="en-US" sz="2000" smtClean="0">
                <a:ea typeface="ＭＳ Ｐゴシック" charset="-128"/>
              </a:rPr>
              <a:t>the average percentage of its passive income producing assets is 50% or more </a:t>
            </a:r>
            <a:r>
              <a:rPr lang="en-US" sz="1800" smtClean="0">
                <a:ea typeface="ＭＳ Ｐゴシック" charset="-128"/>
              </a:rPr>
              <a:t>(§ 1297(a))</a:t>
            </a:r>
            <a:endParaRPr lang="en-US" sz="2000" smtClean="0">
              <a:ea typeface="ＭＳ Ｐゴシック" charset="-128"/>
            </a:endParaRPr>
          </a:p>
          <a:p>
            <a:pPr marL="292100" indent="-292100" eaLnBrk="1" hangingPunct="1"/>
            <a:endParaRPr lang="en-US" sz="2400" u="sng" smtClean="0"/>
          </a:p>
          <a:p>
            <a:pPr marL="292100" indent="-292100" eaLnBrk="1" hangingPunct="1"/>
            <a:r>
              <a:rPr lang="en-US" sz="2400" b="1" u="sng" smtClean="0"/>
              <a:t>Holding Company Rule</a:t>
            </a:r>
            <a:r>
              <a:rPr lang="en-US" sz="2400" smtClean="0"/>
              <a:t>:  If a FC owns 25% or more of another corporation, FC is treated as holding and earning its proportionate share of the other corporation</a:t>
            </a:r>
            <a:r>
              <a:rPr lang="ja-JP" altLang="en-US" sz="2400" smtClean="0"/>
              <a:t>’</a:t>
            </a:r>
            <a:r>
              <a:rPr lang="en-US" altLang="ja-JP" sz="2400" smtClean="0"/>
              <a:t>s assets and income  </a:t>
            </a:r>
            <a:r>
              <a:rPr lang="en-US" altLang="ja-JP" sz="2000" smtClean="0"/>
              <a:t>(§ 1297(c)) </a:t>
            </a:r>
            <a:endParaRPr lang="en-US" smtClean="0"/>
          </a:p>
        </p:txBody>
      </p:sp>
      <p:sp>
        <p:nvSpPr>
          <p:cNvPr id="34820" name="Rectangle 2"/>
          <p:cNvSpPr>
            <a:spLocks noGrp="1" noChangeArrowheads="1"/>
          </p:cNvSpPr>
          <p:nvPr>
            <p:ph type="title"/>
          </p:nvPr>
        </p:nvSpPr>
        <p:spPr/>
        <p:txBody>
          <a:bodyPr/>
          <a:lstStyle/>
          <a:p>
            <a:pPr eaLnBrk="1" hangingPunct="1"/>
            <a:r>
              <a:rPr lang="en-US" sz="2000" b="1" dirty="0" smtClean="0"/>
              <a:t>Passive Foreign Investment Companies</a:t>
            </a:r>
          </a:p>
        </p:txBody>
      </p:sp>
      <p:sp>
        <p:nvSpPr>
          <p:cNvPr id="34819" name="Slide Number Placeholder 4"/>
          <p:cNvSpPr>
            <a:spLocks noGrp="1"/>
          </p:cNvSpPr>
          <p:nvPr>
            <p:ph type="sldNum" sz="quarter" idx="10"/>
          </p:nvPr>
        </p:nvSpPr>
        <p:spPr>
          <a:noFill/>
        </p:spPr>
        <p:txBody>
          <a:bodyPr/>
          <a:lstStyle/>
          <a:p>
            <a:fld id="{DEB706D7-B208-434E-93E7-911411BA5588}" type="slidenum">
              <a:rPr lang="en-US"/>
              <a:pPr/>
              <a:t>31</a:t>
            </a:fld>
            <a:endParaRPr lang="en-US"/>
          </a:p>
        </p:txBody>
      </p:sp>
      <p:sp>
        <p:nvSpPr>
          <p:cNvPr id="66562" name="Footer Placeholder 3"/>
          <p:cNvSpPr>
            <a:spLocks noGrp="1"/>
          </p:cNvSpPr>
          <p:nvPr>
            <p:ph type="ftr" sz="quarter" idx="11"/>
          </p:nvPr>
        </p:nvSpPr>
        <p:spPr/>
        <p:txBody>
          <a:bodyPr/>
          <a:lstStyle/>
          <a:p>
            <a:pPr>
              <a:defRPr/>
            </a:pPr>
            <a:r>
              <a:rPr lang="en-US" dirty="0" smtClean="0"/>
              <a:t>IT_CFC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marL="342900" indent="-342900" algn="ctr" eaLnBrk="1" hangingPunct="1">
              <a:buFontTx/>
              <a:buNone/>
            </a:pPr>
            <a:r>
              <a:rPr lang="en-US" sz="2000" b="1" u="sng" dirty="0" smtClean="0"/>
              <a:t>Special </a:t>
            </a:r>
            <a:r>
              <a:rPr lang="en-US" sz="2000" b="1" u="sng" dirty="0" err="1" smtClean="0"/>
              <a:t>PFIC</a:t>
            </a:r>
            <a:r>
              <a:rPr lang="en-US" sz="2000" b="1" u="sng" dirty="0" smtClean="0"/>
              <a:t> Rules</a:t>
            </a:r>
            <a:r>
              <a:rPr lang="en-US" sz="2000" dirty="0" smtClean="0"/>
              <a:t>:</a:t>
            </a:r>
          </a:p>
          <a:p>
            <a:pPr marL="342900" indent="-342900" eaLnBrk="1" hangingPunct="1"/>
            <a:endParaRPr lang="en-US" sz="2000" dirty="0" smtClean="0"/>
          </a:p>
          <a:p>
            <a:pPr marL="342900" indent="-342900" eaLnBrk="1" hangingPunct="1"/>
            <a:r>
              <a:rPr lang="en-US" sz="2400" dirty="0" smtClean="0"/>
              <a:t>Once a </a:t>
            </a:r>
            <a:r>
              <a:rPr lang="en-US" sz="2400" dirty="0" err="1" smtClean="0"/>
              <a:t>PFIC</a:t>
            </a:r>
            <a:r>
              <a:rPr lang="en-US" sz="2400" dirty="0" smtClean="0"/>
              <a:t>, always a </a:t>
            </a:r>
            <a:r>
              <a:rPr lang="en-US" sz="2400" dirty="0" err="1" smtClean="0"/>
              <a:t>PFIC</a:t>
            </a:r>
            <a:r>
              <a:rPr lang="en-US" sz="2400" dirty="0" smtClean="0"/>
              <a:t> </a:t>
            </a:r>
            <a:r>
              <a:rPr lang="en-US" sz="2000" dirty="0" smtClean="0"/>
              <a:t>(§ 1298(b)(1))</a:t>
            </a:r>
            <a:endParaRPr lang="en-US" sz="2400" dirty="0" smtClean="0"/>
          </a:p>
          <a:p>
            <a:pPr marL="342900" indent="-342900" eaLnBrk="1" hangingPunct="1"/>
            <a:endParaRPr lang="en-US" sz="2400" dirty="0" smtClean="0"/>
          </a:p>
          <a:p>
            <a:pPr marL="342900" indent="-342900" eaLnBrk="1" hangingPunct="1"/>
            <a:r>
              <a:rPr lang="en-US" sz="2400" dirty="0" smtClean="0"/>
              <a:t>IF </a:t>
            </a:r>
            <a:r>
              <a:rPr lang="en-US" sz="2400" dirty="0" err="1" smtClean="0"/>
              <a:t>PFIC</a:t>
            </a:r>
            <a:r>
              <a:rPr lang="en-US" sz="2400" dirty="0" smtClean="0"/>
              <a:t> and CFC, treated only as CFC for US shareholders </a:t>
            </a:r>
            <a:r>
              <a:rPr lang="en-US" sz="2000" dirty="0" smtClean="0"/>
              <a:t>(§ 1297(d))</a:t>
            </a:r>
            <a:endParaRPr lang="en-US" sz="2400" dirty="0" smtClean="0"/>
          </a:p>
          <a:p>
            <a:pPr marL="342900" indent="-342900" eaLnBrk="1" hangingPunct="1"/>
            <a:endParaRPr lang="en-US" sz="2400" dirty="0" smtClean="0"/>
          </a:p>
          <a:p>
            <a:pPr marL="342900" indent="-342900" eaLnBrk="1" hangingPunct="1"/>
            <a:r>
              <a:rPr lang="en-US" sz="2400" dirty="0" smtClean="0"/>
              <a:t>Exceptions for start-up years and changing businesses </a:t>
            </a:r>
            <a:r>
              <a:rPr lang="en-US" sz="2000" dirty="0" smtClean="0"/>
              <a:t>(§ 1298(b)(2), (3))</a:t>
            </a:r>
            <a:endParaRPr lang="en-US" dirty="0" smtClean="0"/>
          </a:p>
          <a:p>
            <a:pPr marL="342900" indent="-342900" eaLnBrk="1" hangingPunct="1"/>
            <a:endParaRPr lang="en-US" dirty="0" smtClean="0"/>
          </a:p>
        </p:txBody>
      </p:sp>
      <p:sp>
        <p:nvSpPr>
          <p:cNvPr id="35844" name="Rectangle 2"/>
          <p:cNvSpPr>
            <a:spLocks noGrp="1" noChangeArrowheads="1"/>
          </p:cNvSpPr>
          <p:nvPr>
            <p:ph type="title"/>
          </p:nvPr>
        </p:nvSpPr>
        <p:spPr/>
        <p:txBody>
          <a:bodyPr/>
          <a:lstStyle/>
          <a:p>
            <a:pPr eaLnBrk="1" hangingPunct="1"/>
            <a:r>
              <a:rPr lang="en-US" sz="2000" b="1" dirty="0" smtClean="0"/>
              <a:t>Passive Foreign Investment Companies</a:t>
            </a:r>
          </a:p>
        </p:txBody>
      </p:sp>
      <p:sp>
        <p:nvSpPr>
          <p:cNvPr id="35843" name="Slide Number Placeholder 4"/>
          <p:cNvSpPr>
            <a:spLocks noGrp="1"/>
          </p:cNvSpPr>
          <p:nvPr>
            <p:ph type="sldNum" sz="quarter" idx="10"/>
          </p:nvPr>
        </p:nvSpPr>
        <p:spPr>
          <a:noFill/>
        </p:spPr>
        <p:txBody>
          <a:bodyPr/>
          <a:lstStyle/>
          <a:p>
            <a:fld id="{4E4583D4-C5E0-456C-A28C-0B18D50648C5}" type="slidenum">
              <a:rPr lang="en-US"/>
              <a:pPr/>
              <a:t>32</a:t>
            </a:fld>
            <a:endParaRPr lang="en-US"/>
          </a:p>
        </p:txBody>
      </p:sp>
      <p:sp>
        <p:nvSpPr>
          <p:cNvPr id="68610" name="Footer Placeholder 3"/>
          <p:cNvSpPr>
            <a:spLocks noGrp="1"/>
          </p:cNvSpPr>
          <p:nvPr>
            <p:ph type="ftr" sz="quarter" idx="11"/>
          </p:nvPr>
        </p:nvSpPr>
        <p:spPr/>
        <p:txBody>
          <a:bodyPr/>
          <a:lstStyle/>
          <a:p>
            <a:pPr>
              <a:defRPr/>
            </a:pPr>
            <a:r>
              <a:rPr lang="en-US" dirty="0" smtClean="0"/>
              <a:t>IT_CFC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marL="342900" indent="-342900" eaLnBrk="1" hangingPunct="1">
              <a:lnSpc>
                <a:spcPct val="90000"/>
              </a:lnSpc>
            </a:pPr>
            <a:r>
              <a:rPr lang="en-US" sz="2000" b="1" u="sng" smtClean="0"/>
              <a:t>1291 Regime</a:t>
            </a:r>
            <a:r>
              <a:rPr lang="en-US" sz="2000" smtClean="0"/>
              <a:t>: Any </a:t>
            </a:r>
            <a:r>
              <a:rPr lang="ja-JP" altLang="en-US" sz="2000" smtClean="0"/>
              <a:t>“</a:t>
            </a:r>
            <a:r>
              <a:rPr lang="en-US" altLang="ja-JP" sz="2000" smtClean="0"/>
              <a:t>excess distribution,</a:t>
            </a:r>
            <a:r>
              <a:rPr lang="ja-JP" altLang="en-US" sz="2000" smtClean="0"/>
              <a:t>”</a:t>
            </a:r>
            <a:r>
              <a:rPr lang="en-US" altLang="ja-JP" sz="2000" smtClean="0"/>
              <a:t> including gain from the sale of PFIC stock, is allocated ratably across the SH</a:t>
            </a:r>
            <a:r>
              <a:rPr lang="ja-JP" altLang="en-US" sz="2000" smtClean="0"/>
              <a:t>’</a:t>
            </a:r>
            <a:r>
              <a:rPr lang="en-US" altLang="ja-JP" sz="2000" smtClean="0"/>
              <a:t>s holding period.  Amounts allocated to the current year and pre-PFIC years are included as OI.  The SH</a:t>
            </a:r>
            <a:r>
              <a:rPr lang="ja-JP" altLang="en-US" sz="2000" smtClean="0"/>
              <a:t>’</a:t>
            </a:r>
            <a:r>
              <a:rPr lang="en-US" altLang="ja-JP" sz="2000" smtClean="0"/>
              <a:t>s taxes are also increased by the amounts allocated to the remaining years times the highest tax rate in effect for those years.  Finally, interest is charged on the increased taxes.  (§ 1291(a)(1), (2), (c)) </a:t>
            </a:r>
          </a:p>
          <a:p>
            <a:pPr marL="342900" indent="-342900" eaLnBrk="1" hangingPunct="1">
              <a:lnSpc>
                <a:spcPct val="90000"/>
              </a:lnSpc>
            </a:pPr>
            <a:endParaRPr lang="en-US" sz="2000" smtClean="0"/>
          </a:p>
          <a:p>
            <a:pPr marL="342900" indent="-342900" eaLnBrk="1" hangingPunct="1">
              <a:lnSpc>
                <a:spcPct val="90000"/>
              </a:lnSpc>
            </a:pPr>
            <a:r>
              <a:rPr lang="en-US" sz="2000" b="1" u="sng" smtClean="0"/>
              <a:t>QEF Regime</a:t>
            </a:r>
            <a:r>
              <a:rPr lang="en-US" sz="2000" smtClean="0"/>
              <a:t>:  Each SH of a QEF includes as OI his pro rata share of the QEF</a:t>
            </a:r>
            <a:r>
              <a:rPr lang="ja-JP" altLang="en-US" sz="2000" smtClean="0"/>
              <a:t>’</a:t>
            </a:r>
            <a:r>
              <a:rPr lang="en-US" altLang="ja-JP" sz="2000" smtClean="0"/>
              <a:t>s ordinary earnings and as CG his pro rata share of the QEF</a:t>
            </a:r>
            <a:r>
              <a:rPr lang="ja-JP" altLang="en-US" sz="2000" smtClean="0"/>
              <a:t>’</a:t>
            </a:r>
            <a:r>
              <a:rPr lang="en-US" altLang="ja-JP" sz="2000" smtClean="0"/>
              <a:t>s NCG.  (§ 1293(a)).  Basis and PTI adjustments similar to CFC regime.</a:t>
            </a:r>
          </a:p>
          <a:p>
            <a:pPr marL="342900" indent="-342900" eaLnBrk="1" hangingPunct="1">
              <a:lnSpc>
                <a:spcPct val="90000"/>
              </a:lnSpc>
            </a:pPr>
            <a:endParaRPr lang="en-US" sz="2000" u="sng" smtClean="0"/>
          </a:p>
          <a:p>
            <a:pPr marL="342900" indent="-342900" eaLnBrk="1" hangingPunct="1">
              <a:lnSpc>
                <a:spcPct val="90000"/>
              </a:lnSpc>
            </a:pPr>
            <a:r>
              <a:rPr lang="en-US" sz="2000" b="1" u="sng" smtClean="0"/>
              <a:t>Mark-to-Market Regime</a:t>
            </a:r>
            <a:r>
              <a:rPr lang="en-US" sz="2000" smtClean="0"/>
              <a:t>:  Marketable PFIC stock is MTM at year end; gain is included as OI income and losses are treated as ordinary and deductible to the extent of </a:t>
            </a:r>
            <a:r>
              <a:rPr lang="ja-JP" altLang="en-US" sz="2000" smtClean="0"/>
              <a:t>“</a:t>
            </a:r>
            <a:r>
              <a:rPr lang="en-US" altLang="ja-JP" sz="2000" smtClean="0"/>
              <a:t>unreversed inclusions.</a:t>
            </a:r>
            <a:r>
              <a:rPr lang="ja-JP" altLang="en-US" sz="2000" smtClean="0"/>
              <a:t>”</a:t>
            </a:r>
            <a:r>
              <a:rPr lang="en-US" altLang="ja-JP" sz="2000" smtClean="0"/>
              <a:t>  (§ 1296(a), (c))</a:t>
            </a:r>
            <a:endParaRPr lang="en-US" sz="2000" b="1" smtClean="0"/>
          </a:p>
        </p:txBody>
      </p:sp>
      <p:sp>
        <p:nvSpPr>
          <p:cNvPr id="36868" name="Rectangle 2"/>
          <p:cNvSpPr>
            <a:spLocks noGrp="1" noChangeArrowheads="1"/>
          </p:cNvSpPr>
          <p:nvPr>
            <p:ph type="title"/>
          </p:nvPr>
        </p:nvSpPr>
        <p:spPr/>
        <p:txBody>
          <a:bodyPr/>
          <a:lstStyle/>
          <a:p>
            <a:pPr eaLnBrk="1" hangingPunct="1"/>
            <a:r>
              <a:rPr lang="en-US" sz="2000" b="1" dirty="0" smtClean="0"/>
              <a:t>Passive Foreign Investment Companies</a:t>
            </a:r>
          </a:p>
        </p:txBody>
      </p:sp>
      <p:sp>
        <p:nvSpPr>
          <p:cNvPr id="36867" name="Slide Number Placeholder 4"/>
          <p:cNvSpPr>
            <a:spLocks noGrp="1"/>
          </p:cNvSpPr>
          <p:nvPr>
            <p:ph type="sldNum" sz="quarter" idx="10"/>
          </p:nvPr>
        </p:nvSpPr>
        <p:spPr>
          <a:noFill/>
        </p:spPr>
        <p:txBody>
          <a:bodyPr/>
          <a:lstStyle/>
          <a:p>
            <a:fld id="{CE134D30-42A2-4D38-98B9-D73EF044D084}" type="slidenum">
              <a:rPr lang="en-US"/>
              <a:pPr/>
              <a:t>33</a:t>
            </a:fld>
            <a:endParaRPr lang="en-US"/>
          </a:p>
        </p:txBody>
      </p:sp>
      <p:sp>
        <p:nvSpPr>
          <p:cNvPr id="70658" name="Footer Placeholder 3"/>
          <p:cNvSpPr>
            <a:spLocks noGrp="1"/>
          </p:cNvSpPr>
          <p:nvPr>
            <p:ph type="ftr" sz="quarter" idx="11"/>
          </p:nvPr>
        </p:nvSpPr>
        <p:spPr/>
        <p:txBody>
          <a:bodyPr/>
          <a:lstStyle/>
          <a:p>
            <a:pPr>
              <a:defRPr/>
            </a:pPr>
            <a:r>
              <a:rPr lang="en-US" dirty="0" smtClean="0"/>
              <a:t>IT_CFC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4"/>
          <p:cNvSpPr>
            <a:spLocks noGrp="1" noChangeArrowheads="1"/>
          </p:cNvSpPr>
          <p:nvPr>
            <p:ph idx="1"/>
          </p:nvPr>
        </p:nvSpPr>
        <p:spPr/>
        <p:txBody>
          <a:bodyPr/>
          <a:lstStyle/>
          <a:p>
            <a:pPr marL="0" indent="0" algn="ctr" eaLnBrk="1" hangingPunct="1">
              <a:buFontTx/>
              <a:buNone/>
            </a:pPr>
            <a:r>
              <a:rPr lang="en-US" sz="1800" b="1" u="sng" smtClean="0"/>
              <a:t>PFIC Example</a:t>
            </a:r>
            <a:r>
              <a:rPr lang="en-US" sz="2000" b="1" smtClean="0"/>
              <a:t>  </a:t>
            </a:r>
          </a:p>
          <a:p>
            <a:pPr marL="0" indent="0" eaLnBrk="1" hangingPunct="1">
              <a:buFontTx/>
              <a:buNone/>
            </a:pPr>
            <a:r>
              <a:rPr lang="en-US" sz="1800" smtClean="0"/>
              <a:t>USSH purchases stock of FC on Dec. 31, 2004, for $100 and sells it on Dec., 31, 2009, for $200.  FC owns only passive assets and earns $5 per year, none of which is distributed.  FC increases in value $20 per year.  </a:t>
            </a:r>
            <a:endParaRPr lang="en-US" smtClean="0"/>
          </a:p>
        </p:txBody>
      </p:sp>
      <p:sp>
        <p:nvSpPr>
          <p:cNvPr id="2053" name="Rectangle 2"/>
          <p:cNvSpPr>
            <a:spLocks noGrp="1" noChangeArrowheads="1"/>
          </p:cNvSpPr>
          <p:nvPr>
            <p:ph type="title"/>
          </p:nvPr>
        </p:nvSpPr>
        <p:spPr/>
        <p:txBody>
          <a:bodyPr/>
          <a:lstStyle/>
          <a:p>
            <a:pPr eaLnBrk="1" hangingPunct="1"/>
            <a:r>
              <a:rPr lang="en-US" sz="2000" b="1" dirty="0" smtClean="0"/>
              <a:t>Passive Foreign Investment Companies</a:t>
            </a:r>
          </a:p>
        </p:txBody>
      </p:sp>
      <p:sp>
        <p:nvSpPr>
          <p:cNvPr id="2052" name="Slide Number Placeholder 4"/>
          <p:cNvSpPr>
            <a:spLocks noGrp="1"/>
          </p:cNvSpPr>
          <p:nvPr>
            <p:ph type="sldNum" sz="quarter" idx="10"/>
          </p:nvPr>
        </p:nvSpPr>
        <p:spPr>
          <a:noFill/>
        </p:spPr>
        <p:txBody>
          <a:bodyPr/>
          <a:lstStyle/>
          <a:p>
            <a:fld id="{3C49FD5C-3E24-4805-BBD0-F90A06FF887B}" type="slidenum">
              <a:rPr lang="en-US"/>
              <a:pPr/>
              <a:t>34</a:t>
            </a:fld>
            <a:endParaRPr lang="en-US"/>
          </a:p>
        </p:txBody>
      </p:sp>
      <p:sp>
        <p:nvSpPr>
          <p:cNvPr id="72707" name="Footer Placeholder 3"/>
          <p:cNvSpPr>
            <a:spLocks noGrp="1"/>
          </p:cNvSpPr>
          <p:nvPr>
            <p:ph type="ftr" sz="quarter" idx="11"/>
          </p:nvPr>
        </p:nvSpPr>
        <p:spPr/>
        <p:txBody>
          <a:bodyPr/>
          <a:lstStyle/>
          <a:p>
            <a:pPr>
              <a:defRPr/>
            </a:pPr>
            <a:r>
              <a:rPr lang="en-US" dirty="0" smtClean="0"/>
              <a:t>IT_CFC</a:t>
            </a:r>
          </a:p>
        </p:txBody>
      </p:sp>
      <p:sp>
        <p:nvSpPr>
          <p:cNvPr id="2054" name="Rectangle 3"/>
          <p:cNvSpPr>
            <a:spLocks noChangeArrowheads="1"/>
          </p:cNvSpPr>
          <p:nvPr/>
        </p:nvSpPr>
        <p:spPr bwMode="auto">
          <a:xfrm>
            <a:off x="3544888" y="2301875"/>
            <a:ext cx="184150" cy="336550"/>
          </a:xfrm>
          <a:prstGeom prst="rect">
            <a:avLst/>
          </a:prstGeom>
          <a:noFill/>
          <a:ln w="9525">
            <a:noFill/>
            <a:miter lim="800000"/>
            <a:headEnd/>
            <a:tailEnd/>
          </a:ln>
        </p:spPr>
        <p:txBody>
          <a:bodyPr wrap="none" anchor="ctr">
            <a:spAutoFit/>
          </a:bodyPr>
          <a:lstStyle/>
          <a:p>
            <a:pPr algn="ctr" eaLnBrk="0" hangingPunct="0"/>
            <a:endParaRPr lang="en-US" sz="1600" dirty="0">
              <a:solidFill>
                <a:srgbClr val="000000"/>
              </a:solidFill>
              <a:latin typeface="Calibri"/>
            </a:endParaRPr>
          </a:p>
        </p:txBody>
      </p:sp>
      <p:graphicFrame>
        <p:nvGraphicFramePr>
          <p:cNvPr id="2050" name="Object 2"/>
          <p:cNvGraphicFramePr>
            <a:graphicFrameLocks noChangeAspect="1"/>
          </p:cNvGraphicFramePr>
          <p:nvPr/>
        </p:nvGraphicFramePr>
        <p:xfrm>
          <a:off x="457200" y="2916238"/>
          <a:ext cx="7253288" cy="3617912"/>
        </p:xfrm>
        <a:graphic>
          <a:graphicData uri="http://schemas.openxmlformats.org/presentationml/2006/ole">
            <mc:AlternateContent xmlns:mc="http://schemas.openxmlformats.org/markup-compatibility/2006">
              <mc:Choice xmlns:v="urn:schemas-microsoft-com:vml" Requires="v">
                <p:oleObj spid="_x0000_s2058" name="Worksheet" r:id="rId4" imgW="6686717" imgH="3924263" progId="Excel.Sheet.8">
                  <p:embed/>
                </p:oleObj>
              </mc:Choice>
              <mc:Fallback>
                <p:oleObj name="Worksheet" r:id="rId4" imgW="6686717" imgH="3924263" progId="Excel.Shee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916238"/>
                        <a:ext cx="7253288" cy="361791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pPr marL="342900" indent="-342900" eaLnBrk="1" hangingPunct="1"/>
            <a:endParaRPr lang="en-US" sz="3200" b="1" dirty="0" smtClean="0"/>
          </a:p>
          <a:p>
            <a:pPr marL="342900" indent="-342900" eaLnBrk="1" hangingPunct="1"/>
            <a:r>
              <a:rPr lang="en-US" sz="2800" dirty="0" smtClean="0"/>
              <a:t>If the sum of </a:t>
            </a:r>
            <a:r>
              <a:rPr lang="en-US" sz="2800" dirty="0" err="1" smtClean="0"/>
              <a:t>FBCI</a:t>
            </a:r>
            <a:r>
              <a:rPr lang="en-US" sz="2800" dirty="0" smtClean="0"/>
              <a:t> is less than the lessor of 5% of GI or 1 million, none of the GI is treated as </a:t>
            </a:r>
            <a:r>
              <a:rPr lang="en-US" sz="2800" dirty="0" err="1" smtClean="0"/>
              <a:t>FBCI</a:t>
            </a:r>
            <a:r>
              <a:rPr lang="en-US" sz="2800" dirty="0" smtClean="0"/>
              <a:t> (§ 954(b)(3)(A))</a:t>
            </a:r>
          </a:p>
          <a:p>
            <a:pPr marL="342900" indent="-342900" eaLnBrk="1" hangingPunct="1"/>
            <a:r>
              <a:rPr lang="en-US" sz="2800" dirty="0" smtClean="0"/>
              <a:t>If </a:t>
            </a:r>
            <a:r>
              <a:rPr lang="en-US" sz="2800" dirty="0" err="1" smtClean="0"/>
              <a:t>FBCI</a:t>
            </a:r>
            <a:r>
              <a:rPr lang="en-US" sz="2800" dirty="0" smtClean="0"/>
              <a:t> is greater than 70% of GI, entire GI is </a:t>
            </a:r>
            <a:r>
              <a:rPr lang="en-US" sz="2800" dirty="0" err="1" smtClean="0"/>
              <a:t>FBCI</a:t>
            </a:r>
            <a:r>
              <a:rPr lang="en-US" sz="2800" dirty="0" smtClean="0"/>
              <a:t> (§ 954(b)(3)(B))</a:t>
            </a:r>
          </a:p>
          <a:p>
            <a:pPr marL="342900" indent="-342900" eaLnBrk="1" hangingPunct="1"/>
            <a:r>
              <a:rPr lang="en-US" sz="2800" dirty="0" smtClean="0"/>
              <a:t>If an item of income is subject to foreign tax at a rate greater than 31.5%, it is not treated as </a:t>
            </a:r>
            <a:r>
              <a:rPr lang="en-US" sz="2800" dirty="0" err="1" smtClean="0"/>
              <a:t>FBCI</a:t>
            </a:r>
            <a:r>
              <a:rPr lang="en-US" sz="2800" dirty="0" smtClean="0"/>
              <a:t> (§ 954(b)(4)(A))</a:t>
            </a:r>
          </a:p>
          <a:p>
            <a:pPr marL="342900" indent="-342900" eaLnBrk="1" hangingPunct="1"/>
            <a:endParaRPr lang="en-US" sz="3600" dirty="0" smtClean="0"/>
          </a:p>
        </p:txBody>
      </p:sp>
      <p:sp>
        <p:nvSpPr>
          <p:cNvPr id="8196" name="Rectangle 2"/>
          <p:cNvSpPr>
            <a:spLocks noGrp="1" noChangeArrowheads="1"/>
          </p:cNvSpPr>
          <p:nvPr>
            <p:ph type="title"/>
          </p:nvPr>
        </p:nvSpPr>
        <p:spPr/>
        <p:txBody>
          <a:bodyPr/>
          <a:lstStyle/>
          <a:p>
            <a:pPr eaLnBrk="1" hangingPunct="1"/>
            <a:r>
              <a:rPr lang="en-US" sz="2000" b="1" dirty="0" smtClean="0"/>
              <a:t>Special Rules for Subpart F</a:t>
            </a:r>
          </a:p>
        </p:txBody>
      </p:sp>
      <p:sp>
        <p:nvSpPr>
          <p:cNvPr id="8195" name="Slide Number Placeholder 4"/>
          <p:cNvSpPr>
            <a:spLocks noGrp="1"/>
          </p:cNvSpPr>
          <p:nvPr>
            <p:ph type="sldNum" sz="quarter" idx="10"/>
          </p:nvPr>
        </p:nvSpPr>
        <p:spPr>
          <a:noFill/>
        </p:spPr>
        <p:txBody>
          <a:bodyPr/>
          <a:lstStyle/>
          <a:p>
            <a:fld id="{10426AB2-2A8E-4529-9BDF-EC9478C7D867}" type="slidenum">
              <a:rPr lang="en-US"/>
              <a:pPr/>
              <a:t>4</a:t>
            </a:fld>
            <a:endParaRPr lang="en-US"/>
          </a:p>
        </p:txBody>
      </p:sp>
      <p:sp>
        <p:nvSpPr>
          <p:cNvPr id="8194"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 calcmode="lin" valueType="num">
                                      <p:cBhvr additive="base">
                                        <p:cTn id="7"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anim calcmode="lin" valueType="num">
                                      <p:cBhvr additive="base">
                                        <p:cTn id="13"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808038" indent="-577850" eaLnBrk="1" hangingPunct="1">
              <a:lnSpc>
                <a:spcPct val="90000"/>
              </a:lnSpc>
            </a:pPr>
            <a:endParaRPr lang="en-US" sz="2400" b="1" u="sng" dirty="0" smtClean="0"/>
          </a:p>
          <a:p>
            <a:pPr marL="808038" indent="-577850" eaLnBrk="1" hangingPunct="1">
              <a:lnSpc>
                <a:spcPct val="90000"/>
              </a:lnSpc>
            </a:pPr>
            <a:r>
              <a:rPr lang="en-US" sz="2800" dirty="0" smtClean="0"/>
              <a:t>Dividends, interest, rents, royalties, and capital gains</a:t>
            </a:r>
          </a:p>
          <a:p>
            <a:pPr marL="808038" indent="-577850" eaLnBrk="1" hangingPunct="1">
              <a:lnSpc>
                <a:spcPct val="90000"/>
              </a:lnSpc>
            </a:pPr>
            <a:r>
              <a:rPr lang="en-US" sz="2800" dirty="0" smtClean="0"/>
              <a:t>Sale of property that doesn’t</a:t>
            </a:r>
            <a:r>
              <a:rPr lang="en-US" altLang="ja-JP" sz="2800" dirty="0" smtClean="0"/>
              <a:t> give rise to any income</a:t>
            </a:r>
          </a:p>
          <a:p>
            <a:pPr marL="808038" indent="-577850" eaLnBrk="1" hangingPunct="1">
              <a:lnSpc>
                <a:spcPct val="90000"/>
              </a:lnSpc>
            </a:pPr>
            <a:r>
              <a:rPr lang="en-US" sz="2800" dirty="0" smtClean="0"/>
              <a:t>Foreign currency gains</a:t>
            </a:r>
          </a:p>
          <a:p>
            <a:pPr marL="808038" indent="-577850" eaLnBrk="1" hangingPunct="1">
              <a:lnSpc>
                <a:spcPct val="90000"/>
              </a:lnSpc>
            </a:pPr>
            <a:r>
              <a:rPr lang="en-US" sz="2800" dirty="0" smtClean="0"/>
              <a:t>Commodities Income</a:t>
            </a:r>
          </a:p>
          <a:p>
            <a:pPr marL="808038" indent="-577850" eaLnBrk="1" hangingPunct="1">
              <a:lnSpc>
                <a:spcPct val="90000"/>
              </a:lnSpc>
            </a:pPr>
            <a:r>
              <a:rPr lang="en-US" sz="2800" dirty="0" smtClean="0"/>
              <a:t>Income from 25% owned loan-out corporations</a:t>
            </a:r>
          </a:p>
          <a:p>
            <a:pPr marL="808038" indent="-577850" eaLnBrk="1" hangingPunct="1">
              <a:lnSpc>
                <a:spcPct val="90000"/>
              </a:lnSpc>
            </a:pPr>
            <a:r>
              <a:rPr lang="en-US" sz="2800" dirty="0" smtClean="0"/>
              <a:t>Swap Income</a:t>
            </a:r>
          </a:p>
          <a:p>
            <a:pPr marL="808038" indent="-577850" eaLnBrk="1" hangingPunct="1">
              <a:lnSpc>
                <a:spcPct val="90000"/>
              </a:lnSpc>
            </a:pPr>
            <a:r>
              <a:rPr lang="en-US" sz="2800" dirty="0" smtClean="0"/>
              <a:t>Substitute Dividends</a:t>
            </a:r>
          </a:p>
          <a:p>
            <a:pPr marL="808038" indent="-577850" eaLnBrk="1" hangingPunct="1">
              <a:lnSpc>
                <a:spcPct val="90000"/>
              </a:lnSpc>
            </a:pPr>
            <a:r>
              <a:rPr lang="en-US" sz="2800" dirty="0" smtClean="0"/>
              <a:t>Aggregate approach for sale of 25%-owned partnerships (§954(c)(4))</a:t>
            </a:r>
          </a:p>
        </p:txBody>
      </p:sp>
      <p:sp>
        <p:nvSpPr>
          <p:cNvPr id="9220" name="Rectangle 2"/>
          <p:cNvSpPr>
            <a:spLocks noGrp="1" noChangeArrowheads="1"/>
          </p:cNvSpPr>
          <p:nvPr>
            <p:ph type="title"/>
          </p:nvPr>
        </p:nvSpPr>
        <p:spPr/>
        <p:txBody>
          <a:bodyPr/>
          <a:lstStyle/>
          <a:p>
            <a:pPr eaLnBrk="1" hangingPunct="1"/>
            <a:r>
              <a:rPr lang="en-US" sz="2000" b="1" dirty="0" err="1" smtClean="0"/>
              <a:t>FPHCI</a:t>
            </a:r>
            <a:r>
              <a:rPr lang="en-US" sz="2000" dirty="0" smtClean="0"/>
              <a:t>: </a:t>
            </a:r>
            <a:r>
              <a:rPr lang="en-US" sz="2000" b="1" dirty="0" smtClean="0">
                <a:solidFill>
                  <a:schemeClr val="tx1"/>
                </a:solidFill>
              </a:rPr>
              <a:t>§954(c)</a:t>
            </a:r>
            <a:endParaRPr lang="en-US" sz="2000" b="1" dirty="0" smtClean="0">
              <a:solidFill>
                <a:schemeClr val="tx1"/>
              </a:solidFill>
            </a:endParaRPr>
          </a:p>
        </p:txBody>
      </p:sp>
      <p:sp>
        <p:nvSpPr>
          <p:cNvPr id="9219" name="Slide Number Placeholder 4"/>
          <p:cNvSpPr>
            <a:spLocks noGrp="1"/>
          </p:cNvSpPr>
          <p:nvPr>
            <p:ph type="sldNum" sz="quarter" idx="10"/>
          </p:nvPr>
        </p:nvSpPr>
        <p:spPr>
          <a:noFill/>
        </p:spPr>
        <p:txBody>
          <a:bodyPr/>
          <a:lstStyle/>
          <a:p>
            <a:fld id="{1347589C-335B-43DF-8D30-28D7A8676DD6}" type="slidenum">
              <a:rPr lang="en-US"/>
              <a:pPr/>
              <a:t>5</a:t>
            </a:fld>
            <a:endParaRPr lang="en-US"/>
          </a:p>
        </p:txBody>
      </p:sp>
      <p:sp>
        <p:nvSpPr>
          <p:cNvPr id="9218"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ox(in)">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ox(in)">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ox(in)">
                                      <p:cBhvr>
                                        <p:cTn id="17" dur="500"/>
                                        <p:tgtEl>
                                          <p:spTgt spid="303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ox(in)">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animEffect transition="in" filter="box(in)">
                                      <p:cBhvr>
                                        <p:cTn id="27" dur="500"/>
                                        <p:tgtEl>
                                          <p:spTgt spid="303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6" end="6"/>
                                            </p:txEl>
                                          </p:spTgt>
                                        </p:tgtEl>
                                        <p:attrNameLst>
                                          <p:attrName>style.visibility</p:attrName>
                                        </p:attrNameLst>
                                      </p:cBhvr>
                                      <p:to>
                                        <p:strVal val="visible"/>
                                      </p:to>
                                    </p:set>
                                    <p:animEffect transition="in" filter="box(in)">
                                      <p:cBhvr>
                                        <p:cTn id="32" dur="500"/>
                                        <p:tgtEl>
                                          <p:spTgt spid="303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7" end="7"/>
                                            </p:txEl>
                                          </p:spTgt>
                                        </p:tgtEl>
                                        <p:attrNameLst>
                                          <p:attrName>style.visibility</p:attrName>
                                        </p:attrNameLst>
                                      </p:cBhvr>
                                      <p:to>
                                        <p:strVal val="visible"/>
                                      </p:to>
                                    </p:set>
                                    <p:animEffect transition="in" filter="box(in)">
                                      <p:cBhvr>
                                        <p:cTn id="37" dur="500"/>
                                        <p:tgtEl>
                                          <p:spTgt spid="303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8" end="8"/>
                                            </p:txEl>
                                          </p:spTgt>
                                        </p:tgtEl>
                                        <p:attrNameLst>
                                          <p:attrName>style.visibility</p:attrName>
                                        </p:attrNameLst>
                                      </p:cBhvr>
                                      <p:to>
                                        <p:strVal val="visible"/>
                                      </p:to>
                                    </p:set>
                                    <p:animEffect transition="in" filter="box(in)">
                                      <p:cBhvr>
                                        <p:cTn id="42" dur="5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80000"/>
              </a:lnSpc>
            </a:pPr>
            <a:r>
              <a:rPr lang="en-US" sz="2400" dirty="0" smtClean="0"/>
              <a:t>Rents and royalties derived in an active business and received from non-related persons. (§ 954(c)(2)(A))</a:t>
            </a:r>
          </a:p>
          <a:p>
            <a:pPr eaLnBrk="1" hangingPunct="1">
              <a:lnSpc>
                <a:spcPct val="80000"/>
              </a:lnSpc>
            </a:pPr>
            <a:r>
              <a:rPr lang="en-US" sz="2400" dirty="0" smtClean="0"/>
              <a:t>Rents and royalties received from related </a:t>
            </a:r>
            <a:r>
              <a:rPr lang="en-US" sz="2400" dirty="0" err="1" smtClean="0"/>
              <a:t>corp</a:t>
            </a:r>
            <a:r>
              <a:rPr lang="en-US" sz="2400" dirty="0" smtClean="0"/>
              <a:t> for the privilege of using property within the CFC’</a:t>
            </a:r>
            <a:r>
              <a:rPr lang="en-US" altLang="ja-JP" sz="2400" dirty="0" smtClean="0"/>
              <a:t>s country of formation. (§954(c)(3)(A)(ii))</a:t>
            </a:r>
          </a:p>
          <a:p>
            <a:pPr eaLnBrk="1" hangingPunct="1">
              <a:lnSpc>
                <a:spcPct val="80000"/>
              </a:lnSpc>
            </a:pPr>
            <a:r>
              <a:rPr lang="en-US" sz="2400" dirty="0" smtClean="0"/>
              <a:t>Dividends and interest received from related </a:t>
            </a:r>
            <a:r>
              <a:rPr lang="en-US" sz="2400" dirty="0" err="1" smtClean="0"/>
              <a:t>corp</a:t>
            </a:r>
            <a:r>
              <a:rPr lang="en-US" sz="2400" dirty="0" smtClean="0"/>
              <a:t> organized in the same country as the CFC and which has a substantial part of its assets used in its trade or business in the same country. (§954(c)(3)(A)(</a:t>
            </a:r>
            <a:r>
              <a:rPr lang="en-US" sz="2400" dirty="0" err="1" smtClean="0"/>
              <a:t>i</a:t>
            </a:r>
            <a:r>
              <a:rPr lang="en-US" sz="2400" dirty="0" smtClean="0"/>
              <a:t>))</a:t>
            </a:r>
          </a:p>
          <a:p>
            <a:pPr eaLnBrk="1" hangingPunct="1">
              <a:lnSpc>
                <a:spcPct val="80000"/>
              </a:lnSpc>
            </a:pPr>
            <a:r>
              <a:rPr lang="en-US" sz="2400" dirty="0" smtClean="0"/>
              <a:t>Income derived in the active conduct of banking, financing, or similar business. (§954(h))</a:t>
            </a:r>
          </a:p>
          <a:p>
            <a:pPr eaLnBrk="1" hangingPunct="1">
              <a:lnSpc>
                <a:spcPct val="80000"/>
              </a:lnSpc>
            </a:pPr>
            <a:r>
              <a:rPr lang="en-US" sz="2400" dirty="0" smtClean="0"/>
              <a:t>Dividends, interest, rents, royalties from a related CFC to the extent not attributable to SF income. (§954(c)(6)).  </a:t>
            </a:r>
            <a:r>
              <a:rPr lang="en-US" sz="2400" i="1" dirty="0" smtClean="0"/>
              <a:t>See</a:t>
            </a:r>
            <a:r>
              <a:rPr lang="en-US" sz="2400" dirty="0" smtClean="0"/>
              <a:t> Notice 2007-9.</a:t>
            </a:r>
          </a:p>
          <a:p>
            <a:pPr eaLnBrk="1" hangingPunct="1">
              <a:lnSpc>
                <a:spcPct val="80000"/>
              </a:lnSpc>
            </a:pPr>
            <a:r>
              <a:rPr lang="en-US" sz="2400" dirty="0" smtClean="0"/>
              <a:t>Certain income derived in the active conduct of insurance business (§954(</a:t>
            </a:r>
            <a:r>
              <a:rPr lang="en-US" sz="2400" dirty="0" err="1" smtClean="0"/>
              <a:t>i</a:t>
            </a:r>
            <a:r>
              <a:rPr lang="en-US" sz="2400" dirty="0" smtClean="0"/>
              <a:t>))</a:t>
            </a:r>
          </a:p>
          <a:p>
            <a:pPr eaLnBrk="1" hangingPunct="1">
              <a:lnSpc>
                <a:spcPct val="80000"/>
              </a:lnSpc>
            </a:pPr>
            <a:endParaRPr lang="en-US" sz="2400" dirty="0" smtClean="0"/>
          </a:p>
        </p:txBody>
      </p:sp>
      <p:sp>
        <p:nvSpPr>
          <p:cNvPr id="10244" name="Rectangle 2"/>
          <p:cNvSpPr>
            <a:spLocks noGrp="1" noChangeArrowheads="1"/>
          </p:cNvSpPr>
          <p:nvPr>
            <p:ph type="title"/>
          </p:nvPr>
        </p:nvSpPr>
        <p:spPr/>
        <p:txBody>
          <a:bodyPr/>
          <a:lstStyle/>
          <a:p>
            <a:pPr eaLnBrk="1" hangingPunct="1"/>
            <a:r>
              <a:rPr lang="en-US" sz="2000" b="1" dirty="0" smtClean="0"/>
              <a:t>Exceptions to </a:t>
            </a:r>
            <a:r>
              <a:rPr lang="en-US" sz="2000" b="1" dirty="0" err="1" smtClean="0"/>
              <a:t>FPHCI</a:t>
            </a:r>
            <a:r>
              <a:rPr lang="en-US" sz="2000" dirty="0" smtClean="0"/>
              <a:t>: </a:t>
            </a:r>
            <a:r>
              <a:rPr lang="en-US" sz="2000" b="1" dirty="0" smtClean="0">
                <a:solidFill>
                  <a:schemeClr val="tx1"/>
                </a:solidFill>
              </a:rPr>
              <a:t>§954(c)</a:t>
            </a:r>
            <a:endParaRPr lang="en-US" sz="2000" b="1" dirty="0" smtClean="0">
              <a:solidFill>
                <a:schemeClr val="tx1"/>
              </a:solidFill>
            </a:endParaRPr>
          </a:p>
        </p:txBody>
      </p:sp>
      <p:sp>
        <p:nvSpPr>
          <p:cNvPr id="10243" name="Slide Number Placeholder 4"/>
          <p:cNvSpPr>
            <a:spLocks noGrp="1"/>
          </p:cNvSpPr>
          <p:nvPr>
            <p:ph type="sldNum" sz="quarter" idx="10"/>
          </p:nvPr>
        </p:nvSpPr>
        <p:spPr>
          <a:noFill/>
        </p:spPr>
        <p:txBody>
          <a:bodyPr/>
          <a:lstStyle/>
          <a:p>
            <a:fld id="{5E9E9DC0-5F7E-49F6-A11C-6166C8D9CE25}" type="slidenum">
              <a:rPr lang="en-US"/>
              <a:pPr/>
              <a:t>6</a:t>
            </a:fld>
            <a:endParaRPr lang="en-US"/>
          </a:p>
        </p:txBody>
      </p:sp>
      <p:sp>
        <p:nvSpPr>
          <p:cNvPr id="10242"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smtClean="0"/>
              <a:t>Dover Corp. v. CIR</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dirty="0" smtClean="0">
                <a:ea typeface="ＭＳ Ｐゴシック" charset="-128"/>
              </a:rPr>
              <a:t>IT_CFC</a:t>
            </a:r>
          </a:p>
        </p:txBody>
      </p:sp>
      <p:sp>
        <p:nvSpPr>
          <p:cNvPr id="25604" name="Rectangle 5"/>
          <p:cNvSpPr>
            <a:spLocks noChangeArrowheads="1"/>
          </p:cNvSpPr>
          <p:nvPr/>
        </p:nvSpPr>
        <p:spPr bwMode="auto">
          <a:xfrm>
            <a:off x="3810000" y="2209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3810000" y="32004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114801" y="3009900"/>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3810000" y="42672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076701" y="4038600"/>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4800600" y="39624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6629400" y="3733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4800600" y="41148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105400" y="3657600"/>
            <a:ext cx="979755" cy="253916"/>
          </a:xfrm>
          <a:prstGeom prst="rect">
            <a:avLst/>
          </a:prstGeom>
          <a:noFill/>
        </p:spPr>
        <p:txBody>
          <a:bodyPr wrap="none">
            <a:spAutoFit/>
          </a:bodyPr>
          <a:lstStyle/>
          <a:p>
            <a:pPr>
              <a:defRPr/>
            </a:pPr>
            <a:r>
              <a:rPr lang="en-US" sz="1050" dirty="0">
                <a:latin typeface="Calibri"/>
                <a:ea typeface="+mn-ea"/>
              </a:rPr>
              <a:t>Shares of H&amp;C</a:t>
            </a:r>
          </a:p>
        </p:txBody>
      </p:sp>
      <p:sp>
        <p:nvSpPr>
          <p:cNvPr id="27" name="TextBox 26"/>
          <p:cNvSpPr txBox="1"/>
          <p:nvPr/>
        </p:nvSpPr>
        <p:spPr>
          <a:xfrm>
            <a:off x="5486400" y="4191000"/>
            <a:ext cx="258763" cy="254000"/>
          </a:xfrm>
          <a:prstGeom prst="rect">
            <a:avLst/>
          </a:prstGeom>
          <a:noFill/>
        </p:spPr>
        <p:txBody>
          <a:bodyPr wrap="none">
            <a:spAutoFit/>
          </a:bodyPr>
          <a:lstStyle/>
          <a:p>
            <a:pPr>
              <a:defRPr/>
            </a:pPr>
            <a:r>
              <a:rPr lang="en-US" sz="1050" dirty="0">
                <a:latin typeface="Calibri"/>
                <a:ea typeface="+mn-ea"/>
              </a:rPr>
              <a:t>$</a:t>
            </a:r>
          </a:p>
        </p:txBody>
      </p:sp>
      <p:cxnSp>
        <p:nvCxnSpPr>
          <p:cNvPr id="25614" name="Straight Connector 27"/>
          <p:cNvCxnSpPr>
            <a:cxnSpLocks noChangeShapeType="1"/>
            <a:endCxn id="29" idx="0"/>
          </p:cNvCxnSpPr>
          <p:nvPr/>
        </p:nvCxnSpPr>
        <p:spPr bwMode="auto">
          <a:xfrm rot="5400000">
            <a:off x="4077494" y="5142706"/>
            <a:ext cx="533400" cy="1588"/>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3962400" y="5410200"/>
            <a:ext cx="7620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9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124200" cy="3970318"/>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a:t>
            </a:r>
            <a:r>
              <a:rPr lang="en-US" dirty="0" smtClean="0">
                <a:latin typeface="Calibri"/>
              </a:rPr>
              <a:t>effective 6/30/97</a:t>
            </a:r>
            <a:endParaRPr lang="en-US" dirty="0">
              <a:latin typeface="Calibri"/>
            </a:endParaRPr>
          </a:p>
          <a:p>
            <a:pPr marL="114300" indent="-114300">
              <a:buFont typeface="Arial" pitchFamily="34" charset="0"/>
              <a:buChar char="•"/>
            </a:pPr>
            <a:r>
              <a:rPr lang="en-US" dirty="0" smtClean="0">
                <a:latin typeface="Calibri"/>
              </a:rPr>
              <a:t>Under </a:t>
            </a:r>
            <a:r>
              <a:rPr lang="en-US" dirty="0" err="1" smtClean="0">
                <a:latin typeface="Calibri"/>
              </a:rPr>
              <a:t>regs</a:t>
            </a:r>
            <a:r>
              <a:rPr lang="en-US" dirty="0" smtClean="0">
                <a:latin typeface="Calibri"/>
              </a:rPr>
              <a:t>, a DRE </a:t>
            </a:r>
            <a:r>
              <a:rPr lang="en-US" dirty="0">
                <a:latin typeface="Calibri"/>
              </a:rPr>
              <a:t>election </a:t>
            </a:r>
            <a:r>
              <a:rPr lang="en-US" dirty="0" smtClean="0">
                <a:latin typeface="Calibri"/>
              </a:rPr>
              <a:t>for a corporation is </a:t>
            </a:r>
            <a:r>
              <a:rPr lang="en-US" dirty="0">
                <a:latin typeface="Calibri"/>
              </a:rPr>
              <a:t>treated as </a:t>
            </a:r>
            <a:r>
              <a:rPr lang="en-US" dirty="0" smtClean="0">
                <a:latin typeface="Calibri"/>
              </a:rPr>
              <a:t>a deemed liquidation.</a:t>
            </a:r>
          </a:p>
          <a:p>
            <a:pPr marL="114300" indent="-114300">
              <a:buFont typeface="Arial" pitchFamily="34" charset="0"/>
              <a:buChar char="•"/>
            </a:pPr>
            <a:r>
              <a:rPr lang="en-US" dirty="0" smtClean="0">
                <a:latin typeface="Calibri"/>
              </a:rPr>
              <a:t>Under US law, parent-sub liquidations are tax free to both the parent and subsidiary.  </a:t>
            </a:r>
            <a:r>
              <a:rPr lang="en-US" i="1" dirty="0" smtClean="0">
                <a:latin typeface="Calibri"/>
              </a:rPr>
              <a:t>See</a:t>
            </a:r>
            <a:r>
              <a:rPr lang="en-US" dirty="0" smtClean="0">
                <a:latin typeface="Calibri"/>
              </a:rPr>
              <a:t> sections 332 and 337.</a:t>
            </a:r>
            <a:endParaRPr lang="en-US" dirty="0">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342900" indent="-342900"/>
            <a:r>
              <a:rPr lang="en-US" sz="2400" b="1" u="sng" smtClean="0"/>
              <a:t>FBCSalesI (§954(d))</a:t>
            </a:r>
          </a:p>
          <a:p>
            <a:pPr marL="742950" lvl="1" indent="-285750"/>
            <a:r>
              <a:rPr lang="en-US" sz="2000" smtClean="0">
                <a:ea typeface="ＭＳ Ｐゴシック" charset="-128"/>
              </a:rPr>
              <a:t>Income derived in connection with the </a:t>
            </a:r>
            <a:r>
              <a:rPr lang="en-US" sz="2000" u="sng" smtClean="0">
                <a:ea typeface="ＭＳ Ｐゴシック" charset="-128"/>
              </a:rPr>
              <a:t>sale or purchase</a:t>
            </a:r>
            <a:r>
              <a:rPr lang="en-US" sz="2000" smtClean="0">
                <a:ea typeface="ＭＳ Ｐゴシック" charset="-128"/>
              </a:rPr>
              <a:t> of property involving a </a:t>
            </a:r>
            <a:r>
              <a:rPr lang="en-US" sz="2000" u="sng" smtClean="0">
                <a:ea typeface="ＭＳ Ｐゴシック" charset="-128"/>
              </a:rPr>
              <a:t>related person (&gt;50%)</a:t>
            </a:r>
            <a:r>
              <a:rPr lang="en-US" sz="2000" smtClean="0">
                <a:ea typeface="ＭＳ Ｐゴシック" charset="-128"/>
              </a:rPr>
              <a:t> if </a:t>
            </a:r>
          </a:p>
          <a:p>
            <a:pPr marL="1143000" lvl="2" indent="-228600"/>
            <a:r>
              <a:rPr lang="en-US" sz="1800" smtClean="0">
                <a:ea typeface="ＭＳ Ｐゴシック" charset="-128"/>
              </a:rPr>
              <a:t>the property is manufactured  or produced outside of the CFC</a:t>
            </a:r>
            <a:r>
              <a:rPr lang="ja-JP" altLang="en-US" sz="1800" smtClean="0">
                <a:ea typeface="ＭＳ Ｐゴシック" charset="-128"/>
              </a:rPr>
              <a:t>’</a:t>
            </a:r>
            <a:r>
              <a:rPr lang="en-US" altLang="ja-JP" sz="1800" smtClean="0">
                <a:ea typeface="ＭＳ Ｐゴシック" charset="-128"/>
              </a:rPr>
              <a:t>s country of incorporation, </a:t>
            </a:r>
            <a:r>
              <a:rPr lang="en-US" altLang="ja-JP" sz="1800" b="1" u="sng" smtClean="0">
                <a:ea typeface="ＭＳ Ｐゴシック" charset="-128"/>
              </a:rPr>
              <a:t>and</a:t>
            </a:r>
            <a:r>
              <a:rPr lang="en-US" altLang="ja-JP" sz="1800" b="1" smtClean="0">
                <a:ea typeface="ＭＳ Ｐゴシック" charset="-128"/>
              </a:rPr>
              <a:t> </a:t>
            </a:r>
          </a:p>
          <a:p>
            <a:pPr marL="1143000" lvl="2" indent="-228600"/>
            <a:r>
              <a:rPr lang="en-US" sz="1800" smtClean="0">
                <a:ea typeface="ＭＳ Ｐゴシック" charset="-128"/>
              </a:rPr>
              <a:t>the property is sold (or purchased) for use or consumption outside the country of incorporation.</a:t>
            </a:r>
            <a:endParaRPr lang="en-US" sz="2400" smtClean="0">
              <a:ea typeface="ＭＳ Ｐゴシック" charset="-128"/>
            </a:endParaRPr>
          </a:p>
        </p:txBody>
      </p:sp>
      <p:sp>
        <p:nvSpPr>
          <p:cNvPr id="305154" name="Rectangle 2"/>
          <p:cNvSpPr>
            <a:spLocks noGrp="1" noChangeArrowheads="1"/>
          </p:cNvSpPr>
          <p:nvPr>
            <p:ph type="title"/>
          </p:nvPr>
        </p:nvSpPr>
        <p:spPr/>
        <p:txBody>
          <a:bodyPr/>
          <a:lstStyle/>
          <a:p>
            <a:r>
              <a:rPr lang="en-US" sz="2000" b="1" smtClean="0"/>
              <a:t>Foreign Base Company Sales Income</a:t>
            </a:r>
          </a:p>
        </p:txBody>
      </p:sp>
      <p:sp>
        <p:nvSpPr>
          <p:cNvPr id="1028" name="Slide Number Placeholder 4"/>
          <p:cNvSpPr>
            <a:spLocks noGrp="1"/>
          </p:cNvSpPr>
          <p:nvPr>
            <p:ph type="sldNum" sz="quarter" idx="10"/>
          </p:nvPr>
        </p:nvSpPr>
        <p:spPr>
          <a:noFill/>
        </p:spPr>
        <p:txBody>
          <a:bodyPr/>
          <a:lstStyle/>
          <a:p>
            <a:fld id="{967796DF-68AB-4634-AFC9-F13D9D0DF7CD}" type="slidenum">
              <a:rPr lang="en-US"/>
              <a:pPr/>
              <a:t>8</a:t>
            </a:fld>
            <a:endParaRPr lang="en-US"/>
          </a:p>
        </p:txBody>
      </p:sp>
      <p:sp>
        <p:nvSpPr>
          <p:cNvPr id="7" name="Footer Placeholder 3"/>
          <p:cNvSpPr>
            <a:spLocks noGrp="1"/>
          </p:cNvSpPr>
          <p:nvPr>
            <p:ph type="ftr" sz="quarter" idx="11"/>
          </p:nvPr>
        </p:nvSpPr>
        <p:spPr/>
        <p:txBody>
          <a:bodyPr/>
          <a:lstStyle/>
          <a:p>
            <a:pPr>
              <a:defRPr/>
            </a:pPr>
            <a:r>
              <a:rPr lang="en-US"/>
              <a:t>IT_CFC_07</a:t>
            </a:r>
          </a:p>
        </p:txBody>
      </p:sp>
      <p:graphicFrame>
        <p:nvGraphicFramePr>
          <p:cNvPr id="305156" name="Object 2"/>
          <p:cNvGraphicFramePr>
            <a:graphicFrameLocks noChangeAspect="1"/>
          </p:cNvGraphicFramePr>
          <p:nvPr/>
        </p:nvGraphicFramePr>
        <p:xfrm>
          <a:off x="457200" y="3810000"/>
          <a:ext cx="2324100" cy="873125"/>
        </p:xfrm>
        <a:graphic>
          <a:graphicData uri="http://schemas.openxmlformats.org/presentationml/2006/ole">
            <mc:AlternateContent xmlns:mc="http://schemas.openxmlformats.org/markup-compatibility/2006">
              <mc:Choice xmlns:v="urn:schemas-microsoft-com:vml" Requires="v">
                <p:oleObj spid="_x0000_s1034" name="Microsoft Organization Chart" r:id="rId4" imgW="2331360" imgH="1718640" progId="OrgPlusWOPX.4">
                  <p:embed followColorScheme="full"/>
                </p:oleObj>
              </mc:Choice>
              <mc:Fallback>
                <p:oleObj name="Microsoft Organization Chart" r:id="rId4" imgW="2331360" imgH="1718640" progId="OrgPlusWOPX.4">
                  <p:embed followColorScheme="full"/>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5157" name="Text Box 5"/>
          <p:cNvSpPr txBox="1">
            <a:spLocks noChangeArrowheads="1"/>
          </p:cNvSpPr>
          <p:nvPr/>
        </p:nvSpPr>
        <p:spPr bwMode="auto">
          <a:xfrm>
            <a:off x="3124200" y="37338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
        <p:nvSpPr>
          <p:cNvPr id="305158" name="Text Box 6"/>
          <p:cNvSpPr txBox="1">
            <a:spLocks noChangeArrowheads="1"/>
          </p:cNvSpPr>
          <p:nvPr/>
        </p:nvSpPr>
        <p:spPr bwMode="auto">
          <a:xfrm>
            <a:off x="228600" y="5257800"/>
            <a:ext cx="8763000" cy="830997"/>
          </a:xfrm>
          <a:prstGeom prst="rect">
            <a:avLst/>
          </a:prstGeom>
          <a:noFill/>
          <a:ln w="9525">
            <a:noFill/>
            <a:miter lim="800000"/>
            <a:headEnd/>
            <a:tailEnd/>
          </a:ln>
        </p:spPr>
        <p:txBody>
          <a:bodyPr>
            <a:spAutoFit/>
          </a:bodyPr>
          <a:lstStyle/>
          <a:p>
            <a:pPr marL="406400" indent="-406400" eaLnBrk="0" hangingPunct="0">
              <a:buFontTx/>
              <a:buChar char="•"/>
            </a:pPr>
            <a:r>
              <a:rPr lang="en-US" sz="2400" b="1" dirty="0">
                <a:latin typeface="Calibri"/>
              </a:rPr>
              <a:t>Exception</a:t>
            </a:r>
            <a:r>
              <a:rPr lang="en-US" sz="2400" dirty="0">
                <a:latin typeface="Calibri"/>
              </a:rPr>
              <a:t>:  agricultural products not grown in commercially marketable quantities</a:t>
            </a:r>
            <a:r>
              <a:rPr lang="en-US" sz="2400" i="1" dirty="0">
                <a:latin typeface="Calibri"/>
              </a:rPr>
              <a:t>, e.g</a:t>
            </a:r>
            <a:r>
              <a:rPr lang="en-US" sz="2400" dirty="0">
                <a:latin typeface="Calibri"/>
              </a:rPr>
              <a:t>., coffee, cocoa, tea</a:t>
            </a:r>
            <a:endParaRPr lang="en-US" sz="3600" dirty="0">
              <a:latin typeface="Calibri"/>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horizontal)">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box(in)">
                                      <p:cBhvr>
                                        <p:cTn id="12" dur="500"/>
                                        <p:tgtEl>
                                          <p:spTgt spid="305155">
                                            <p:txEl>
                                              <p:pRg st="0" end="0"/>
                                            </p:txEl>
                                          </p:spTgt>
                                        </p:tgtEl>
                                      </p:cBhvr>
                                    </p:animEffect>
                                  </p:childTnLst>
                                </p:cTn>
                              </p:par>
                              <p:par>
                                <p:cTn id="13" presetID="4" presetClass="entr" presetSubtype="16" fill="hold" grpId="1"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ox(in)">
                                      <p:cBhvr>
                                        <p:cTn id="15" dur="500"/>
                                        <p:tgtEl>
                                          <p:spTgt spid="305155">
                                            <p:txEl>
                                              <p:pRg st="1" end="1"/>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ox(in)">
                                      <p:cBhvr>
                                        <p:cTn id="18" dur="500"/>
                                        <p:tgtEl>
                                          <p:spTgt spid="305155">
                                            <p:txEl>
                                              <p:pRg st="2" end="2"/>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ox(in)">
                                      <p:cBhvr>
                                        <p:cTn id="21" dur="500"/>
                                        <p:tgtEl>
                                          <p:spTgt spid="30515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24" dur="500"/>
                                        <p:tgtEl>
                                          <p:spTgt spid="305155">
                                            <p:txEl>
                                              <p:pRg st="1" end="1"/>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27" dur="500"/>
                                        <p:tgtEl>
                                          <p:spTgt spid="305155">
                                            <p:txEl>
                                              <p:pRg st="2" end="2"/>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30" dur="500"/>
                                        <p:tgtEl>
                                          <p:spTgt spid="30515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diamond(in)">
                                      <p:cBhvr>
                                        <p:cTn id="35" dur="2000"/>
                                        <p:tgtEl>
                                          <p:spTgt spid="305156"/>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05157"/>
                                        </p:tgtEl>
                                        <p:attrNameLst>
                                          <p:attrName>style.visibility</p:attrName>
                                        </p:attrNameLst>
                                      </p:cBhvr>
                                      <p:to>
                                        <p:strVal val="visible"/>
                                      </p:to>
                                    </p:set>
                                    <p:animEffect transition="in" filter="diamond(in)">
                                      <p:cBhvr>
                                        <p:cTn id="38" dur="2000"/>
                                        <p:tgtEl>
                                          <p:spTgt spid="3051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05158">
                                            <p:txEl>
                                              <p:pRg st="0" end="0"/>
                                            </p:txEl>
                                          </p:spTgt>
                                        </p:tgtEl>
                                        <p:attrNameLst>
                                          <p:attrName>style.visibility</p:attrName>
                                        </p:attrNameLst>
                                      </p:cBhvr>
                                      <p:to>
                                        <p:strVal val="visible"/>
                                      </p:to>
                                    </p:set>
                                    <p:animEffect transition="in" filter="checkerboard(across)">
                                      <p:cBhvr>
                                        <p:cTn id="43" dur="500"/>
                                        <p:tgtEl>
                                          <p:spTgt spid="305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05155" grpId="1" build="p"/>
      <p:bldP spid="305154" grpId="0"/>
      <p:bldP spid="30515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marL="457200" indent="-342900">
              <a:lnSpc>
                <a:spcPct val="90000"/>
              </a:lnSpc>
            </a:pPr>
            <a:r>
              <a:rPr lang="en-US" sz="2400" dirty="0" err="1" smtClean="0"/>
              <a:t>FBCSalesI</a:t>
            </a:r>
            <a:r>
              <a:rPr lang="en-US" sz="2400" dirty="0" smtClean="0"/>
              <a:t> does </a:t>
            </a:r>
            <a:r>
              <a:rPr lang="en-US" sz="2400" b="1" dirty="0" smtClean="0"/>
              <a:t>not</a:t>
            </a:r>
            <a:r>
              <a:rPr lang="en-US" sz="2400" dirty="0" smtClean="0"/>
              <a:t> include income from the sale of property </a:t>
            </a:r>
            <a:r>
              <a:rPr lang="en-US" sz="2400" b="1" u="sng" dirty="0" smtClean="0"/>
              <a:t>manufactured</a:t>
            </a:r>
            <a:r>
              <a:rPr lang="en-US" sz="2400" dirty="0" smtClean="0"/>
              <a:t> by the CFC, </a:t>
            </a:r>
            <a:r>
              <a:rPr lang="en-US" sz="2400" i="1" dirty="0" smtClean="0"/>
              <a:t>regardless</a:t>
            </a:r>
            <a:r>
              <a:rPr lang="en-US" sz="2400" dirty="0" smtClean="0"/>
              <a:t> to whom it is sold.</a:t>
            </a:r>
          </a:p>
          <a:p>
            <a:pPr marL="457200" indent="-342900">
              <a:lnSpc>
                <a:spcPct val="90000"/>
              </a:lnSpc>
            </a:pPr>
            <a:endParaRPr lang="en-US" sz="2400" dirty="0" smtClean="0"/>
          </a:p>
          <a:p>
            <a:pPr marL="457200" indent="-342900">
              <a:lnSpc>
                <a:spcPct val="90000"/>
              </a:lnSpc>
            </a:pPr>
            <a:r>
              <a:rPr lang="en-US" sz="2400" b="1" dirty="0" smtClean="0"/>
              <a:t>Purchased property</a:t>
            </a:r>
            <a:r>
              <a:rPr lang="en-US" sz="2400" dirty="0" smtClean="0"/>
              <a:t> is considered to be manufactured if the CFC </a:t>
            </a:r>
            <a:r>
              <a:rPr lang="en-US" sz="2400" b="1" u="sng" dirty="0" smtClean="0"/>
              <a:t>substantially transforms</a:t>
            </a:r>
            <a:r>
              <a:rPr lang="en-US" sz="2400" dirty="0" smtClean="0"/>
              <a:t> the property (</a:t>
            </a:r>
            <a:r>
              <a:rPr lang="en-US" sz="2400" i="1" dirty="0" smtClean="0"/>
              <a:t>e.g</a:t>
            </a:r>
            <a:r>
              <a:rPr lang="en-US" sz="2400" dirty="0" smtClean="0"/>
              <a:t>., converting wood pulp into paper, steel rods into screws, or tuna fish into canned tuna), or in case of component parts, the CFC</a:t>
            </a:r>
            <a:r>
              <a:rPr lang="ja-JP" altLang="en-US" sz="2400" dirty="0" smtClean="0"/>
              <a:t>’</a:t>
            </a:r>
            <a:r>
              <a:rPr lang="en-US" altLang="ja-JP" sz="2400" dirty="0" smtClean="0"/>
              <a:t>s activities are considered </a:t>
            </a:r>
            <a:r>
              <a:rPr lang="ja-JP" altLang="en-US" sz="2400" dirty="0" smtClean="0"/>
              <a:t>“</a:t>
            </a:r>
            <a:r>
              <a:rPr lang="en-US" altLang="ja-JP" sz="2400" dirty="0" smtClean="0"/>
              <a:t>substantial</a:t>
            </a:r>
            <a:r>
              <a:rPr lang="ja-JP" altLang="en-US" sz="2400" dirty="0" smtClean="0"/>
              <a:t>”</a:t>
            </a:r>
            <a:r>
              <a:rPr lang="en-US" altLang="ja-JP" sz="2400" dirty="0" smtClean="0"/>
              <a:t> and are generally considered to constitute manufacturing, production, or construction.  Reg. § 1.954-3(a)(4)(</a:t>
            </a:r>
            <a:r>
              <a:rPr lang="en-US" altLang="ja-JP" sz="2400" dirty="0" err="1" smtClean="0"/>
              <a:t>i</a:t>
            </a:r>
            <a:r>
              <a:rPr lang="en-US" altLang="ja-JP" sz="2400" dirty="0" smtClean="0"/>
              <a:t>) and (ii).  </a:t>
            </a:r>
          </a:p>
          <a:p>
            <a:pPr marL="457200" indent="-342900">
              <a:lnSpc>
                <a:spcPct val="90000"/>
              </a:lnSpc>
            </a:pPr>
            <a:endParaRPr lang="en-US" sz="2400" dirty="0" smtClean="0"/>
          </a:p>
          <a:p>
            <a:pPr marL="457200" indent="-342900">
              <a:lnSpc>
                <a:spcPct val="90000"/>
              </a:lnSpc>
            </a:pPr>
            <a:r>
              <a:rPr lang="en-US" sz="2400" dirty="0" smtClean="0"/>
              <a:t>This test is satisfied if conversion costs are 20% or greater of the total cost of goods sold, provided the activities are not packaging, repackaging, labeling, or minor assembly operations.  Reg. §1.954-3(a)(4)(iii). </a:t>
            </a:r>
          </a:p>
          <a:p>
            <a:pPr marL="457200" indent="-342900">
              <a:lnSpc>
                <a:spcPct val="90000"/>
              </a:lnSpc>
            </a:pPr>
            <a:endParaRPr lang="en-US" sz="2400" dirty="0" smtClean="0"/>
          </a:p>
          <a:p>
            <a:pPr marL="457200" indent="-342900">
              <a:lnSpc>
                <a:spcPct val="90000"/>
              </a:lnSpc>
            </a:pPr>
            <a:r>
              <a:rPr lang="en-US" sz="2400" dirty="0" smtClean="0"/>
              <a:t>Packaging, repackaging, labeling, or minor assembly operations will not constitute manufacturing.  </a:t>
            </a:r>
            <a:r>
              <a:rPr lang="en-US" sz="2400" i="1" dirty="0" smtClean="0"/>
              <a:t>Id.</a:t>
            </a:r>
            <a:endParaRPr lang="en-US" sz="2400" dirty="0" smtClean="0"/>
          </a:p>
          <a:p>
            <a:pPr marL="457200" indent="-342900">
              <a:lnSpc>
                <a:spcPct val="90000"/>
              </a:lnSpc>
            </a:pPr>
            <a:endParaRPr lang="en-US" sz="1400" b="1" u="sng" dirty="0" smtClean="0"/>
          </a:p>
        </p:txBody>
      </p:sp>
      <p:sp>
        <p:nvSpPr>
          <p:cNvPr id="12292" name="Rectangle 2"/>
          <p:cNvSpPr>
            <a:spLocks noGrp="1" noChangeArrowheads="1"/>
          </p:cNvSpPr>
          <p:nvPr>
            <p:ph type="title"/>
          </p:nvPr>
        </p:nvSpPr>
        <p:spPr/>
        <p:txBody>
          <a:bodyPr/>
          <a:lstStyle/>
          <a:p>
            <a:r>
              <a:rPr lang="en-US" sz="2000" b="1" dirty="0" err="1" smtClean="0"/>
              <a:t>FBCSalesI</a:t>
            </a:r>
            <a:r>
              <a:rPr lang="en-US" sz="2000" b="1" dirty="0" smtClean="0"/>
              <a:t>:  Manufacturing Exception</a:t>
            </a:r>
          </a:p>
        </p:txBody>
      </p:sp>
      <p:sp>
        <p:nvSpPr>
          <p:cNvPr id="12291" name="Slide Number Placeholder 4"/>
          <p:cNvSpPr>
            <a:spLocks noGrp="1"/>
          </p:cNvSpPr>
          <p:nvPr>
            <p:ph type="sldNum" sz="quarter" idx="10"/>
          </p:nvPr>
        </p:nvSpPr>
        <p:spPr>
          <a:noFill/>
        </p:spPr>
        <p:txBody>
          <a:bodyPr/>
          <a:lstStyle/>
          <a:p>
            <a:fld id="{046E73E1-504C-4038-9D83-95648F0A42B7}" type="slidenum">
              <a:rPr lang="en-US"/>
              <a:pPr/>
              <a:t>9</a:t>
            </a:fld>
            <a:endParaRPr lang="en-US"/>
          </a:p>
        </p:txBody>
      </p:sp>
      <p:sp>
        <p:nvSpPr>
          <p:cNvPr id="12290" name="Footer Placeholder 3"/>
          <p:cNvSpPr>
            <a:spLocks noGrp="1"/>
          </p:cNvSpPr>
          <p:nvPr>
            <p:ph type="ftr" sz="quarter" idx="11"/>
          </p:nvPr>
        </p:nvSpPr>
        <p:spPr>
          <a:noFill/>
        </p:spPr>
        <p:txBody>
          <a:bodyPr/>
          <a:lstStyle/>
          <a:p>
            <a:r>
              <a:rPr lang="en-US" dirty="0" smtClean="0">
                <a:ea typeface="ＭＳ Ｐゴシック" charset="-128"/>
              </a:rPr>
              <a:t>IT_CFC</a:t>
            </a:r>
          </a:p>
        </p:txBody>
      </p:sp>
    </p:spTree>
  </p:cSld>
  <p:clrMapOvr>
    <a:masterClrMapping/>
  </p:clrMapOvr>
  <p:transition>
    <p:cover dir="d"/>
  </p:transition>
  <p:timing>
    <p:tnLst>
      <p:par>
        <p:cTn id="1" dur="indefinite" restart="never" nodeType="tmRoot"/>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5390</TotalTime>
  <Words>3949</Words>
  <Application>Microsoft Macintosh PowerPoint</Application>
  <PresentationFormat>On-screen Show (4:3)</PresentationFormat>
  <Paragraphs>460</Paragraphs>
  <Slides>34</Slides>
  <Notes>27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8" baseType="lpstr">
      <vt:lpstr>Calibri</vt:lpstr>
      <vt:lpstr>Calibri Regular</vt:lpstr>
      <vt:lpstr>Courier New</vt:lpstr>
      <vt:lpstr>ＭＳ Ｐゴシック</vt:lpstr>
      <vt:lpstr>NSimSun</vt:lpstr>
      <vt:lpstr>Times New Roman</vt:lpstr>
      <vt:lpstr>Verdana</vt:lpstr>
      <vt:lpstr>Wingdings</vt:lpstr>
      <vt:lpstr>Wingdings 2</vt:lpstr>
      <vt:lpstr>メイリオ</vt:lpstr>
      <vt:lpstr>Arial</vt:lpstr>
      <vt:lpstr>CG Body - Standard</vt:lpstr>
      <vt:lpstr>Microsoft Organization Chart</vt:lpstr>
      <vt:lpstr>Worksheet</vt:lpstr>
      <vt:lpstr>Controlled Foreign Corporations (“CFCs”)</vt:lpstr>
      <vt:lpstr>CFCs:  Overview of Subpart F Regime</vt:lpstr>
      <vt:lpstr>Subpart F Income (§ 952, 954)</vt:lpstr>
      <vt:lpstr>Special Rules for Subpart F</vt:lpstr>
      <vt:lpstr>FPHCI: §954(c)</vt:lpstr>
      <vt:lpstr>Exceptions to FPHCI: §954(c)</vt:lpstr>
      <vt:lpstr>Dover Corp. v. CIR</vt:lpstr>
      <vt:lpstr>Foreign Base Company Sales Income</vt:lpstr>
      <vt:lpstr>FBCSalesI:  Manufacturing Exception</vt:lpstr>
      <vt:lpstr>FBCSalesI:  Manufacturing Exception</vt:lpstr>
      <vt:lpstr>Branch Rule:  Section 954(d)(2)</vt:lpstr>
      <vt:lpstr>Branch Rule:  Section 954(d)(2)</vt:lpstr>
      <vt:lpstr>Branch Rule:  Section 954(d)(2); Regs. 1.954-3(b)</vt:lpstr>
      <vt:lpstr>Branch Rule:  Section 954(d)(2); Regs. 1.954-3(b)</vt:lpstr>
      <vt:lpstr>Branch Rule:  Section 954(d)(2); Regs. 1.954-3(b)</vt:lpstr>
      <vt:lpstr>Branch Rule:  Section 954(d)(2); Regs. 1.954-3(b)</vt:lpstr>
      <vt:lpstr>Branch Rule:  Section 954(d)(2); Regs. 1.954-3(b)</vt:lpstr>
      <vt:lpstr>Ashland Oil v. CIR, 95 TC 348 (1990)</vt:lpstr>
      <vt:lpstr>Branch Rule Issues</vt:lpstr>
      <vt:lpstr>Foreign Base Company Service Income:  §954(e)</vt:lpstr>
      <vt:lpstr>FBCServiceInc:  Notice 2007-13</vt:lpstr>
      <vt:lpstr>Previously Taxed Income (“PTI”)</vt:lpstr>
      <vt:lpstr>Previously Taxed Income (PTI): Example</vt:lpstr>
      <vt:lpstr>Investment in US Property</vt:lpstr>
      <vt:lpstr>Investment in US Property</vt:lpstr>
      <vt:lpstr>Investment in US Property: Example</vt:lpstr>
      <vt:lpstr>Investment in US Property</vt:lpstr>
      <vt:lpstr>Section 1248</vt:lpstr>
      <vt:lpstr>Section 1248 Example</vt:lpstr>
      <vt:lpstr>Passive Foreign Investment Companies (“PFICs”)</vt:lpstr>
      <vt:lpstr>Passive Foreign Investment Companies</vt:lpstr>
      <vt:lpstr>Passive Foreign Investment Companies</vt:lpstr>
      <vt:lpstr>Passive Foreign Investment Companies</vt:lpstr>
      <vt:lpstr>Passive Foreign Investment Companies</vt:lpstr>
    </vt:vector>
  </TitlesOfParts>
  <Company>Fordham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187</cp:revision>
  <dcterms:created xsi:type="dcterms:W3CDTF">2010-04-05T22:58:31Z</dcterms:created>
  <dcterms:modified xsi:type="dcterms:W3CDTF">2017-04-04T12:45:17Z</dcterms:modified>
</cp:coreProperties>
</file>