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6"/>
  </p:notesMasterIdLst>
  <p:handoutMasterIdLst>
    <p:handoutMasterId r:id="rId17"/>
  </p:handoutMasterIdLst>
  <p:sldIdLst>
    <p:sldId id="309" r:id="rId2"/>
    <p:sldId id="310" r:id="rId3"/>
    <p:sldId id="311" r:id="rId4"/>
    <p:sldId id="321" r:id="rId5"/>
    <p:sldId id="312" r:id="rId6"/>
    <p:sldId id="322" r:id="rId7"/>
    <p:sldId id="323" r:id="rId8"/>
    <p:sldId id="313" r:id="rId9"/>
    <p:sldId id="319" r:id="rId10"/>
    <p:sldId id="314" r:id="rId11"/>
    <p:sldId id="315" r:id="rId12"/>
    <p:sldId id="316" r:id="rId13"/>
    <p:sldId id="318" r:id="rId14"/>
    <p:sldId id="320" r:id="rId1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7" d="100"/>
          <a:sy n="107" d="100"/>
        </p:scale>
        <p:origin x="8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054B8799-0ECD-4321-94AC-3CE9B2BC9C19}" type="slidenum">
              <a:rPr lang="en-US" altLang="en-US"/>
              <a:pPr/>
              <a:t>‹#›</a:t>
            </a:fld>
            <a:endParaRPr lang="en-US" altLang="en-US"/>
          </a:p>
        </p:txBody>
      </p:sp>
    </p:spTree>
    <p:extLst>
      <p:ext uri="{BB962C8B-B14F-4D97-AF65-F5344CB8AC3E}">
        <p14:creationId xmlns:p14="http://schemas.microsoft.com/office/powerpoint/2010/main" val="78839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16388" name="Rectangle 4"/>
          <p:cNvSpPr>
            <a:spLocks noRo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B446023C-356D-4B07-8730-5B36070B2687}" type="slidenum">
              <a:rPr lang="en-US" altLang="en-US"/>
              <a:pPr/>
              <a:t>‹#›</a:t>
            </a:fld>
            <a:endParaRPr lang="en-US" altLang="en-US"/>
          </a:p>
        </p:txBody>
      </p:sp>
    </p:spTree>
    <p:extLst>
      <p:ext uri="{BB962C8B-B14F-4D97-AF65-F5344CB8AC3E}">
        <p14:creationId xmlns:p14="http://schemas.microsoft.com/office/powerpoint/2010/main" val="3355513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19032-D7B2-4C3E-8224-01B07A0F36C7}" type="slidenum">
              <a:rPr lang="en-US" altLang="en-US"/>
              <a:pPr eaLnBrk="1" hangingPunct="1"/>
              <a:t>1</a:t>
            </a:fld>
            <a:endParaRPr lang="en-US" altLang="en-US"/>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85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6FA074D-869C-4DA8-967D-2578EC099CB1}" type="slidenum">
              <a:rPr lang="en-US" altLang="en-US"/>
              <a:pPr eaLnBrk="1" hangingPunct="1"/>
              <a:t>2</a:t>
            </a:fld>
            <a:endParaRPr lang="en-US" altLang="en-US"/>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6515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E65F807-7377-4CF2-9A6F-BE4B7CABFE87}" type="slidenum">
              <a:rPr lang="en-US" altLang="en-US"/>
              <a:pPr eaLnBrk="1" hangingPunct="1"/>
              <a:t>3</a:t>
            </a:fld>
            <a:endParaRPr lang="en-US" altLang="en-US"/>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44029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DFA9BC54-50EC-452A-A86A-89FC715CC993}" type="slidenum">
              <a:rPr lang="en-US" altLang="en-US"/>
              <a:pPr eaLnBrk="1" hangingPunct="1"/>
              <a:t>5</a:t>
            </a:fld>
            <a:endParaRPr lang="en-US" altLang="en-US"/>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2134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D85C78A-55B1-41E6-B977-CC835920445E}" type="slidenum">
              <a:rPr lang="en-US" altLang="en-US"/>
              <a:pPr eaLnBrk="1" hangingPunct="1"/>
              <a:t>8</a:t>
            </a:fld>
            <a:endParaRPr lang="en-US" altLang="en-US"/>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0870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E125D8A-0B6A-425E-B9D9-3CDFC39C2659}" type="slidenum">
              <a:rPr lang="en-US" altLang="en-US"/>
              <a:pPr eaLnBrk="1" hangingPunct="1"/>
              <a:t>10</a:t>
            </a:fld>
            <a:endParaRPr lang="en-US" altLang="en-US"/>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642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000366CF-967D-4732-9EDC-D23AC0DBEF2B}" type="slidenum">
              <a:rPr lang="en-US" altLang="en-US"/>
              <a:pPr eaLnBrk="1" hangingPunct="1"/>
              <a:t>11</a:t>
            </a:fld>
            <a:endParaRPr lang="en-US" altLang="en-US"/>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95773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46023C-356D-4B07-8730-5B36070B2687}" type="slidenum">
              <a:rPr lang="en-US" altLang="en-US" smtClean="0"/>
              <a:pPr/>
              <a:t>12</a:t>
            </a:fld>
            <a:endParaRPr lang="en-US" altLang="en-US"/>
          </a:p>
        </p:txBody>
      </p:sp>
    </p:spTree>
    <p:extLst>
      <p:ext uri="{BB962C8B-B14F-4D97-AF65-F5344CB8AC3E}">
        <p14:creationId xmlns:p14="http://schemas.microsoft.com/office/powerpoint/2010/main" val="410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smtClean="0"/>
              <a:t>Foreign Tax Credits</a:t>
            </a:r>
            <a:endParaRPr lang="en-US" dirty="0"/>
          </a:p>
        </p:txBody>
      </p:sp>
    </p:spTree>
    <p:extLst>
      <p:ext uri="{BB962C8B-B14F-4D97-AF65-F5344CB8AC3E}">
        <p14:creationId xmlns:p14="http://schemas.microsoft.com/office/powerpoint/2010/main" val="3162813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32680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169045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94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smtClean="0"/>
              <a:t>Foreign Tax Credits</a:t>
            </a:r>
            <a:endParaRPr lang="en-US" dirty="0"/>
          </a:p>
        </p:txBody>
      </p:sp>
    </p:spTree>
    <p:extLst>
      <p:ext uri="{BB962C8B-B14F-4D97-AF65-F5344CB8AC3E}">
        <p14:creationId xmlns:p14="http://schemas.microsoft.com/office/powerpoint/2010/main" val="69050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15176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8041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59422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172670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253236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727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smtClean="0"/>
              <a:t>Foreign Tax Credits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51114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57286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1825839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102327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87192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87508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217997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369270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3552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89676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40400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smtClean="0"/>
              <a:t>Foreign Tax Credits</a:t>
            </a:r>
            <a:endParaRPr lang="en-US"/>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518401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417936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21949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4267605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970254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4047276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863254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951019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3293959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346458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80797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4055873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189376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327733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2137633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808419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814390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007799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2950982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1405949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75350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29713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087130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669643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271633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70442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87100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407915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smtClean="0"/>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833147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smtClean="0"/>
              <a:t>Foreign Tax Credits</a:t>
            </a:r>
            <a:endParaRPr lang="en-US"/>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078606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smtClean="0"/>
              <a:t>Foreign Tax Credits</a:t>
            </a:r>
            <a:endParaRPr lang="en-US"/>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4487308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05876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94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134342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smtClean="0"/>
              <a:t>Foreign Tax Credits</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23000626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smtClean="0"/>
              <a:t>Foreign Tax Credits</a:t>
            </a:r>
            <a:endParaRPr lang="en-US"/>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15902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Foreign Tax Credits</a:t>
            </a:r>
            <a:endParaRPr lang="en-US"/>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816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smtClean="0"/>
              <a:t>Foreign Tax Credits</a:t>
            </a:r>
            <a:endParaRPr lang="en-US"/>
          </a:p>
        </p:txBody>
      </p:sp>
    </p:spTree>
    <p:extLst>
      <p:ext uri="{BB962C8B-B14F-4D97-AF65-F5344CB8AC3E}">
        <p14:creationId xmlns:p14="http://schemas.microsoft.com/office/powerpoint/2010/main" val="321727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smtClean="0"/>
              <a:t>Foreign Tax Credits</a:t>
            </a:r>
            <a:endParaRPr lang="en-US"/>
          </a:p>
        </p:txBody>
      </p:sp>
    </p:spTree>
    <p:extLst>
      <p:ext uri="{BB962C8B-B14F-4D97-AF65-F5344CB8AC3E}">
        <p14:creationId xmlns:p14="http://schemas.microsoft.com/office/powerpoint/2010/main" val="39713291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smtClean="0"/>
              <a:t>Foreign Tax Credits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smtClean="0">
                <a:latin typeface="+mn-lt"/>
                <a:cs typeface="Calibri Regular" charset="0"/>
              </a:rPr>
              <a:t>IT_FTC_901_902</a:t>
            </a:r>
            <a:endParaRPr lang="en-US" sz="600" b="0" i="0" dirty="0">
              <a:latin typeface="+mn-lt"/>
              <a:cs typeface="Calibri Regular" charset="0"/>
            </a:endParaRPr>
          </a:p>
        </p:txBody>
      </p:sp>
    </p:spTree>
    <p:extLst>
      <p:ext uri="{BB962C8B-B14F-4D97-AF65-F5344CB8AC3E}">
        <p14:creationId xmlns:p14="http://schemas.microsoft.com/office/powerpoint/2010/main" val="4026129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marL="292100" indent="-292100" eaLnBrk="1" hangingPunct="1">
              <a:lnSpc>
                <a:spcPct val="90000"/>
              </a:lnSpc>
            </a:pPr>
            <a:r>
              <a:rPr lang="en-US" altLang="en-US" sz="2400" dirty="0" smtClean="0">
                <a:ea typeface="ＭＳ Ｐゴシック" panose="020B0600070205080204" pitchFamily="34" charset="-128"/>
              </a:rPr>
              <a:t>Subject to the § 904 limitations, US persons may </a:t>
            </a:r>
            <a:r>
              <a:rPr lang="en-US" altLang="en-US" sz="2400" i="1" dirty="0" smtClean="0">
                <a:ea typeface="ＭＳ Ｐゴシック" panose="020B0600070205080204" pitchFamily="34" charset="-128"/>
              </a:rPr>
              <a:t>elect</a:t>
            </a:r>
            <a:r>
              <a:rPr lang="en-US" altLang="en-US" sz="2400" dirty="0" smtClean="0">
                <a:ea typeface="ＭＳ Ｐゴシック" panose="020B0600070205080204" pitchFamily="34" charset="-128"/>
              </a:rPr>
              <a:t> to credit foreign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income, war profits, and excess profits taxes paid or accrued to foreign country or possession of the US.</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§901(b)(1). (Direct) </a:t>
            </a:r>
          </a:p>
          <a:p>
            <a:pPr marL="292100" indent="-292100" eaLnBrk="1" hangingPunct="1">
              <a:lnSpc>
                <a:spcPct val="90000"/>
              </a:lnSpc>
            </a:pPr>
            <a:r>
              <a:rPr lang="en-US" altLang="en-US" sz="2400" dirty="0" smtClean="0">
                <a:ea typeface="ＭＳ Ｐゴシック" panose="020B0600070205080204" pitchFamily="34" charset="-128"/>
              </a:rPr>
              <a:t>Foreign taxes that are paid </a:t>
            </a:r>
            <a:r>
              <a:rPr lang="ja-JP" altLang="en-US" sz="2400" dirty="0" smtClean="0">
                <a:ea typeface="ＭＳ Ｐゴシック" panose="020B0600070205080204" pitchFamily="34" charset="-128"/>
              </a:rPr>
              <a:t>“</a:t>
            </a:r>
            <a:r>
              <a:rPr lang="en-US" altLang="ja-JP" sz="2400" u="sng" dirty="0" smtClean="0">
                <a:ea typeface="ＭＳ Ｐゴシック" panose="020B0600070205080204" pitchFamily="34" charset="-128"/>
              </a:rPr>
              <a:t>in lieu</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of income, war profits, or excess profits generally imposed are creditable. §903. (Direct)</a:t>
            </a:r>
          </a:p>
          <a:p>
            <a:pPr marL="292100" indent="-292100" eaLnBrk="1" hangingPunct="1">
              <a:lnSpc>
                <a:spcPct val="90000"/>
              </a:lnSpc>
            </a:pPr>
            <a:r>
              <a:rPr lang="en-US" altLang="en-US" sz="2400" dirty="0" smtClean="0">
                <a:ea typeface="ＭＳ Ｐゴシック" panose="020B0600070205080204" pitchFamily="34" charset="-128"/>
              </a:rPr>
              <a:t>In addition, US corporations may also take a credit for foreign taxes </a:t>
            </a:r>
            <a:r>
              <a:rPr lang="ja-JP" altLang="en-US" sz="2400" dirty="0" smtClean="0">
                <a:ea typeface="ＭＳ Ｐゴシック" panose="020B0600070205080204" pitchFamily="34" charset="-128"/>
              </a:rPr>
              <a:t>“</a:t>
            </a:r>
            <a:r>
              <a:rPr lang="en-US" altLang="ja-JP" sz="2400" u="sng" dirty="0" smtClean="0">
                <a:ea typeface="ＭＳ Ｐゴシック" panose="020B0600070205080204" pitchFamily="34" charset="-128"/>
              </a:rPr>
              <a:t>deemed paid</a:t>
            </a:r>
            <a:r>
              <a:rPr lang="en-US" altLang="ja-JP" sz="2400" dirty="0" smtClean="0">
                <a:ea typeface="ＭＳ Ｐゴシック" panose="020B0600070205080204" pitchFamily="34" charset="-128"/>
              </a:rPr>
              <a:t>.</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§902. (Indirect)</a:t>
            </a:r>
          </a:p>
          <a:p>
            <a:pPr marL="292100" indent="-292100" eaLnBrk="1" hangingPunct="1">
              <a:lnSpc>
                <a:spcPct val="90000"/>
              </a:lnSpc>
            </a:pPr>
            <a:r>
              <a:rPr lang="en-US" altLang="en-US" sz="2400" dirty="0" smtClean="0">
                <a:ea typeface="ＭＳ Ｐゴシック" panose="020B0600070205080204" pitchFamily="34" charset="-128"/>
              </a:rPr>
              <a:t>A US corporation electing to take a credit for </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deemed paid</a:t>
            </a:r>
            <a:r>
              <a:rPr lang="ja-JP" altLang="en-US" sz="2400" dirty="0" smtClean="0">
                <a:ea typeface="ＭＳ Ｐゴシック" panose="020B0600070205080204" pitchFamily="34" charset="-128"/>
              </a:rPr>
              <a:t>”</a:t>
            </a:r>
            <a:r>
              <a:rPr lang="en-US" altLang="ja-JP" sz="2400" dirty="0" smtClean="0">
                <a:ea typeface="ＭＳ Ｐゴシック" panose="020B0600070205080204" pitchFamily="34" charset="-128"/>
              </a:rPr>
              <a:t> taxes must include in income the amount of taxes deemed paid. §78.</a:t>
            </a:r>
            <a:endParaRPr lang="en-US" altLang="en-US" sz="2400" dirty="0" smtClean="0">
              <a:ea typeface="ＭＳ Ｐゴシック" panose="020B0600070205080204" pitchFamily="34" charset="-128"/>
            </a:endParaRPr>
          </a:p>
        </p:txBody>
      </p:sp>
      <p:sp>
        <p:nvSpPr>
          <p:cNvPr id="2052" name="Rectangle 2"/>
          <p:cNvSpPr>
            <a:spLocks noGrp="1" noChangeArrowheads="1"/>
          </p:cNvSpPr>
          <p:nvPr>
            <p:ph type="title"/>
          </p:nvPr>
        </p:nvSpPr>
        <p:spPr>
          <a:noFill/>
        </p:spPr>
        <p:txBody>
          <a:bodyPr/>
          <a:lstStyle/>
          <a:p>
            <a:pPr eaLnBrk="1" hangingPunct="1"/>
            <a:r>
              <a:rPr lang="en-US" altLang="en-US" b="1" smtClean="0">
                <a:ea typeface="ＭＳ Ｐゴシック" panose="020B0600070205080204" pitchFamily="34" charset="-128"/>
              </a:rPr>
              <a:t>Foreign Tax Credit</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marL="342900" indent="-342900" eaLnBrk="1" hangingPunct="1"/>
            <a:r>
              <a:rPr lang="en-US" altLang="en-US" sz="2400" smtClean="0">
                <a:ea typeface="ＭＳ Ｐゴシック" panose="020B0600070205080204" pitchFamily="34" charset="-128"/>
              </a:rPr>
              <a:t>A US corporation owning 10% or more of the vote of a FC from which it receives a dividend is treated as having paid a portion of the FC’</a:t>
            </a:r>
            <a:r>
              <a:rPr lang="en-US" altLang="ja-JP" sz="2400" smtClean="0">
                <a:ea typeface="ＭＳ Ｐゴシック" panose="020B0600070205080204" pitchFamily="34" charset="-128"/>
              </a:rPr>
              <a:t>s foreign income taxes.  The deemed paid taxes (</a:t>
            </a:r>
            <a:r>
              <a:rPr lang="ja-JP" altLang="en-US" sz="2400" smtClean="0">
                <a:ea typeface="ＭＳ Ｐゴシック" panose="020B0600070205080204" pitchFamily="34" charset="-128"/>
              </a:rPr>
              <a:t>“</a:t>
            </a:r>
            <a:r>
              <a:rPr lang="en-US" altLang="ja-JP" sz="2400" smtClean="0">
                <a:ea typeface="ＭＳ Ｐゴシック" panose="020B0600070205080204" pitchFamily="34" charset="-128"/>
              </a:rPr>
              <a:t>DPT</a:t>
            </a:r>
            <a:r>
              <a:rPr lang="ja-JP" altLang="en-US" sz="2400" smtClean="0">
                <a:ea typeface="ＭＳ Ｐゴシック" panose="020B0600070205080204" pitchFamily="34" charset="-128"/>
              </a:rPr>
              <a:t>”</a:t>
            </a:r>
            <a:r>
              <a:rPr lang="en-US" altLang="ja-JP" sz="2400" smtClean="0">
                <a:ea typeface="ＭＳ Ｐゴシック" panose="020B0600070205080204" pitchFamily="34" charset="-128"/>
              </a:rPr>
              <a:t>) are calculated as follows:   </a:t>
            </a:r>
          </a:p>
          <a:p>
            <a:pPr marL="342900" indent="-342900" eaLnBrk="1" hangingPunct="1">
              <a:buFontTx/>
              <a:buNone/>
            </a:pPr>
            <a:r>
              <a:rPr lang="en-US" altLang="en-US" sz="2400" smtClean="0">
                <a:ea typeface="ＭＳ Ｐゴシック" panose="020B0600070205080204" pitchFamily="34" charset="-128"/>
              </a:rPr>
              <a:t>		</a:t>
            </a:r>
            <a:r>
              <a:rPr lang="en-US" altLang="en-US" sz="2400" b="1" smtClean="0">
                <a:ea typeface="ＭＳ Ｐゴシック" panose="020B0600070205080204" pitchFamily="34" charset="-128"/>
              </a:rPr>
              <a:t>DPT = Post-86 Taxes *(Dividends/Post-86 E&amp;Ps) 	</a:t>
            </a:r>
          </a:p>
          <a:p>
            <a:pPr marL="342900" indent="-342900" eaLnBrk="1" hangingPunct="1">
              <a:buFontTx/>
              <a:buNone/>
            </a:pPr>
            <a:endParaRPr lang="en-US" altLang="en-US" sz="2400" smtClean="0">
              <a:ea typeface="ＭＳ Ｐゴシック" panose="020B0600070205080204" pitchFamily="34" charset="-128"/>
            </a:endParaRPr>
          </a:p>
          <a:p>
            <a:pPr marL="342900" indent="-342900" eaLnBrk="1" hangingPunct="1"/>
            <a:r>
              <a:rPr lang="en-US" altLang="en-US" sz="2400" smtClean="0">
                <a:ea typeface="ＭＳ Ｐゴシック" panose="020B0600070205080204" pitchFamily="34" charset="-128"/>
              </a:rPr>
              <a:t>US corporation must be a direct shareholder, but can satisfy ownership requirements through a partnership (§902(c)(7))</a:t>
            </a:r>
            <a:endParaRPr lang="en-US" altLang="en-US" sz="2000" smtClean="0">
              <a:ea typeface="ＭＳ Ｐゴシック" panose="020B0600070205080204" pitchFamily="34" charset="-128"/>
            </a:endParaRPr>
          </a:p>
        </p:txBody>
      </p:sp>
      <p:sp>
        <p:nvSpPr>
          <p:cNvPr id="11268" name="Rectangle 2"/>
          <p:cNvSpPr>
            <a:spLocks noGrp="1" noChangeArrowheads="1"/>
          </p:cNvSpPr>
          <p:nvPr>
            <p:ph type="title"/>
          </p:nvPr>
        </p:nvSpPr>
        <p:spPr>
          <a:noFill/>
        </p:spPr>
        <p:txBody>
          <a:bodyPr/>
          <a:lstStyle/>
          <a:p>
            <a:pPr eaLnBrk="1" hangingPunct="1"/>
            <a:r>
              <a:rPr lang="en-US" altLang="en-US" b="1" smtClean="0">
                <a:ea typeface="ＭＳ Ｐゴシック" panose="020B0600070205080204" pitchFamily="34" charset="-128"/>
              </a:rPr>
              <a:t>Deemed Paid Taxes:  Section 902</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342900" indent="-342900" eaLnBrk="1" hangingPunct="1">
              <a:lnSpc>
                <a:spcPct val="90000"/>
              </a:lnSpc>
            </a:pPr>
            <a:r>
              <a:rPr lang="en-US" altLang="en-US" sz="2600" smtClean="0">
                <a:ea typeface="ＭＳ Ｐゴシック" panose="020B0600070205080204" pitchFamily="34" charset="-128"/>
              </a:rPr>
              <a:t>An upper-tier FC is treated as having paid the foreign taxes of lower-tier FCs provided </a:t>
            </a:r>
          </a:p>
          <a:p>
            <a:pPr marL="723900" lvl="1" indent="-342900" eaLnBrk="1" hangingPunct="1">
              <a:lnSpc>
                <a:spcPct val="90000"/>
              </a:lnSpc>
            </a:pPr>
            <a:r>
              <a:rPr lang="en-US" altLang="en-US" sz="2200" smtClean="0">
                <a:ea typeface="ＭＳ Ｐゴシック" panose="020B0600070205080204" pitchFamily="34" charset="-128"/>
              </a:rPr>
              <a:t>(a) the lower-tier FC is a member of a </a:t>
            </a:r>
            <a:r>
              <a:rPr lang="en-US" altLang="en-US" sz="2200" i="1" smtClean="0">
                <a:ea typeface="ＭＳ Ｐゴシック" panose="020B0600070205080204" pitchFamily="34" charset="-128"/>
              </a:rPr>
              <a:t>qualified group</a:t>
            </a:r>
            <a:r>
              <a:rPr lang="en-US" altLang="en-US" sz="2200" smtClean="0">
                <a:ea typeface="ＭＳ Ｐゴシック" panose="020B0600070205080204" pitchFamily="34" charset="-128"/>
              </a:rPr>
              <a:t>, and </a:t>
            </a:r>
          </a:p>
          <a:p>
            <a:pPr marL="723900" lvl="1" indent="-342900" eaLnBrk="1" hangingPunct="1">
              <a:lnSpc>
                <a:spcPct val="90000"/>
              </a:lnSpc>
            </a:pPr>
            <a:r>
              <a:rPr lang="en-US" altLang="en-US" sz="2200" smtClean="0">
                <a:ea typeface="ＭＳ Ｐゴシック" panose="020B0600070205080204" pitchFamily="34" charset="-128"/>
              </a:rPr>
              <a:t>(2) the upper-tier FC owns 10% or more of the voting stock of the lower-tier FC.</a:t>
            </a:r>
          </a:p>
          <a:p>
            <a:pPr marL="342900" indent="-342900" eaLnBrk="1" hangingPunct="1">
              <a:lnSpc>
                <a:spcPct val="90000"/>
              </a:lnSpc>
            </a:pPr>
            <a:r>
              <a:rPr lang="en-US" altLang="en-US" sz="2600" i="1" smtClean="0">
                <a:ea typeface="ＭＳ Ｐゴシック" panose="020B0600070205080204" pitchFamily="34" charset="-128"/>
              </a:rPr>
              <a:t>Qualified group</a:t>
            </a:r>
            <a:r>
              <a:rPr lang="en-US" altLang="en-US" sz="2600" smtClean="0">
                <a:ea typeface="ＭＳ Ｐゴシック" panose="020B0600070205080204" pitchFamily="34" charset="-128"/>
              </a:rPr>
              <a:t>:  US parent owns indirectly at least 5% of the voting stock of FC through a chain of FCs connected through stock ownership of at least 10% of the voting stock. </a:t>
            </a:r>
          </a:p>
          <a:p>
            <a:pPr marL="342900" indent="-342900" eaLnBrk="1" hangingPunct="1">
              <a:lnSpc>
                <a:spcPct val="90000"/>
              </a:lnSpc>
            </a:pPr>
            <a:r>
              <a:rPr lang="en-US" altLang="en-US" sz="2600" smtClean="0">
                <a:ea typeface="ＭＳ Ｐゴシック" panose="020B0600070205080204" pitchFamily="34" charset="-128"/>
              </a:rPr>
              <a:t>DPT doesn’</a:t>
            </a:r>
            <a:r>
              <a:rPr lang="en-US" altLang="ja-JP" sz="2600" smtClean="0">
                <a:ea typeface="ＭＳ Ｐゴシック" panose="020B0600070205080204" pitchFamily="34" charset="-128"/>
              </a:rPr>
              <a:t>t extend past 6 tiers and only past 3 tiers if FC is a CFC </a:t>
            </a:r>
            <a:r>
              <a:rPr lang="en-US" altLang="ja-JP" sz="2600" u="sng" smtClean="0">
                <a:ea typeface="ＭＳ Ｐゴシック" panose="020B0600070205080204" pitchFamily="34" charset="-128"/>
              </a:rPr>
              <a:t>and</a:t>
            </a:r>
            <a:r>
              <a:rPr lang="en-US" altLang="ja-JP" sz="2600" smtClean="0">
                <a:ea typeface="ＭＳ Ｐゴシック" panose="020B0600070205080204" pitchFamily="34" charset="-128"/>
              </a:rPr>
              <a:t> US corporation is a US shareholder.</a:t>
            </a:r>
          </a:p>
          <a:p>
            <a:pPr marL="342900" indent="-342900" eaLnBrk="1" hangingPunct="1">
              <a:lnSpc>
                <a:spcPct val="90000"/>
              </a:lnSpc>
            </a:pPr>
            <a:r>
              <a:rPr lang="en-US" altLang="en-US" sz="2600" smtClean="0">
                <a:ea typeface="ＭＳ Ｐゴシック" panose="020B0600070205080204" pitchFamily="34" charset="-128"/>
              </a:rPr>
              <a:t>Remember:  Gross up actual dividend by amount of of taxes deemed paid. §78.</a:t>
            </a:r>
          </a:p>
        </p:txBody>
      </p:sp>
      <p:sp>
        <p:nvSpPr>
          <p:cNvPr id="12292" name="Rectangle 2"/>
          <p:cNvSpPr>
            <a:spLocks noGrp="1" noChangeArrowheads="1"/>
          </p:cNvSpPr>
          <p:nvPr>
            <p:ph type="title"/>
          </p:nvPr>
        </p:nvSpPr>
        <p:spPr>
          <a:noFill/>
        </p:spPr>
        <p:txBody>
          <a:bodyPr/>
          <a:lstStyle/>
          <a:p>
            <a:pPr eaLnBrk="1" hangingPunct="1"/>
            <a:r>
              <a:rPr lang="en-US" altLang="en-US" b="1" smtClean="0">
                <a:ea typeface="ＭＳ Ｐゴシック" panose="020B0600070205080204" pitchFamily="34" charset="-128"/>
              </a:rPr>
              <a:t>Taxes Paid by 2nd-6</a:t>
            </a:r>
            <a:r>
              <a:rPr lang="en-US" altLang="en-US" b="1" baseline="30000" smtClean="0">
                <a:ea typeface="ＭＳ Ｐゴシック" panose="020B0600070205080204" pitchFamily="34" charset="-128"/>
              </a:rPr>
              <a:t>th</a:t>
            </a:r>
            <a:r>
              <a:rPr lang="en-US" altLang="en-US" b="1" smtClean="0">
                <a:ea typeface="ＭＳ Ｐゴシック" panose="020B0600070205080204" pitchFamily="34" charset="-128"/>
              </a:rPr>
              <a:t> Tier Subsidiaries</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eaLnBrk="1" hangingPunct="1">
              <a:buFontTx/>
              <a:buNone/>
            </a:pPr>
            <a:r>
              <a:rPr lang="en-US" altLang="en-US" smtClean="0">
                <a:ea typeface="ＭＳ Ｐゴシック" panose="020B0600070205080204" pitchFamily="34" charset="-128"/>
              </a:rPr>
              <a:t> </a:t>
            </a:r>
          </a:p>
        </p:txBody>
      </p:sp>
      <p:sp>
        <p:nvSpPr>
          <p:cNvPr id="13316" name="Rectangle 2"/>
          <p:cNvSpPr>
            <a:spLocks noGrp="1" noChangeArrowheads="1"/>
          </p:cNvSpPr>
          <p:nvPr>
            <p:ph type="title"/>
          </p:nvPr>
        </p:nvSpPr>
        <p:spPr/>
        <p:txBody>
          <a:bodyPr/>
          <a:lstStyle/>
          <a:p>
            <a:pPr eaLnBrk="1" hangingPunct="1"/>
            <a:r>
              <a:rPr lang="en-US" altLang="en-US" b="1" smtClean="0">
                <a:ea typeface="ＭＳ Ｐゴシック" panose="020B0600070205080204" pitchFamily="34" charset="-128"/>
              </a:rPr>
              <a:t>Guardian Industries</a:t>
            </a:r>
          </a:p>
        </p:txBody>
      </p:sp>
      <p:sp>
        <p:nvSpPr>
          <p:cNvPr id="13318" name="Rectangle 5"/>
          <p:cNvSpPr>
            <a:spLocks noChangeArrowheads="1"/>
          </p:cNvSpPr>
          <p:nvPr/>
        </p:nvSpPr>
        <p:spPr bwMode="auto">
          <a:xfrm>
            <a:off x="3733800" y="30480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GIE</a:t>
            </a:r>
          </a:p>
          <a:p>
            <a:pPr algn="ctr"/>
            <a:r>
              <a:rPr lang="en-US" altLang="en-US" b="1"/>
              <a:t>(Lux)</a:t>
            </a:r>
          </a:p>
        </p:txBody>
      </p:sp>
      <p:sp>
        <p:nvSpPr>
          <p:cNvPr id="13319" name="Rectangle 6"/>
          <p:cNvSpPr>
            <a:spLocks noChangeArrowheads="1"/>
          </p:cNvSpPr>
          <p:nvPr/>
        </p:nvSpPr>
        <p:spPr bwMode="auto">
          <a:xfrm>
            <a:off x="3581400" y="1676400"/>
            <a:ext cx="12192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IHC</a:t>
            </a:r>
          </a:p>
          <a:p>
            <a:pPr algn="ctr"/>
            <a:r>
              <a:rPr lang="en-US" altLang="en-US" b="1"/>
              <a:t>(US)</a:t>
            </a:r>
          </a:p>
        </p:txBody>
      </p:sp>
      <p:sp>
        <p:nvSpPr>
          <p:cNvPr id="13320" name="Rectangle 7"/>
          <p:cNvSpPr>
            <a:spLocks noChangeArrowheads="1"/>
          </p:cNvSpPr>
          <p:nvPr/>
        </p:nvSpPr>
        <p:spPr bwMode="auto">
          <a:xfrm>
            <a:off x="27432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FS1</a:t>
            </a:r>
          </a:p>
          <a:p>
            <a:pPr algn="ctr"/>
            <a:r>
              <a:rPr lang="en-US" altLang="en-US" b="1"/>
              <a:t>(Lux)</a:t>
            </a:r>
          </a:p>
        </p:txBody>
      </p:sp>
      <p:sp>
        <p:nvSpPr>
          <p:cNvPr id="13321" name="Rectangle 8"/>
          <p:cNvSpPr>
            <a:spLocks noChangeArrowheads="1"/>
          </p:cNvSpPr>
          <p:nvPr/>
        </p:nvSpPr>
        <p:spPr bwMode="auto">
          <a:xfrm>
            <a:off x="47244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FS2</a:t>
            </a:r>
          </a:p>
          <a:p>
            <a:pPr algn="ctr"/>
            <a:r>
              <a:rPr lang="en-US" altLang="en-US" b="1"/>
              <a:t>(Lux)</a:t>
            </a:r>
          </a:p>
        </p:txBody>
      </p:sp>
      <p:cxnSp>
        <p:nvCxnSpPr>
          <p:cNvPr id="13322" name="AutoShape 9"/>
          <p:cNvCxnSpPr>
            <a:cxnSpLocks noChangeShapeType="1"/>
            <a:stCxn id="13318" idx="2"/>
            <a:endCxn id="13320" idx="0"/>
          </p:cNvCxnSpPr>
          <p:nvPr/>
        </p:nvCxnSpPr>
        <p:spPr bwMode="auto">
          <a:xfrm rot="5400000">
            <a:off x="34671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323" name="AutoShape 11"/>
          <p:cNvCxnSpPr>
            <a:cxnSpLocks noChangeShapeType="1"/>
            <a:stCxn id="13318" idx="2"/>
            <a:endCxn id="13321" idx="0"/>
          </p:cNvCxnSpPr>
          <p:nvPr/>
        </p:nvCxnSpPr>
        <p:spPr bwMode="auto">
          <a:xfrm rot="16200000" flipH="1">
            <a:off x="44577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324" name="AutoShape 12"/>
          <p:cNvCxnSpPr>
            <a:cxnSpLocks noChangeShapeType="1"/>
            <a:stCxn id="13319" idx="2"/>
            <a:endCxn id="13318" idx="0"/>
          </p:cNvCxnSpPr>
          <p:nvPr/>
        </p:nvCxnSpPr>
        <p:spPr bwMode="auto">
          <a:xfrm>
            <a:off x="4191000" y="25908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325" name="Oval 15"/>
          <p:cNvSpPr>
            <a:spLocks noChangeArrowheads="1"/>
          </p:cNvSpPr>
          <p:nvPr/>
        </p:nvSpPr>
        <p:spPr bwMode="auto">
          <a:xfrm>
            <a:off x="1752600" y="2743200"/>
            <a:ext cx="5105400" cy="350520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326" name="Oval 16"/>
          <p:cNvSpPr>
            <a:spLocks noChangeArrowheads="1"/>
          </p:cNvSpPr>
          <p:nvPr/>
        </p:nvSpPr>
        <p:spPr bwMode="auto">
          <a:xfrm>
            <a:off x="3733800" y="3048000"/>
            <a:ext cx="9144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buFontTx/>
              <a:buNone/>
            </a:pPr>
            <a:r>
              <a:rPr lang="en-US" altLang="en-US" smtClean="0">
                <a:ea typeface="ＭＳ Ｐゴシック" panose="020B0600070205080204" pitchFamily="34" charset="-128"/>
              </a:rPr>
              <a:t> </a:t>
            </a:r>
          </a:p>
        </p:txBody>
      </p:sp>
      <p:sp>
        <p:nvSpPr>
          <p:cNvPr id="14340" name="Rectangle 2"/>
          <p:cNvSpPr>
            <a:spLocks noGrp="1" noChangeArrowheads="1"/>
          </p:cNvSpPr>
          <p:nvPr>
            <p:ph type="title"/>
          </p:nvPr>
        </p:nvSpPr>
        <p:spPr/>
        <p:txBody>
          <a:bodyPr/>
          <a:lstStyle/>
          <a:p>
            <a:pPr eaLnBrk="1" hangingPunct="1"/>
            <a:r>
              <a:rPr lang="en-US" altLang="en-US" sz="2800" b="1" smtClean="0">
                <a:ea typeface="ＭＳ Ｐゴシック" panose="020B0600070205080204" pitchFamily="34" charset="-128"/>
              </a:rPr>
              <a:t>901 Regulations:  Reg. 1.901-2(f)(3)(i)</a:t>
            </a:r>
          </a:p>
        </p:txBody>
      </p:sp>
      <p:sp>
        <p:nvSpPr>
          <p:cNvPr id="14342" name="Rectangle 4"/>
          <p:cNvSpPr>
            <a:spLocks noChangeArrowheads="1"/>
          </p:cNvSpPr>
          <p:nvPr/>
        </p:nvSpPr>
        <p:spPr bwMode="auto">
          <a:xfrm>
            <a:off x="2514600" y="30480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a:t>
            </a:r>
          </a:p>
        </p:txBody>
      </p:sp>
      <p:sp>
        <p:nvSpPr>
          <p:cNvPr id="14343" name="Rectangle 5"/>
          <p:cNvSpPr>
            <a:spLocks noChangeArrowheads="1"/>
          </p:cNvSpPr>
          <p:nvPr/>
        </p:nvSpPr>
        <p:spPr bwMode="auto">
          <a:xfrm>
            <a:off x="2362200" y="1676400"/>
            <a:ext cx="12192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US</a:t>
            </a:r>
          </a:p>
        </p:txBody>
      </p:sp>
      <p:sp>
        <p:nvSpPr>
          <p:cNvPr id="14344" name="Rectangle 6"/>
          <p:cNvSpPr>
            <a:spLocks noChangeArrowheads="1"/>
          </p:cNvSpPr>
          <p:nvPr/>
        </p:nvSpPr>
        <p:spPr bwMode="auto">
          <a:xfrm>
            <a:off x="15240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FS1</a:t>
            </a:r>
          </a:p>
          <a:p>
            <a:pPr algn="ctr"/>
            <a:endParaRPr lang="en-US" altLang="en-US" b="1"/>
          </a:p>
        </p:txBody>
      </p:sp>
      <p:sp>
        <p:nvSpPr>
          <p:cNvPr id="14345" name="Rectangle 7"/>
          <p:cNvSpPr>
            <a:spLocks noChangeArrowheads="1"/>
          </p:cNvSpPr>
          <p:nvPr/>
        </p:nvSpPr>
        <p:spPr bwMode="auto">
          <a:xfrm>
            <a:off x="3505200" y="4419600"/>
            <a:ext cx="914400" cy="914400"/>
          </a:xfrm>
          <a:prstGeom prst="rect">
            <a:avLst/>
          </a:prstGeom>
          <a:solidFill>
            <a:srgbClr val="66FF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b="1"/>
              <a:t>FS2</a:t>
            </a:r>
          </a:p>
        </p:txBody>
      </p:sp>
      <p:cxnSp>
        <p:nvCxnSpPr>
          <p:cNvPr id="14346" name="AutoShape 8"/>
          <p:cNvCxnSpPr>
            <a:cxnSpLocks noChangeShapeType="1"/>
            <a:stCxn id="14342" idx="2"/>
            <a:endCxn id="14344" idx="0"/>
          </p:cNvCxnSpPr>
          <p:nvPr/>
        </p:nvCxnSpPr>
        <p:spPr bwMode="auto">
          <a:xfrm rot="5400000">
            <a:off x="22479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347" name="AutoShape 9"/>
          <p:cNvCxnSpPr>
            <a:cxnSpLocks noChangeShapeType="1"/>
            <a:stCxn id="14342" idx="2"/>
            <a:endCxn id="14345" idx="0"/>
          </p:cNvCxnSpPr>
          <p:nvPr/>
        </p:nvCxnSpPr>
        <p:spPr bwMode="auto">
          <a:xfrm rot="16200000" flipH="1">
            <a:off x="3238500" y="3695700"/>
            <a:ext cx="457200" cy="990600"/>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348" name="AutoShape 10"/>
          <p:cNvCxnSpPr>
            <a:cxnSpLocks noChangeShapeType="1"/>
            <a:stCxn id="14343" idx="2"/>
            <a:endCxn id="14342" idx="0"/>
          </p:cNvCxnSpPr>
          <p:nvPr/>
        </p:nvCxnSpPr>
        <p:spPr bwMode="auto">
          <a:xfrm>
            <a:off x="2971800" y="25908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4349" name="Oval 11"/>
          <p:cNvSpPr>
            <a:spLocks noChangeArrowheads="1"/>
          </p:cNvSpPr>
          <p:nvPr/>
        </p:nvSpPr>
        <p:spPr bwMode="auto">
          <a:xfrm>
            <a:off x="1219200" y="2895600"/>
            <a:ext cx="3733800" cy="3200400"/>
          </a:xfrm>
          <a:prstGeom prst="ellipse">
            <a:avLst/>
          </a:prstGeom>
          <a:noFill/>
          <a:ln w="222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50" name="Oval 12"/>
          <p:cNvSpPr>
            <a:spLocks noChangeArrowheads="1"/>
          </p:cNvSpPr>
          <p:nvPr/>
        </p:nvSpPr>
        <p:spPr bwMode="auto">
          <a:xfrm>
            <a:off x="2514600" y="3048000"/>
            <a:ext cx="9144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4351" name="Text Box 13"/>
          <p:cNvSpPr txBox="1">
            <a:spLocks noChangeArrowheads="1"/>
          </p:cNvSpPr>
          <p:nvPr/>
        </p:nvSpPr>
        <p:spPr bwMode="auto">
          <a:xfrm>
            <a:off x="5105400" y="1676400"/>
            <a:ext cx="3657600" cy="43703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115888" indent="-115888"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buFontTx/>
              <a:buChar char="•"/>
            </a:pPr>
            <a:r>
              <a:rPr lang="en-US" altLang="en-US"/>
              <a:t> </a:t>
            </a:r>
            <a:r>
              <a:rPr lang="en-US" altLang="en-US" sz="2000"/>
              <a:t>If FT imposed on combined income of Corp and subsidiaries, foreign law is considered to impose legal liability on each Corp for the amount of tax attributable to the Corp’</a:t>
            </a:r>
            <a:r>
              <a:rPr lang="en-US" altLang="ja-JP" sz="2000"/>
              <a:t> portion of the base of the tax</a:t>
            </a:r>
          </a:p>
          <a:p>
            <a:pPr eaLnBrk="1" hangingPunct="1">
              <a:buFontTx/>
              <a:buChar char="•"/>
            </a:pPr>
            <a:r>
              <a:rPr lang="en-US" altLang="ja-JP" sz="2000" i="1"/>
              <a:t>See Reg. 1.901-2(f)(5), Ex. 2</a:t>
            </a:r>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sz="2000"/>
          </a:p>
          <a:p>
            <a:pPr eaLnBrk="1" hangingPunct="1">
              <a:buFontTx/>
              <a:buChar char="•"/>
            </a:pPr>
            <a:endParaRPr lang="en-US" altLang="en-US"/>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endParaRPr lang="en-US" altLang="en-US" sz="2400" smtClean="0">
              <a:ea typeface="ＭＳ Ｐゴシック" panose="020B0600070205080204" pitchFamily="34" charset="-128"/>
            </a:endParaRPr>
          </a:p>
          <a:p>
            <a:pPr>
              <a:lnSpc>
                <a:spcPct val="90000"/>
              </a:lnSpc>
            </a:pPr>
            <a:r>
              <a:rPr lang="en-US" altLang="en-US" sz="2400" smtClean="0">
                <a:ea typeface="ＭＳ Ｐゴシック" panose="020B0600070205080204" pitchFamily="34" charset="-128"/>
              </a:rPr>
              <a:t>“In general, the provision states that when there is a foreign tax credit splitting event with respect to a foreign income tax paid or accrued by the taxpayer, the foreign income tax is not taken into account for Federal tax purposes before the taxable year in which the related income is taken into account by the taxpayer. In addition, if there is a foreign tax credit splitting event with respect to a foreign income tax paid or accrued by a section 902 corporation, that tax is not taken into account for purposes of section 902 or 960…”  JCT Summary of P.L. 111-226</a:t>
            </a:r>
            <a:endParaRPr lang="en-US" altLang="en-US" sz="2600" smtClean="0">
              <a:ea typeface="ＭＳ Ｐゴシック" panose="020B0600070205080204" pitchFamily="34" charset="-128"/>
            </a:endParaRPr>
          </a:p>
        </p:txBody>
      </p:sp>
      <p:sp>
        <p:nvSpPr>
          <p:cNvPr id="15362" name="Title 1"/>
          <p:cNvSpPr>
            <a:spLocks noGrp="1"/>
          </p:cNvSpPr>
          <p:nvPr>
            <p:ph type="title"/>
          </p:nvPr>
        </p:nvSpPr>
        <p:spPr/>
        <p:txBody>
          <a:bodyPr/>
          <a:lstStyle/>
          <a:p>
            <a:r>
              <a:rPr lang="en-US" altLang="en-US" sz="2800" b="1" smtClean="0">
                <a:ea typeface="ＭＳ Ｐゴシック" panose="020B0600070205080204" pitchFamily="34" charset="-128"/>
              </a:rPr>
              <a:t>New Section 909: FTC Splitter Arrangements</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p:txBody>
          <a:bodyPr/>
          <a:lstStyle/>
          <a:p>
            <a:pPr marL="342900" indent="-342900" eaLnBrk="1" hangingPunct="1"/>
            <a:r>
              <a:rPr lang="en-US" altLang="en-US" sz="2400" b="1" dirty="0" smtClean="0">
                <a:ea typeface="ＭＳ Ｐゴシック" panose="020B0600070205080204" pitchFamily="34" charset="-128"/>
              </a:rPr>
              <a:t>Foreign levy</a:t>
            </a:r>
            <a:r>
              <a:rPr lang="en-US" altLang="en-US" sz="2400" dirty="0" smtClean="0">
                <a:ea typeface="ＭＳ Ｐゴシック" panose="020B0600070205080204" pitchFamily="34" charset="-128"/>
              </a:rPr>
              <a:t> is income tax if and only if:</a:t>
            </a:r>
          </a:p>
          <a:p>
            <a:pPr marL="742950" lvl="1" indent="-285750" eaLnBrk="1" hangingPunct="1"/>
            <a:r>
              <a:rPr lang="en-US" altLang="en-US" sz="2000" dirty="0" smtClean="0">
                <a:ea typeface="ＭＳ Ｐゴシック" panose="020B0600070205080204" pitchFamily="34" charset="-128"/>
              </a:rPr>
              <a:t>(1) it is a tax, and </a:t>
            </a:r>
          </a:p>
          <a:p>
            <a:pPr marL="742950" lvl="1" indent="-285750" eaLnBrk="1" hangingPunct="1"/>
            <a:r>
              <a:rPr lang="en-US" altLang="en-US" sz="2000" dirty="0" smtClean="0">
                <a:ea typeface="ＭＳ Ｐゴシック" panose="020B0600070205080204" pitchFamily="34" charset="-128"/>
              </a:rPr>
              <a:t>(2) the </a:t>
            </a:r>
            <a:r>
              <a:rPr lang="en-US" altLang="en-US" sz="2000" b="1" dirty="0" smtClean="0">
                <a:ea typeface="ＭＳ Ｐゴシック" panose="020B0600070205080204" pitchFamily="34" charset="-128"/>
              </a:rPr>
              <a:t>predominant character</a:t>
            </a:r>
            <a:r>
              <a:rPr lang="en-US" altLang="en-US" sz="2000" dirty="0" smtClean="0">
                <a:ea typeface="ＭＳ Ｐゴシック" panose="020B0600070205080204" pitchFamily="34" charset="-128"/>
              </a:rPr>
              <a:t> is that of an income tax in the US sense ((a)(1)).</a:t>
            </a:r>
          </a:p>
          <a:p>
            <a:pPr marL="342900" indent="-342900" eaLnBrk="1" hangingPunct="1"/>
            <a:r>
              <a:rPr lang="en-US" altLang="en-US" sz="2400" dirty="0" smtClean="0">
                <a:ea typeface="ＭＳ Ｐゴシック" panose="020B0600070205080204" pitchFamily="34" charset="-128"/>
              </a:rPr>
              <a:t>Foreign levy is a tax if it requires a </a:t>
            </a:r>
            <a:r>
              <a:rPr lang="en-US" altLang="en-US" sz="2400" i="1" dirty="0" smtClean="0">
                <a:ea typeface="ＭＳ Ｐゴシック" panose="020B0600070205080204" pitchFamily="34" charset="-128"/>
              </a:rPr>
              <a:t>compulsory payment </a:t>
            </a:r>
            <a:r>
              <a:rPr lang="en-US" altLang="en-US" sz="2400" dirty="0" smtClean="0">
                <a:ea typeface="ＭＳ Ｐゴシック" panose="020B0600070205080204" pitchFamily="34" charset="-128"/>
              </a:rPr>
              <a:t>pursuant to the authority of a foreign country to levy taxes (-(a)(2)).</a:t>
            </a:r>
          </a:p>
          <a:p>
            <a:pPr marL="342900" indent="-342900" eaLnBrk="1" hangingPunct="1"/>
            <a:r>
              <a:rPr lang="en-US" altLang="en-US" sz="2400" dirty="0" smtClean="0">
                <a:ea typeface="ＭＳ Ｐゴシック" panose="020B0600070205080204" pitchFamily="34" charset="-128"/>
              </a:rPr>
              <a:t>Foreign levy is not a tax if taxpayer receives a </a:t>
            </a:r>
            <a:r>
              <a:rPr lang="en-US" altLang="en-US" sz="2400" b="1" i="1" dirty="0" smtClean="0">
                <a:ea typeface="ＭＳ Ｐゴシック" panose="020B0600070205080204" pitchFamily="34" charset="-128"/>
              </a:rPr>
              <a:t>specific economic benefit</a:t>
            </a:r>
            <a:r>
              <a:rPr lang="en-US" altLang="en-US" sz="2400" dirty="0" smtClean="0">
                <a:ea typeface="ＭＳ Ｐゴシック" panose="020B0600070205080204" pitchFamily="34" charset="-128"/>
              </a:rPr>
              <a:t> from foreign country in exchange for payment pursuant to the levy.  </a:t>
            </a:r>
            <a:r>
              <a:rPr lang="en-US" altLang="en-US" sz="2400" i="1" dirty="0" smtClean="0">
                <a:ea typeface="ＭＳ Ｐゴシック" panose="020B0600070205080204" pitchFamily="34" charset="-128"/>
              </a:rPr>
              <a:t>Id</a:t>
            </a:r>
            <a:r>
              <a:rPr lang="en-US" altLang="en-US" sz="2400" dirty="0" smtClean="0">
                <a:ea typeface="ＭＳ Ｐゴシック" panose="020B0600070205080204" pitchFamily="34" charset="-128"/>
              </a:rPr>
              <a:t>.  Taxpayers receiving such benefits are </a:t>
            </a:r>
            <a:r>
              <a:rPr lang="en-US" altLang="en-US" sz="2400" b="1" i="1" dirty="0" smtClean="0">
                <a:ea typeface="ＭＳ Ｐゴシック" panose="020B0600070205080204" pitchFamily="34" charset="-128"/>
              </a:rPr>
              <a:t>dual capacity taxpayers</a:t>
            </a:r>
            <a:r>
              <a:rPr lang="en-US" altLang="en-US" sz="2400" dirty="0" smtClean="0">
                <a:ea typeface="ＭＳ Ｐゴシック" panose="020B0600070205080204" pitchFamily="34" charset="-128"/>
              </a:rPr>
              <a:t>.</a:t>
            </a:r>
            <a:r>
              <a:rPr lang="en-US" altLang="en-US" sz="2000" dirty="0" smtClean="0">
                <a:ea typeface="ＭＳ Ｐゴシック" panose="020B0600070205080204" pitchFamily="34" charset="-128"/>
              </a:rPr>
              <a:t> </a:t>
            </a:r>
          </a:p>
        </p:txBody>
      </p:sp>
      <p:sp>
        <p:nvSpPr>
          <p:cNvPr id="3076" name="Rectangle 2"/>
          <p:cNvSpPr>
            <a:spLocks noGrp="1" noChangeArrowheads="1"/>
          </p:cNvSpPr>
          <p:nvPr>
            <p:ph type="title"/>
          </p:nvPr>
        </p:nvSpPr>
        <p:spPr>
          <a:noFill/>
        </p:spPr>
        <p:txBody>
          <a:bodyPr/>
          <a:lstStyle/>
          <a:p>
            <a:pPr eaLnBrk="1" hangingPunct="1"/>
            <a:r>
              <a:rPr lang="en-US" altLang="en-US" b="1" smtClean="0">
                <a:ea typeface="ＭＳ Ｐゴシック" panose="020B0600070205080204" pitchFamily="34" charset="-128"/>
              </a:rPr>
              <a:t>Foreign Income Taxes:  Regs. </a:t>
            </a:r>
            <a:r>
              <a:rPr lang="en-US" altLang="en-US" smtClean="0">
                <a:ea typeface="ＭＳ Ｐゴシック" panose="020B0600070205080204" pitchFamily="34" charset="-128"/>
              </a:rPr>
              <a:t>§</a:t>
            </a:r>
            <a:r>
              <a:rPr lang="en-US" altLang="en-US" b="1" smtClean="0">
                <a:ea typeface="ＭＳ Ｐゴシック" panose="020B0600070205080204" pitchFamily="34" charset="-128"/>
              </a:rPr>
              <a:t>1.901-2</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marL="174625" indent="-174625" eaLnBrk="1" hangingPunct="1">
              <a:lnSpc>
                <a:spcPct val="90000"/>
              </a:lnSpc>
            </a:pPr>
            <a:r>
              <a:rPr lang="en-US" altLang="en-US" sz="2400" dirty="0" smtClean="0">
                <a:ea typeface="ＭＳ Ｐゴシック" panose="020B0600070205080204" pitchFamily="34" charset="-128"/>
              </a:rPr>
              <a:t>The </a:t>
            </a:r>
            <a:r>
              <a:rPr lang="en-US" altLang="en-US" sz="2400" b="1" dirty="0" smtClean="0">
                <a:ea typeface="ＭＳ Ｐゴシック" panose="020B0600070205080204" pitchFamily="34" charset="-128"/>
              </a:rPr>
              <a:t>predominant character</a:t>
            </a:r>
            <a:r>
              <a:rPr lang="en-US" altLang="en-US" sz="2400" dirty="0" smtClean="0">
                <a:ea typeface="ＭＳ Ｐゴシック" panose="020B0600070205080204" pitchFamily="34" charset="-128"/>
              </a:rPr>
              <a:t> of a foreign tax is that of an income tax in the US sense if (1) the tax reaches </a:t>
            </a:r>
            <a:r>
              <a:rPr lang="en-US" altLang="en-US" sz="2400" i="1" dirty="0" smtClean="0">
                <a:ea typeface="ＭＳ Ｐゴシック" panose="020B0600070205080204" pitchFamily="34" charset="-128"/>
              </a:rPr>
              <a:t>net gain</a:t>
            </a:r>
            <a:r>
              <a:rPr lang="en-US" altLang="en-US" sz="2400" dirty="0" smtClean="0">
                <a:ea typeface="ＭＳ Ｐゴシック" panose="020B0600070205080204" pitchFamily="34" charset="-128"/>
              </a:rPr>
              <a:t>, and (2) the tax is not a </a:t>
            </a:r>
            <a:r>
              <a:rPr lang="en-US" altLang="en-US" sz="2400" i="1" dirty="0" smtClean="0">
                <a:ea typeface="ＭＳ Ｐゴシック" panose="020B0600070205080204" pitchFamily="34" charset="-128"/>
              </a:rPr>
              <a:t>soak-up</a:t>
            </a:r>
            <a:r>
              <a:rPr lang="en-US" altLang="en-US" sz="2400" dirty="0" smtClean="0">
                <a:ea typeface="ＭＳ Ｐゴシック" panose="020B0600070205080204" pitchFamily="34" charset="-128"/>
              </a:rPr>
              <a:t> tax.  (-(a)(3))</a:t>
            </a:r>
          </a:p>
          <a:p>
            <a:pPr marL="174625" indent="-174625" eaLnBrk="1" hangingPunct="1">
              <a:lnSpc>
                <a:spcPct val="90000"/>
              </a:lnSpc>
            </a:pPr>
            <a:endParaRPr lang="en-US" altLang="en-US" sz="2400" dirty="0" smtClean="0">
              <a:ea typeface="ＭＳ Ｐゴシック" panose="020B0600070205080204" pitchFamily="34" charset="-128"/>
            </a:endParaRPr>
          </a:p>
          <a:p>
            <a:pPr marL="174625" indent="-174625" eaLnBrk="1" hangingPunct="1">
              <a:lnSpc>
                <a:spcPct val="90000"/>
              </a:lnSpc>
            </a:pPr>
            <a:endParaRPr lang="en-US" altLang="en-US" sz="2400" dirty="0" smtClean="0">
              <a:ea typeface="ＭＳ Ｐゴシック" panose="020B0600070205080204" pitchFamily="34" charset="-128"/>
            </a:endParaRPr>
          </a:p>
          <a:p>
            <a:pPr marL="174625" indent="-174625" eaLnBrk="1" hangingPunct="1">
              <a:lnSpc>
                <a:spcPct val="90000"/>
              </a:lnSpc>
            </a:pPr>
            <a:endParaRPr lang="en-US" altLang="en-US" sz="2400" dirty="0" smtClean="0">
              <a:ea typeface="ＭＳ Ｐゴシック" panose="020B0600070205080204" pitchFamily="34" charset="-128"/>
            </a:endParaRPr>
          </a:p>
          <a:p>
            <a:pPr marL="174625" indent="-174625" eaLnBrk="1" hangingPunct="1">
              <a:lnSpc>
                <a:spcPct val="90000"/>
              </a:lnSpc>
            </a:pPr>
            <a:r>
              <a:rPr lang="en-US" altLang="en-US" sz="2400" b="1" dirty="0" smtClean="0">
                <a:ea typeface="ＭＳ Ｐゴシック" panose="020B0600070205080204" pitchFamily="34" charset="-128"/>
              </a:rPr>
              <a:t>Net gain</a:t>
            </a:r>
            <a:r>
              <a:rPr lang="en-US" altLang="en-US" sz="2400" dirty="0" smtClean="0">
                <a:ea typeface="ＭＳ Ｐゴシック" panose="020B0600070205080204" pitchFamily="34" charset="-128"/>
              </a:rPr>
              <a:t> requirement is satisfied if the tax satisfies the </a:t>
            </a:r>
            <a:r>
              <a:rPr lang="en-US" altLang="en-US" sz="2400" b="1" dirty="0" smtClean="0">
                <a:ea typeface="ＭＳ Ｐゴシック" panose="020B0600070205080204" pitchFamily="34" charset="-128"/>
              </a:rPr>
              <a:t>realization, gross receipts, </a:t>
            </a:r>
            <a:r>
              <a:rPr lang="en-US" altLang="en-US" sz="2400" dirty="0" smtClean="0">
                <a:ea typeface="ＭＳ Ｐゴシック" panose="020B0600070205080204" pitchFamily="34" charset="-128"/>
              </a:rPr>
              <a:t>and</a:t>
            </a:r>
            <a:r>
              <a:rPr lang="en-US" altLang="en-US" sz="2400" b="1" dirty="0" smtClean="0">
                <a:ea typeface="ＭＳ Ｐゴシック" panose="020B0600070205080204" pitchFamily="34" charset="-128"/>
              </a:rPr>
              <a:t> net income</a:t>
            </a:r>
            <a:r>
              <a:rPr lang="en-US" altLang="en-US" sz="2400" dirty="0" smtClean="0">
                <a:ea typeface="ＭＳ Ｐゴシック" panose="020B0600070205080204" pitchFamily="34" charset="-128"/>
              </a:rPr>
              <a:t> requirements.  </a:t>
            </a:r>
            <a:r>
              <a:rPr lang="en-US" altLang="en-US" sz="3200" dirty="0" smtClean="0">
                <a:ea typeface="ＭＳ Ｐゴシック" panose="020B0600070205080204" pitchFamily="34" charset="-128"/>
              </a:rPr>
              <a:t>(-(b)(1))</a:t>
            </a:r>
          </a:p>
          <a:p>
            <a:pPr marL="174625" indent="-174625" eaLnBrk="1" hangingPunct="1">
              <a:lnSpc>
                <a:spcPct val="90000"/>
              </a:lnSpc>
            </a:pPr>
            <a:endParaRPr lang="en-US" altLang="en-US" sz="3200" dirty="0" smtClean="0">
              <a:ea typeface="ＭＳ Ｐゴシック" panose="020B0600070205080204" pitchFamily="34" charset="-128"/>
            </a:endParaRPr>
          </a:p>
          <a:p>
            <a:pPr marL="174625" indent="-174625" eaLnBrk="1" hangingPunct="1">
              <a:lnSpc>
                <a:spcPct val="90000"/>
              </a:lnSpc>
            </a:pPr>
            <a:endParaRPr lang="en-US" altLang="en-US" sz="2000" dirty="0" smtClean="0">
              <a:ea typeface="ＭＳ Ｐゴシック" panose="020B0600070205080204" pitchFamily="34" charset="-128"/>
            </a:endParaRPr>
          </a:p>
          <a:p>
            <a:pPr marL="174625" indent="-174625" eaLnBrk="1" hangingPunct="1">
              <a:lnSpc>
                <a:spcPct val="90000"/>
              </a:lnSpc>
            </a:pPr>
            <a:endParaRPr lang="en-US" altLang="en-US" sz="2400" dirty="0" smtClean="0">
              <a:ea typeface="ＭＳ Ｐゴシック" panose="020B0600070205080204" pitchFamily="34" charset="-128"/>
            </a:endParaRPr>
          </a:p>
        </p:txBody>
      </p:sp>
      <p:sp>
        <p:nvSpPr>
          <p:cNvPr id="4100" name="Rectangle 2"/>
          <p:cNvSpPr>
            <a:spLocks noGrp="1" noChangeArrowheads="1"/>
          </p:cNvSpPr>
          <p:nvPr>
            <p:ph type="title"/>
          </p:nvPr>
        </p:nvSpPr>
        <p:spPr>
          <a:noFill/>
        </p:spPr>
        <p:txBody>
          <a:bodyPr/>
          <a:lstStyle/>
          <a:p>
            <a:pPr eaLnBrk="1" hangingPunct="1"/>
            <a:r>
              <a:rPr lang="en-US" altLang="en-US" b="1" smtClean="0">
                <a:ea typeface="ＭＳ Ｐゴシック" panose="020B0600070205080204" pitchFamily="34" charset="-128"/>
              </a:rPr>
              <a:t>Foreign Tax Credit Regulations</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p:txBody>
          <a:bodyPr/>
          <a:lstStyle/>
          <a:p>
            <a:pPr marL="174625" indent="-174625" eaLnBrk="1" hangingPunct="1">
              <a:lnSpc>
                <a:spcPct val="90000"/>
              </a:lnSpc>
            </a:pPr>
            <a:endParaRPr lang="en-US" altLang="en-US" sz="2000" dirty="0" smtClean="0">
              <a:ea typeface="ＭＳ Ｐゴシック" panose="020B0600070205080204" pitchFamily="34" charset="-128"/>
            </a:endParaRPr>
          </a:p>
          <a:p>
            <a:pPr marL="174625" indent="-174625" eaLnBrk="1" hangingPunct="1">
              <a:lnSpc>
                <a:spcPct val="90000"/>
              </a:lnSpc>
            </a:pPr>
            <a:r>
              <a:rPr lang="en-US" altLang="en-US" sz="2400" b="1" dirty="0" smtClean="0">
                <a:ea typeface="ＭＳ Ｐゴシック" panose="020B0600070205080204" pitchFamily="34" charset="-128"/>
              </a:rPr>
              <a:t>Realization requirement</a:t>
            </a:r>
            <a:r>
              <a:rPr lang="en-US" altLang="en-US" sz="2400" dirty="0" smtClean="0">
                <a:ea typeface="ＭＳ Ｐゴシック" panose="020B0600070205080204" pitchFamily="34" charset="-128"/>
              </a:rPr>
              <a:t>:</a:t>
            </a:r>
          </a:p>
          <a:p>
            <a:pPr marL="508000" lvl="1" indent="-160338" eaLnBrk="1" hangingPunct="1">
              <a:lnSpc>
                <a:spcPct val="90000"/>
              </a:lnSpc>
            </a:pPr>
            <a:r>
              <a:rPr lang="en-US" altLang="en-US" sz="2000" dirty="0" smtClean="0">
                <a:ea typeface="ＭＳ Ｐゴシック" panose="020B0600070205080204" pitchFamily="34" charset="-128"/>
              </a:rPr>
              <a:t>Generally must be imposed no sooner that it would be under US law</a:t>
            </a:r>
          </a:p>
          <a:p>
            <a:pPr marL="508000" lvl="1" indent="-160338" eaLnBrk="1" hangingPunct="1">
              <a:lnSpc>
                <a:spcPct val="90000"/>
              </a:lnSpc>
            </a:pPr>
            <a:r>
              <a:rPr lang="en-US" altLang="en-US" sz="2000" dirty="0" smtClean="0">
                <a:ea typeface="ＭＳ Ｐゴシック" panose="020B0600070205080204" pitchFamily="34" charset="-128"/>
              </a:rPr>
              <a:t>Can be imposed earlier if: (1) recapturing an earlier tax benefit; or (2) imposed on the basis of change in the value of property (or realization event is physical transfer, processing, or export of readily marketable property) and any gain is only taxed once.  (-(b)(2))</a:t>
            </a:r>
          </a:p>
          <a:p>
            <a:pPr marL="508000" lvl="1" indent="-160338" eaLnBrk="1" hangingPunct="1">
              <a:lnSpc>
                <a:spcPct val="90000"/>
              </a:lnSpc>
            </a:pPr>
            <a:endParaRPr lang="en-US" altLang="en-US" sz="2000" dirty="0" smtClean="0">
              <a:ea typeface="ＭＳ Ｐゴシック" panose="020B0600070205080204" pitchFamily="34" charset="-128"/>
            </a:endParaRPr>
          </a:p>
          <a:p>
            <a:pPr marL="174625" indent="-174625" eaLnBrk="1" hangingPunct="1">
              <a:lnSpc>
                <a:spcPct val="90000"/>
              </a:lnSpc>
            </a:pPr>
            <a:r>
              <a:rPr lang="en-US" altLang="en-US" sz="2400" b="1" dirty="0" smtClean="0">
                <a:ea typeface="ＭＳ Ｐゴシック" panose="020B0600070205080204" pitchFamily="34" charset="-128"/>
              </a:rPr>
              <a:t>Rev. Rul. 2002-16</a:t>
            </a:r>
            <a:r>
              <a:rPr lang="en-US" altLang="en-US" sz="2400" dirty="0" smtClean="0">
                <a:ea typeface="ＭＳ Ｐゴシック" panose="020B0600070205080204" pitchFamily="34" charset="-128"/>
              </a:rPr>
              <a:t>:  de </a:t>
            </a:r>
            <a:r>
              <a:rPr lang="en-US" altLang="en-US" sz="2400" dirty="0" err="1" smtClean="0">
                <a:ea typeface="ＭＳ Ｐゴシック" panose="020B0600070205080204" pitchFamily="34" charset="-128"/>
              </a:rPr>
              <a:t>inkomstenbelasting</a:t>
            </a:r>
            <a:endParaRPr lang="en-US" altLang="en-US" sz="4000" dirty="0" smtClean="0">
              <a:ea typeface="ＭＳ Ｐゴシック" panose="020B0600070205080204" pitchFamily="34" charset="-128"/>
            </a:endParaRPr>
          </a:p>
        </p:txBody>
      </p:sp>
      <p:sp>
        <p:nvSpPr>
          <p:cNvPr id="5122" name="Title 1"/>
          <p:cNvSpPr>
            <a:spLocks noGrp="1"/>
          </p:cNvSpPr>
          <p:nvPr>
            <p:ph type="title"/>
          </p:nvPr>
        </p:nvSpPr>
        <p:spPr/>
        <p:txBody>
          <a:bodyPr/>
          <a:lstStyle/>
          <a:p>
            <a:r>
              <a:rPr lang="en-US" altLang="en-US" b="1" smtClean="0">
                <a:ea typeface="ＭＳ Ｐゴシック" panose="020B0600070205080204" pitchFamily="34" charset="-128"/>
              </a:rPr>
              <a:t>Foreign Tax Credit Regulations:  Realization</a:t>
            </a:r>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eaLnBrk="1" hangingPunct="1">
              <a:lnSpc>
                <a:spcPct val="80000"/>
              </a:lnSpc>
              <a:buFontTx/>
              <a:buNone/>
            </a:pPr>
            <a:r>
              <a:rPr lang="en-US" altLang="en-US" sz="2400" b="1" dirty="0" smtClean="0">
                <a:ea typeface="ＭＳ Ｐゴシック" panose="020B0600070205080204" pitchFamily="34" charset="-128"/>
              </a:rPr>
              <a:t>Gross Receipts Requirement (-(b)(3)):</a:t>
            </a:r>
          </a:p>
          <a:p>
            <a:pPr eaLnBrk="1" hangingPunct="1">
              <a:lnSpc>
                <a:spcPct val="80000"/>
              </a:lnSpc>
            </a:pPr>
            <a:r>
              <a:rPr lang="en-US" altLang="en-US" sz="2400" dirty="0" smtClean="0">
                <a:ea typeface="ＭＳ Ｐゴシック" panose="020B0600070205080204" pitchFamily="34" charset="-128"/>
              </a:rPr>
              <a:t>Tax must be imposed on the basis of:</a:t>
            </a:r>
          </a:p>
          <a:p>
            <a:pPr lvl="1" eaLnBrk="1" hangingPunct="1">
              <a:lnSpc>
                <a:spcPct val="80000"/>
              </a:lnSpc>
            </a:pPr>
            <a:r>
              <a:rPr lang="en-US" altLang="en-US" sz="2000" dirty="0" smtClean="0">
                <a:ea typeface="ＭＳ Ｐゴシック" panose="020B0600070205080204" pitchFamily="34" charset="-128"/>
              </a:rPr>
              <a:t>(1) gross receipts; or </a:t>
            </a:r>
          </a:p>
          <a:p>
            <a:pPr lvl="1" eaLnBrk="1" hangingPunct="1">
              <a:lnSpc>
                <a:spcPct val="80000"/>
              </a:lnSpc>
            </a:pPr>
            <a:r>
              <a:rPr lang="en-US" altLang="en-US" sz="2000" dirty="0" smtClean="0">
                <a:ea typeface="ＭＳ Ｐゴシック" panose="020B0600070205080204" pitchFamily="34" charset="-128"/>
              </a:rPr>
              <a:t>(2) gross receipts computed under a method that is likely to produce an amount not greater than FMV in transactions that gross receipts may not otherwise be clearly reflected, e.g., transaction between related parties.  </a:t>
            </a:r>
          </a:p>
          <a:p>
            <a:pPr lvl="2" eaLnBrk="1" hangingPunct="1">
              <a:lnSpc>
                <a:spcPct val="80000"/>
              </a:lnSpc>
            </a:pPr>
            <a:r>
              <a:rPr lang="en-US" altLang="en-US" sz="2000" i="1" dirty="0" smtClean="0">
                <a:ea typeface="ＭＳ Ｐゴシック" panose="020B0600070205080204" pitchFamily="34" charset="-128"/>
              </a:rPr>
              <a:t>Example</a:t>
            </a:r>
            <a:r>
              <a:rPr lang="en-US" altLang="en-US" sz="2000" dirty="0" smtClean="0">
                <a:ea typeface="ＭＳ Ｐゴシック" panose="020B0600070205080204" pitchFamily="34" charset="-128"/>
              </a:rPr>
              <a:t>:  headquarters tax on gross receipts that are calculated on a specified amount or percentage of expenses.</a:t>
            </a:r>
          </a:p>
          <a:p>
            <a:pPr eaLnBrk="1" hangingPunct="1">
              <a:lnSpc>
                <a:spcPct val="80000"/>
              </a:lnSpc>
              <a:buFontTx/>
              <a:buNone/>
            </a:pPr>
            <a:endParaRPr lang="en-US" altLang="en-US" sz="3200" b="1" dirty="0" smtClean="0">
              <a:ea typeface="ＭＳ Ｐゴシック" panose="020B0600070205080204" pitchFamily="34" charset="-128"/>
            </a:endParaRPr>
          </a:p>
        </p:txBody>
      </p:sp>
      <p:sp>
        <p:nvSpPr>
          <p:cNvPr id="6148" name="Rectangle 2"/>
          <p:cNvSpPr>
            <a:spLocks noGrp="1" noChangeArrowheads="1"/>
          </p:cNvSpPr>
          <p:nvPr>
            <p:ph type="title"/>
          </p:nvPr>
        </p:nvSpPr>
        <p:spPr>
          <a:noFill/>
        </p:spPr>
        <p:txBody>
          <a:bodyPr/>
          <a:lstStyle/>
          <a:p>
            <a:pPr eaLnBrk="1" hangingPunct="1"/>
            <a:r>
              <a:rPr lang="en-US" altLang="en-US" sz="2800" b="1" smtClean="0">
                <a:ea typeface="ＭＳ Ｐゴシック" panose="020B0600070205080204" pitchFamily="34" charset="-128"/>
              </a:rPr>
              <a:t>Foreign Tax Credit Regulations: Gross Receipts</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p:txBody>
          <a:bodyPr/>
          <a:lstStyle/>
          <a:p>
            <a:pPr eaLnBrk="1" hangingPunct="1">
              <a:lnSpc>
                <a:spcPct val="80000"/>
              </a:lnSpc>
              <a:buFontTx/>
              <a:buNone/>
            </a:pPr>
            <a:r>
              <a:rPr lang="en-US" altLang="en-US" sz="2400" b="1" dirty="0" smtClean="0">
                <a:ea typeface="ＭＳ Ｐゴシック" panose="020B0600070205080204" pitchFamily="34" charset="-128"/>
              </a:rPr>
              <a:t>Net Income (-b)(4)):</a:t>
            </a:r>
          </a:p>
          <a:p>
            <a:pPr eaLnBrk="1" hangingPunct="1">
              <a:lnSpc>
                <a:spcPct val="80000"/>
              </a:lnSpc>
            </a:pPr>
            <a:r>
              <a:rPr lang="en-US" altLang="en-US" sz="2400" dirty="0" smtClean="0">
                <a:ea typeface="ＭＳ Ｐゴシック" panose="020B0600070205080204" pitchFamily="34" charset="-128"/>
              </a:rPr>
              <a:t>A foreign tax is treated as reaching net income, if judged on predominant character, tax allows:</a:t>
            </a:r>
          </a:p>
          <a:p>
            <a:pPr lvl="1" eaLnBrk="1" hangingPunct="1">
              <a:lnSpc>
                <a:spcPct val="80000"/>
              </a:lnSpc>
            </a:pPr>
            <a:r>
              <a:rPr lang="en-US" altLang="en-US" sz="2000" dirty="0" smtClean="0">
                <a:ea typeface="ＭＳ Ｐゴシック" panose="020B0600070205080204" pitchFamily="34" charset="-128"/>
              </a:rPr>
              <a:t>(1) recovery of significant costs and expenses attributable under reasonable principles to gross receipts, or </a:t>
            </a:r>
          </a:p>
          <a:p>
            <a:pPr lvl="1" eaLnBrk="1" hangingPunct="1">
              <a:lnSpc>
                <a:spcPct val="80000"/>
              </a:lnSpc>
            </a:pPr>
            <a:r>
              <a:rPr lang="en-US" altLang="en-US" sz="2000" dirty="0" smtClean="0">
                <a:ea typeface="ＭＳ Ｐゴシック" panose="020B0600070205080204" pitchFamily="34" charset="-128"/>
              </a:rPr>
              <a:t>(2) recovery of costs computed under a method that approximates the actual costs and expenses.  </a:t>
            </a:r>
            <a:r>
              <a:rPr lang="en-US" altLang="en-US" sz="2000" i="1" dirty="0" smtClean="0">
                <a:ea typeface="ＭＳ Ｐゴシック" panose="020B0600070205080204" pitchFamily="34" charset="-128"/>
              </a:rPr>
              <a:t>Example</a:t>
            </a:r>
            <a:r>
              <a:rPr lang="en-US" altLang="en-US" sz="2000" dirty="0" smtClean="0">
                <a:ea typeface="ＭＳ Ｐゴシック" panose="020B0600070205080204" pitchFamily="34" charset="-128"/>
              </a:rPr>
              <a:t>: Tax on gross amount of interest received by banks.</a:t>
            </a:r>
          </a:p>
          <a:p>
            <a:endParaRPr lang="en-US" altLang="en-US" dirty="0" smtClean="0">
              <a:ea typeface="ＭＳ Ｐゴシック" panose="020B0600070205080204" pitchFamily="34" charset="-128"/>
            </a:endParaRPr>
          </a:p>
        </p:txBody>
      </p:sp>
      <p:sp>
        <p:nvSpPr>
          <p:cNvPr id="7170" name="Title 1"/>
          <p:cNvSpPr>
            <a:spLocks noGrp="1"/>
          </p:cNvSpPr>
          <p:nvPr>
            <p:ph type="title"/>
          </p:nvPr>
        </p:nvSpPr>
        <p:spPr/>
        <p:txBody>
          <a:bodyPr/>
          <a:lstStyle/>
          <a:p>
            <a:r>
              <a:rPr lang="en-US" altLang="en-US" b="1" smtClean="0">
                <a:ea typeface="ＭＳ Ｐゴシック" panose="020B0600070205080204" pitchFamily="34" charset="-128"/>
              </a:rPr>
              <a:t>Foreign Tax Credit Regulations: Net Income</a:t>
            </a:r>
            <a:endParaRPr lang="en-US" altLang="en-US" smtClean="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z="2400" smtClean="0">
                <a:ea typeface="ＭＳ Ｐゴシック" panose="020B0600070205080204" pitchFamily="34" charset="-128"/>
              </a:rPr>
              <a:t>23% *[(Average Profit * 9) – Flotation Value)]</a:t>
            </a:r>
          </a:p>
          <a:p>
            <a:pPr lvl="1"/>
            <a:r>
              <a:rPr lang="en-US" altLang="en-US" sz="2000" smtClean="0">
                <a:ea typeface="ＭＳ Ｐゴシック" panose="020B0600070205080204" pitchFamily="34" charset="-128"/>
              </a:rPr>
              <a:t>Ave. Prof. = profits for 4 years</a:t>
            </a:r>
          </a:p>
          <a:p>
            <a:pPr lvl="1"/>
            <a:r>
              <a:rPr lang="en-US" altLang="en-US" sz="2000" smtClean="0">
                <a:ea typeface="ＭＳ Ｐゴシック" panose="020B0600070205080204" pitchFamily="34" charset="-128"/>
              </a:rPr>
              <a:t>Flotation Value = Price received at public offering</a:t>
            </a:r>
          </a:p>
          <a:p>
            <a:pPr lvl="1"/>
            <a:endParaRPr lang="en-US" altLang="en-US" sz="2000" smtClean="0">
              <a:ea typeface="ＭＳ Ｐゴシック" panose="020B0600070205080204" pitchFamily="34" charset="-128"/>
            </a:endParaRPr>
          </a:p>
          <a:p>
            <a:r>
              <a:rPr lang="en-US" altLang="en-US" sz="2400" smtClean="0">
                <a:ea typeface="ＭＳ Ｐゴシック" panose="020B0600070205080204" pitchFamily="34" charset="-128"/>
              </a:rPr>
              <a:t>51.71% * {P – (44.47% * FV)}            [1]</a:t>
            </a:r>
          </a:p>
          <a:p>
            <a:endParaRPr lang="en-US" altLang="en-US" sz="2400" smtClean="0">
              <a:ea typeface="ＭＳ Ｐゴシック" panose="020B0600070205080204" pitchFamily="34" charset="-128"/>
            </a:endParaRPr>
          </a:p>
          <a:p>
            <a:r>
              <a:rPr lang="en-US" altLang="en-US" sz="2000" smtClean="0">
                <a:ea typeface="ＭＳ Ｐゴシック" panose="020B0600070205080204" pitchFamily="34" charset="-128"/>
              </a:rPr>
              <a:t>         51.71% * {P</a:t>
            </a:r>
            <a:r>
              <a:rPr lang="en-US" altLang="en-US" sz="2000" baseline="-25000" smtClean="0">
                <a:ea typeface="ＭＳ Ｐゴシック" panose="020B0600070205080204" pitchFamily="34" charset="-128"/>
              </a:rPr>
              <a:t>1</a:t>
            </a:r>
            <a:r>
              <a:rPr lang="en-US" altLang="en-US" sz="2000" smtClean="0">
                <a:ea typeface="ＭＳ Ｐゴシック" panose="020B0600070205080204" pitchFamily="34" charset="-128"/>
              </a:rPr>
              <a:t> – 11.11% * FV}                </a:t>
            </a:r>
            <a:r>
              <a:rPr lang="en-US" altLang="en-US" sz="2400" smtClean="0">
                <a:ea typeface="ＭＳ Ｐゴシック" panose="020B0600070205080204" pitchFamily="34" charset="-128"/>
              </a:rPr>
              <a:t>[2]</a:t>
            </a:r>
          </a:p>
          <a:p>
            <a:pPr lvl="1"/>
            <a:r>
              <a:rPr lang="en-US" altLang="en-US" sz="2000" smtClean="0">
                <a:ea typeface="ＭＳ Ｐゴシック" panose="020B0600070205080204" pitchFamily="34" charset="-128"/>
              </a:rPr>
              <a:t>+ 51.71% * {P</a:t>
            </a:r>
            <a:r>
              <a:rPr lang="en-US" altLang="en-US" sz="2000" baseline="-25000" smtClean="0">
                <a:ea typeface="ＭＳ Ｐゴシック" panose="020B0600070205080204" pitchFamily="34" charset="-128"/>
              </a:rPr>
              <a:t>2</a:t>
            </a:r>
            <a:r>
              <a:rPr lang="en-US" altLang="en-US" sz="2000" smtClean="0">
                <a:ea typeface="ＭＳ Ｐゴシック" panose="020B0600070205080204" pitchFamily="34" charset="-128"/>
              </a:rPr>
              <a:t> – 11.11% * FV}</a:t>
            </a:r>
          </a:p>
          <a:p>
            <a:pPr lvl="1"/>
            <a:r>
              <a:rPr lang="en-US" altLang="en-US" sz="2000" smtClean="0">
                <a:ea typeface="ＭＳ Ｐゴシック" panose="020B0600070205080204" pitchFamily="34" charset="-128"/>
              </a:rPr>
              <a:t>+ 51.71% * {P</a:t>
            </a:r>
            <a:r>
              <a:rPr lang="en-US" altLang="en-US" sz="2000" baseline="-25000" smtClean="0">
                <a:ea typeface="ＭＳ Ｐゴシック" panose="020B0600070205080204" pitchFamily="34" charset="-128"/>
              </a:rPr>
              <a:t>3</a:t>
            </a:r>
            <a:r>
              <a:rPr lang="en-US" altLang="en-US" sz="2000" smtClean="0">
                <a:ea typeface="ＭＳ Ｐゴシック" panose="020B0600070205080204" pitchFamily="34" charset="-128"/>
              </a:rPr>
              <a:t> – 11.11% * FV}</a:t>
            </a:r>
          </a:p>
          <a:p>
            <a:pPr lvl="1"/>
            <a:r>
              <a:rPr lang="en-US" altLang="en-US" sz="2000" smtClean="0">
                <a:ea typeface="ＭＳ Ｐゴシック" panose="020B0600070205080204" pitchFamily="34" charset="-128"/>
              </a:rPr>
              <a:t>+ 51.71% * {P</a:t>
            </a:r>
            <a:r>
              <a:rPr lang="en-US" altLang="en-US" sz="2000" baseline="-25000" smtClean="0">
                <a:ea typeface="ＭＳ Ｐゴシック" panose="020B0600070205080204" pitchFamily="34" charset="-128"/>
              </a:rPr>
              <a:t>4</a:t>
            </a:r>
            <a:r>
              <a:rPr lang="en-US" altLang="en-US" sz="2000" smtClean="0">
                <a:ea typeface="ＭＳ Ｐゴシック" panose="020B0600070205080204" pitchFamily="34" charset="-128"/>
              </a:rPr>
              <a:t> – 11.11% * FV}</a:t>
            </a:r>
          </a:p>
        </p:txBody>
      </p:sp>
      <p:sp>
        <p:nvSpPr>
          <p:cNvPr id="8194" name="Title 1"/>
          <p:cNvSpPr>
            <a:spLocks noGrp="1"/>
          </p:cNvSpPr>
          <p:nvPr>
            <p:ph type="title"/>
          </p:nvPr>
        </p:nvSpPr>
        <p:spPr/>
        <p:txBody>
          <a:bodyPr/>
          <a:lstStyle/>
          <a:p>
            <a:r>
              <a:rPr lang="en-US" altLang="en-US" b="1" u="sng" smtClean="0">
                <a:ea typeface="ＭＳ Ｐゴシック" panose="020B0600070205080204" pitchFamily="34" charset="-128"/>
              </a:rPr>
              <a:t>PPL v. CIR</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lstStyle/>
          <a:p>
            <a:pPr marL="342900" indent="-342900" eaLnBrk="1" hangingPunct="1">
              <a:lnSpc>
                <a:spcPct val="90000"/>
              </a:lnSpc>
            </a:pPr>
            <a:r>
              <a:rPr lang="en-US" altLang="en-US" sz="2400" b="1" smtClean="0">
                <a:ea typeface="ＭＳ Ｐゴシック" panose="020B0600070205080204" pitchFamily="34" charset="-128"/>
              </a:rPr>
              <a:t>Soak-up Taxes</a:t>
            </a:r>
            <a:r>
              <a:rPr lang="en-US" altLang="en-US" sz="2400" smtClean="0">
                <a:ea typeface="ＭＳ Ｐゴシック" panose="020B0600070205080204" pitchFamily="34" charset="-128"/>
              </a:rPr>
              <a:t>:  </a:t>
            </a:r>
          </a:p>
          <a:p>
            <a:pPr marL="742950" lvl="1" indent="-285750" eaLnBrk="1" hangingPunct="1">
              <a:lnSpc>
                <a:spcPct val="90000"/>
              </a:lnSpc>
            </a:pPr>
            <a:r>
              <a:rPr lang="en-US" altLang="en-US" sz="2000" smtClean="0">
                <a:ea typeface="ＭＳ Ｐゴシック" panose="020B0600070205080204" pitchFamily="34" charset="-128"/>
              </a:rPr>
              <a:t>Rev. Rul. 87-39; and </a:t>
            </a:r>
          </a:p>
          <a:p>
            <a:pPr marL="742950" lvl="1" indent="-285750" eaLnBrk="1" hangingPunct="1">
              <a:lnSpc>
                <a:spcPct val="90000"/>
              </a:lnSpc>
            </a:pPr>
            <a:r>
              <a:rPr lang="en-US" altLang="en-US" sz="2000" smtClean="0">
                <a:ea typeface="ＭＳ Ｐゴシック" panose="020B0600070205080204" pitchFamily="34" charset="-128"/>
              </a:rPr>
              <a:t>Regs. §1.901-2(c)(1)</a:t>
            </a:r>
          </a:p>
          <a:p>
            <a:pPr marL="342900" indent="-342900" eaLnBrk="1" hangingPunct="1">
              <a:lnSpc>
                <a:spcPct val="90000"/>
              </a:lnSpc>
              <a:buFontTx/>
              <a:buNone/>
            </a:pPr>
            <a:endParaRPr lang="en-US" altLang="en-US" sz="2400" smtClean="0">
              <a:ea typeface="ＭＳ Ｐゴシック" panose="020B0600070205080204" pitchFamily="34" charset="-128"/>
            </a:endParaRPr>
          </a:p>
          <a:p>
            <a:pPr marL="342900" indent="-342900" eaLnBrk="1" hangingPunct="1">
              <a:lnSpc>
                <a:spcPct val="90000"/>
              </a:lnSpc>
            </a:pPr>
            <a:r>
              <a:rPr lang="en-US" altLang="en-US" sz="2400" b="1" smtClean="0">
                <a:ea typeface="ＭＳ Ｐゴシック" panose="020B0600070205080204" pitchFamily="34" charset="-128"/>
              </a:rPr>
              <a:t>Dual Capacity Taxpayers</a:t>
            </a:r>
          </a:p>
          <a:p>
            <a:pPr marL="342900" indent="-342900" eaLnBrk="1" hangingPunct="1">
              <a:lnSpc>
                <a:spcPct val="90000"/>
              </a:lnSpc>
              <a:buFontTx/>
              <a:buNone/>
            </a:pPr>
            <a:endParaRPr lang="en-US" altLang="en-US" sz="2400" b="1" u="sng" smtClean="0">
              <a:ea typeface="ＭＳ Ｐゴシック" panose="020B0600070205080204" pitchFamily="34" charset="-128"/>
            </a:endParaRPr>
          </a:p>
          <a:p>
            <a:pPr marL="342900" indent="-342900" eaLnBrk="1" hangingPunct="1">
              <a:lnSpc>
                <a:spcPct val="90000"/>
              </a:lnSpc>
            </a:pPr>
            <a:r>
              <a:rPr lang="ja-JP" altLang="en-US" sz="2400" b="1" smtClean="0">
                <a:ea typeface="ＭＳ Ｐゴシック" panose="020B0600070205080204" pitchFamily="34" charset="-128"/>
              </a:rPr>
              <a:t>“</a:t>
            </a:r>
            <a:r>
              <a:rPr lang="en-US" altLang="ja-JP" sz="2400" b="1" smtClean="0">
                <a:ea typeface="ＭＳ Ｐゴシック" panose="020B0600070205080204" pitchFamily="34" charset="-128"/>
              </a:rPr>
              <a:t>In-lieu of</a:t>
            </a:r>
            <a:r>
              <a:rPr lang="ja-JP" altLang="en-US" sz="2400" b="1" smtClean="0">
                <a:ea typeface="ＭＳ Ｐゴシック" panose="020B0600070205080204" pitchFamily="34" charset="-128"/>
              </a:rPr>
              <a:t>”</a:t>
            </a:r>
            <a:r>
              <a:rPr lang="en-US" altLang="ja-JP" sz="2400" b="1" smtClean="0">
                <a:ea typeface="ＭＳ Ｐゴシック" panose="020B0600070205080204" pitchFamily="34" charset="-128"/>
              </a:rPr>
              <a:t> Taxes—</a:t>
            </a:r>
            <a:r>
              <a:rPr lang="en-US" altLang="ja-JP" sz="2400" smtClean="0">
                <a:ea typeface="ＭＳ Ｐゴシック" panose="020B0600070205080204" pitchFamily="34" charset="-128"/>
              </a:rPr>
              <a:t>§</a:t>
            </a:r>
            <a:r>
              <a:rPr lang="en-US" altLang="ja-JP" sz="2400" b="1" smtClean="0">
                <a:ea typeface="ＭＳ Ｐゴシック" panose="020B0600070205080204" pitchFamily="34" charset="-128"/>
              </a:rPr>
              <a:t>903</a:t>
            </a:r>
          </a:p>
          <a:p>
            <a:pPr marL="742950" lvl="1" indent="-285750" eaLnBrk="1" hangingPunct="1">
              <a:lnSpc>
                <a:spcPct val="90000"/>
              </a:lnSpc>
            </a:pPr>
            <a:r>
              <a:rPr lang="en-US" altLang="en-US" smtClean="0">
                <a:ea typeface="ＭＳ Ｐゴシック" panose="020B0600070205080204" pitchFamily="34" charset="-128"/>
              </a:rPr>
              <a:t>Must be a tax</a:t>
            </a:r>
          </a:p>
          <a:p>
            <a:pPr marL="742950" lvl="1" indent="-285750" eaLnBrk="1" hangingPunct="1">
              <a:lnSpc>
                <a:spcPct val="90000"/>
              </a:lnSpc>
            </a:pPr>
            <a:r>
              <a:rPr lang="en-US" altLang="en-US" smtClean="0">
                <a:ea typeface="ＭＳ Ｐゴシック" panose="020B0600070205080204" pitchFamily="34" charset="-128"/>
              </a:rPr>
              <a:t>Satisfy substitution requirement</a:t>
            </a:r>
          </a:p>
          <a:p>
            <a:pPr marL="742950" lvl="1" indent="-285750" eaLnBrk="1" hangingPunct="1">
              <a:lnSpc>
                <a:spcPct val="90000"/>
              </a:lnSpc>
            </a:pPr>
            <a:r>
              <a:rPr lang="en-US" altLang="en-US" smtClean="0">
                <a:ea typeface="ＭＳ Ｐゴシック" panose="020B0600070205080204" pitchFamily="34" charset="-128"/>
              </a:rPr>
              <a:t>Not a soak-up tax</a:t>
            </a:r>
          </a:p>
          <a:p>
            <a:pPr marL="742950" lvl="1" indent="-285750" eaLnBrk="1" hangingPunct="1">
              <a:lnSpc>
                <a:spcPct val="90000"/>
              </a:lnSpc>
            </a:pPr>
            <a:r>
              <a:rPr lang="en-US" altLang="en-US" smtClean="0">
                <a:ea typeface="ＭＳ Ｐゴシック" panose="020B0600070205080204" pitchFamily="34" charset="-128"/>
              </a:rPr>
              <a:t>Can be imposed on gross receipts, gross income, or number of units produced or exported.</a:t>
            </a:r>
          </a:p>
          <a:p>
            <a:pPr marL="342900" indent="-342900" eaLnBrk="1" hangingPunct="1">
              <a:lnSpc>
                <a:spcPct val="90000"/>
              </a:lnSpc>
              <a:buFontTx/>
              <a:buNone/>
            </a:pPr>
            <a:r>
              <a:rPr lang="en-US" altLang="en-US" sz="2400" smtClean="0">
                <a:ea typeface="ＭＳ Ｐゴシック" panose="020B0600070205080204" pitchFamily="34" charset="-128"/>
              </a:rPr>
              <a:t>	</a:t>
            </a:r>
          </a:p>
        </p:txBody>
      </p:sp>
      <p:sp>
        <p:nvSpPr>
          <p:cNvPr id="9220" name="Rectangle 2"/>
          <p:cNvSpPr>
            <a:spLocks noGrp="1" noChangeArrowheads="1"/>
          </p:cNvSpPr>
          <p:nvPr>
            <p:ph type="title"/>
          </p:nvPr>
        </p:nvSpPr>
        <p:spPr>
          <a:noFill/>
        </p:spPr>
        <p:txBody>
          <a:bodyPr/>
          <a:lstStyle/>
          <a:p>
            <a:pPr eaLnBrk="1" hangingPunct="1"/>
            <a:r>
              <a:rPr lang="en-US" altLang="en-US" sz="2800" b="1" smtClean="0">
                <a:ea typeface="ＭＳ Ｐゴシック" panose="020B0600070205080204" pitchFamily="34" charset="-128"/>
              </a:rPr>
              <a:t>Foreign Tax Credit: Soak-up Taxes and In-lieu Taxes</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buFontTx/>
              <a:buNone/>
            </a:pPr>
            <a:r>
              <a:rPr lang="en-US" altLang="en-US" smtClean="0">
                <a:ea typeface="ＭＳ Ｐゴシック" panose="020B0600070205080204" pitchFamily="34" charset="-128"/>
              </a:rPr>
              <a:t> </a:t>
            </a:r>
          </a:p>
        </p:txBody>
      </p:sp>
      <p:sp>
        <p:nvSpPr>
          <p:cNvPr id="10242" name="Title 1"/>
          <p:cNvSpPr>
            <a:spLocks noGrp="1"/>
          </p:cNvSpPr>
          <p:nvPr>
            <p:ph type="title"/>
          </p:nvPr>
        </p:nvSpPr>
        <p:spPr/>
        <p:txBody>
          <a:bodyPr/>
          <a:lstStyle/>
          <a:p>
            <a:pPr eaLnBrk="1" hangingPunct="1"/>
            <a:r>
              <a:rPr lang="en-US" altLang="en-US" b="1" smtClean="0">
                <a:ea typeface="ＭＳ Ｐゴシック" panose="020B0600070205080204" pitchFamily="34" charset="-128"/>
              </a:rPr>
              <a:t>Deemed Paid Taxes:  Section 902</a:t>
            </a:r>
            <a:endParaRPr lang="en-US" altLang="en-US" smtClean="0">
              <a:ea typeface="ＭＳ Ｐゴシック" panose="020B0600070205080204" pitchFamily="34" charset="-128"/>
            </a:endParaRPr>
          </a:p>
        </p:txBody>
      </p:sp>
      <p:sp>
        <p:nvSpPr>
          <p:cNvPr id="6" name="Rectangle 5"/>
          <p:cNvSpPr>
            <a:spLocks noChangeArrowheads="1"/>
          </p:cNvSpPr>
          <p:nvPr/>
        </p:nvSpPr>
        <p:spPr bwMode="auto">
          <a:xfrm>
            <a:off x="1676400" y="20574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US Co</a:t>
            </a:r>
          </a:p>
        </p:txBody>
      </p:sp>
      <p:sp>
        <p:nvSpPr>
          <p:cNvPr id="7" name="Rectangle 6"/>
          <p:cNvSpPr>
            <a:spLocks noChangeArrowheads="1"/>
          </p:cNvSpPr>
          <p:nvPr/>
        </p:nvSpPr>
        <p:spPr bwMode="auto">
          <a:xfrm>
            <a:off x="4648200" y="20574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US Co</a:t>
            </a:r>
          </a:p>
        </p:txBody>
      </p:sp>
      <p:sp>
        <p:nvSpPr>
          <p:cNvPr id="8" name="Rectangle 7"/>
          <p:cNvSpPr>
            <a:spLocks noChangeArrowheads="1"/>
          </p:cNvSpPr>
          <p:nvPr/>
        </p:nvSpPr>
        <p:spPr bwMode="auto">
          <a:xfrm>
            <a:off x="4648200" y="3733800"/>
            <a:ext cx="1295400" cy="685800"/>
          </a:xfrm>
          <a:prstGeom prst="rect">
            <a:avLst/>
          </a:prstGeom>
          <a:gradFill rotWithShape="1">
            <a:gsLst>
              <a:gs pos="0">
                <a:srgbClr val="FFFFDC"/>
              </a:gs>
              <a:gs pos="64999">
                <a:srgbClr val="FFFFAC"/>
              </a:gs>
              <a:gs pos="100000">
                <a:srgbClr val="FFFF88"/>
              </a:gs>
            </a:gsLst>
            <a:lin ang="5400000" scaled="1"/>
          </a:gradFill>
          <a:ln w="9525">
            <a:solidFill>
              <a:srgbClr val="FADD4D"/>
            </a:solidFill>
            <a:miter lim="800000"/>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Co</a:t>
            </a:r>
          </a:p>
        </p:txBody>
      </p:sp>
      <p:cxnSp>
        <p:nvCxnSpPr>
          <p:cNvPr id="25608" name="Straight Connector 9"/>
          <p:cNvCxnSpPr>
            <a:cxnSpLocks noChangeShapeType="1"/>
            <a:stCxn id="7" idx="2"/>
            <a:endCxn id="8" idx="0"/>
          </p:cNvCxnSpPr>
          <p:nvPr/>
        </p:nvCxnSpPr>
        <p:spPr bwMode="auto">
          <a:xfrm rot="5400000">
            <a:off x="4800601" y="3238500"/>
            <a:ext cx="9906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25609" name="Straight Connector 14"/>
          <p:cNvCxnSpPr>
            <a:cxnSpLocks noChangeShapeType="1"/>
            <a:stCxn id="8" idx="2"/>
            <a:endCxn id="17" idx="0"/>
          </p:cNvCxnSpPr>
          <p:nvPr/>
        </p:nvCxnSpPr>
        <p:spPr bwMode="auto">
          <a:xfrm rot="5400000">
            <a:off x="5029201" y="4686300"/>
            <a:ext cx="5334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17" name="Oval 16"/>
          <p:cNvSpPr>
            <a:spLocks noChangeArrowheads="1"/>
          </p:cNvSpPr>
          <p:nvPr/>
        </p:nvSpPr>
        <p:spPr bwMode="auto">
          <a:xfrm>
            <a:off x="4724400" y="4953000"/>
            <a:ext cx="1143000" cy="685800"/>
          </a:xfrm>
          <a:prstGeom prst="ellipse">
            <a:avLst/>
          </a:prstGeom>
          <a:gradFill rotWithShape="1">
            <a:gsLst>
              <a:gs pos="0">
                <a:srgbClr val="FFE9DD"/>
              </a:gs>
              <a:gs pos="64999">
                <a:srgbClr val="FFCBAF"/>
              </a:gs>
              <a:gs pos="100000">
                <a:srgbClr val="FFB78E"/>
              </a:gs>
            </a:gsLst>
            <a:lin ang="5400000" scaled="1"/>
          </a:gradFill>
          <a:ln w="9525">
            <a:solidFill>
              <a:srgbClr val="FD9460"/>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Op</a:t>
            </a:r>
          </a:p>
        </p:txBody>
      </p:sp>
      <p:sp>
        <p:nvSpPr>
          <p:cNvPr id="18" name="Oval 17"/>
          <p:cNvSpPr>
            <a:spLocks noChangeArrowheads="1"/>
          </p:cNvSpPr>
          <p:nvPr/>
        </p:nvSpPr>
        <p:spPr bwMode="auto">
          <a:xfrm>
            <a:off x="1752600" y="3200400"/>
            <a:ext cx="1066800" cy="685800"/>
          </a:xfrm>
          <a:prstGeom prst="ellipse">
            <a:avLst/>
          </a:prstGeom>
          <a:gradFill rotWithShape="1">
            <a:gsLst>
              <a:gs pos="0">
                <a:srgbClr val="FFE9DD"/>
              </a:gs>
              <a:gs pos="64999">
                <a:srgbClr val="FFCBAF"/>
              </a:gs>
              <a:gs pos="100000">
                <a:srgbClr val="FFB78E"/>
              </a:gs>
            </a:gsLst>
            <a:lin ang="5400000" scaled="1"/>
          </a:gradFill>
          <a:ln w="9525">
            <a:solidFill>
              <a:srgbClr val="FD9460"/>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For Op</a:t>
            </a:r>
          </a:p>
        </p:txBody>
      </p:sp>
      <p:cxnSp>
        <p:nvCxnSpPr>
          <p:cNvPr id="25612" name="Straight Connector 21"/>
          <p:cNvCxnSpPr>
            <a:cxnSpLocks noChangeShapeType="1"/>
            <a:stCxn id="6" idx="2"/>
          </p:cNvCxnSpPr>
          <p:nvPr/>
        </p:nvCxnSpPr>
        <p:spPr bwMode="auto">
          <a:xfrm rot="5400000">
            <a:off x="2095501" y="2971800"/>
            <a:ext cx="457200" cy="3175"/>
          </a:xfrm>
          <a:prstGeom prst="line">
            <a:avLst/>
          </a:prstGeom>
          <a:noFill/>
          <a:ln w="25400">
            <a:solidFill>
              <a:schemeClr val="accent1"/>
            </a:solidFill>
            <a:round/>
            <a:headEnd/>
            <a:tailEnd/>
          </a:ln>
          <a:effectLst>
            <a:outerShdw dist="20000" dir="5400000" rotWithShape="0">
              <a:srgbClr val="808080">
                <a:alpha val="37999"/>
              </a:srgbClr>
            </a:outerShdw>
          </a:effectLst>
        </p:spPr>
      </p:cxnSp>
      <p:sp>
        <p:nvSpPr>
          <p:cNvPr id="10254" name="TextBox 30"/>
          <p:cNvSpPr txBox="1">
            <a:spLocks noChangeArrowheads="1"/>
          </p:cNvSpPr>
          <p:nvPr/>
        </p:nvSpPr>
        <p:spPr bwMode="auto">
          <a:xfrm>
            <a:off x="6248400" y="4953000"/>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NI = 100</a:t>
            </a:r>
          </a:p>
          <a:p>
            <a:pPr eaLnBrk="1" hangingPunct="1"/>
            <a:r>
              <a:rPr lang="en-US" altLang="en-US"/>
              <a:t>FT = 35</a:t>
            </a:r>
          </a:p>
        </p:txBody>
      </p:sp>
      <p:sp>
        <p:nvSpPr>
          <p:cNvPr id="10255" name="TextBox 31"/>
          <p:cNvSpPr txBox="1">
            <a:spLocks noChangeArrowheads="1"/>
          </p:cNvSpPr>
          <p:nvPr/>
        </p:nvSpPr>
        <p:spPr bwMode="auto">
          <a:xfrm>
            <a:off x="457200" y="3200400"/>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NI = 100</a:t>
            </a:r>
          </a:p>
          <a:p>
            <a:pPr eaLnBrk="1" hangingPunct="1"/>
            <a:r>
              <a:rPr lang="en-US" altLang="en-US"/>
              <a:t>FT = 35</a:t>
            </a:r>
          </a:p>
        </p:txBody>
      </p:sp>
      <p:sp>
        <p:nvSpPr>
          <p:cNvPr id="46" name="Arc 45"/>
          <p:cNvSpPr>
            <a:spLocks noChangeArrowheads="1"/>
          </p:cNvSpPr>
          <p:nvPr/>
        </p:nvSpPr>
        <p:spPr bwMode="auto">
          <a:xfrm>
            <a:off x="5562600" y="2514600"/>
            <a:ext cx="762000" cy="1600200"/>
          </a:xfrm>
          <a:custGeom>
            <a:avLst/>
            <a:gdLst>
              <a:gd name="T0" fmla="*/ 381000 w 762000"/>
              <a:gd name="T1" fmla="*/ 0 h 1600200"/>
              <a:gd name="T2" fmla="*/ 381000 w 762000"/>
              <a:gd name="T3" fmla="*/ 800100 h 1600200"/>
              <a:gd name="T4" fmla="*/ 441758 w 762000"/>
              <a:gd name="T5" fmla="*/ 1589961 h 1600200"/>
              <a:gd name="T6" fmla="*/ 0 60000 65536"/>
              <a:gd name="T7" fmla="*/ 0 60000 65536"/>
              <a:gd name="T8" fmla="*/ 0 60000 65536"/>
              <a:gd name="T9" fmla="*/ 381000 w 762000"/>
              <a:gd name="T10" fmla="*/ 0 h 1600200"/>
              <a:gd name="T11" fmla="*/ 762000 w 762000"/>
              <a:gd name="T12" fmla="*/ 1589961 h 1600200"/>
            </a:gdLst>
            <a:ahLst/>
            <a:cxnLst>
              <a:cxn ang="T6">
                <a:pos x="T0" y="T1"/>
              </a:cxn>
              <a:cxn ang="T7">
                <a:pos x="T2" y="T3"/>
              </a:cxn>
              <a:cxn ang="T8">
                <a:pos x="T4" y="T5"/>
              </a:cxn>
            </a:cxnLst>
            <a:rect l="T9" t="T10" r="T11" b="T12"/>
            <a:pathLst>
              <a:path w="762000" h="1600200" stroke="0">
                <a:moveTo>
                  <a:pt x="381000" y="0"/>
                </a:moveTo>
                <a:lnTo>
                  <a:pt x="380999" y="0"/>
                </a:lnTo>
                <a:cubicBezTo>
                  <a:pt x="591420" y="0"/>
                  <a:pt x="762000" y="358216"/>
                  <a:pt x="762000" y="800100"/>
                </a:cubicBezTo>
                <a:cubicBezTo>
                  <a:pt x="762000" y="1192732"/>
                  <a:pt x="626333" y="1527347"/>
                  <a:pt x="441757" y="1589960"/>
                </a:cubicBezTo>
                <a:lnTo>
                  <a:pt x="381000" y="800100"/>
                </a:lnTo>
                <a:lnTo>
                  <a:pt x="381000" y="0"/>
                </a:lnTo>
                <a:close/>
              </a:path>
              <a:path w="762000" h="1600200" fill="none">
                <a:moveTo>
                  <a:pt x="381000" y="0"/>
                </a:moveTo>
                <a:lnTo>
                  <a:pt x="380999" y="0"/>
                </a:lnTo>
                <a:cubicBezTo>
                  <a:pt x="591420" y="0"/>
                  <a:pt x="762000" y="358216"/>
                  <a:pt x="762000" y="800100"/>
                </a:cubicBezTo>
                <a:cubicBezTo>
                  <a:pt x="762000" y="1192732"/>
                  <a:pt x="626333" y="1527347"/>
                  <a:pt x="441757" y="1589960"/>
                </a:cubicBezTo>
              </a:path>
            </a:pathLst>
          </a:custGeom>
          <a:noFill/>
          <a:ln w="25400">
            <a:solidFill>
              <a:schemeClr val="tx1"/>
            </a:solidFill>
            <a:miter lim="800000"/>
            <a:headEnd type="triangle" w="med" len="med"/>
            <a:tailEnd/>
          </a:ln>
          <a:effectLst>
            <a:outerShdw dist="20000" dir="5400000" rotWithShape="0">
              <a:srgbClr val="808080">
                <a:alpha val="37999"/>
              </a:srgbClr>
            </a:outerShdw>
          </a:effectLst>
        </p:spPr>
        <p:txBody>
          <a:bodyPr anchor="ctr"/>
          <a:lstStyle/>
          <a:p>
            <a:pPr>
              <a:defRPr/>
            </a:pPr>
            <a:endParaRPr lang="en-US"/>
          </a:p>
        </p:txBody>
      </p:sp>
      <p:sp>
        <p:nvSpPr>
          <p:cNvPr id="10257" name="TextBox 46"/>
          <p:cNvSpPr txBox="1">
            <a:spLocks noChangeArrowheads="1"/>
          </p:cNvSpPr>
          <p:nvPr/>
        </p:nvSpPr>
        <p:spPr bwMode="auto">
          <a:xfrm>
            <a:off x="6400800" y="28194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Dividend = 65</a:t>
            </a:r>
          </a:p>
        </p:txBody>
      </p:sp>
      <p:sp>
        <p:nvSpPr>
          <p:cNvPr id="2" name="Footer Placeholder 1"/>
          <p:cNvSpPr>
            <a:spLocks noGrp="1"/>
          </p:cNvSpPr>
          <p:nvPr>
            <p:ph type="ftr" sz="quarter" idx="11"/>
          </p:nvPr>
        </p:nvSpPr>
        <p:spPr/>
        <p:txBody>
          <a:bodyPr/>
          <a:lstStyle/>
          <a:p>
            <a:pPr>
              <a:defRPr/>
            </a:pPr>
            <a:r>
              <a:rPr lang="en-US" smtClean="0"/>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4740</TotalTime>
  <Words>1222</Words>
  <Application>Microsoft Office PowerPoint</Application>
  <PresentationFormat>On-screen Show (4:3)</PresentationFormat>
  <Paragraphs>144</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ＭＳ Ｐゴシック</vt:lpstr>
      <vt:lpstr>Wingdings</vt:lpstr>
      <vt:lpstr>CG Body - Standard</vt:lpstr>
      <vt:lpstr>Foreign Tax Credit</vt:lpstr>
      <vt:lpstr>Foreign Income Taxes:  Regs. §1.901-2</vt:lpstr>
      <vt:lpstr>Foreign Tax Credit Regulations</vt:lpstr>
      <vt:lpstr>Foreign Tax Credit Regulations:  Realization</vt:lpstr>
      <vt:lpstr>Foreign Tax Credit Regulations: Gross Receipts</vt:lpstr>
      <vt:lpstr>Foreign Tax Credit Regulations: Net Income</vt:lpstr>
      <vt:lpstr>PPL v. CIR</vt:lpstr>
      <vt:lpstr>Foreign Tax Credit: Soak-up Taxes and In-lieu Taxes</vt:lpstr>
      <vt:lpstr>Deemed Paid Taxes:  Section 902</vt:lpstr>
      <vt:lpstr>Deemed Paid Taxes:  Section 902</vt:lpstr>
      <vt:lpstr>Taxes Paid by 2nd-6th Tier Subsidiaries</vt:lpstr>
      <vt:lpstr>Guardian Industries</vt:lpstr>
      <vt:lpstr>901 Regulations:  Reg. 1.901-2(f)(3)(i)</vt:lpstr>
      <vt:lpstr>New Section 909: FTC Splitter Arrangements</vt:lpstr>
    </vt:vector>
  </TitlesOfParts>
  <Company>Fordham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cp:lastModifiedBy>
  <cp:revision>164</cp:revision>
  <dcterms:created xsi:type="dcterms:W3CDTF">2010-03-30T10:19:42Z</dcterms:created>
  <dcterms:modified xsi:type="dcterms:W3CDTF">2017-03-28T15:24:51Z</dcterms:modified>
</cp:coreProperties>
</file>