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31"/>
  </p:notesMasterIdLst>
  <p:handoutMasterIdLst>
    <p:handoutMasterId r:id="rId32"/>
  </p:handoutMasterIdLst>
  <p:sldIdLst>
    <p:sldId id="311" r:id="rId2"/>
    <p:sldId id="312" r:id="rId3"/>
    <p:sldId id="313" r:id="rId4"/>
    <p:sldId id="310" r:id="rId5"/>
    <p:sldId id="299" r:id="rId6"/>
    <p:sldId id="301" r:id="rId7"/>
    <p:sldId id="302" r:id="rId8"/>
    <p:sldId id="303" r:id="rId9"/>
    <p:sldId id="304" r:id="rId10"/>
    <p:sldId id="305" r:id="rId11"/>
    <p:sldId id="306" r:id="rId12"/>
    <p:sldId id="318" r:id="rId13"/>
    <p:sldId id="307" r:id="rId14"/>
    <p:sldId id="308" r:id="rId15"/>
    <p:sldId id="309" r:id="rId16"/>
    <p:sldId id="319" r:id="rId17"/>
    <p:sldId id="322" r:id="rId18"/>
    <p:sldId id="324" r:id="rId19"/>
    <p:sldId id="323" r:id="rId20"/>
    <p:sldId id="325" r:id="rId21"/>
    <p:sldId id="327" r:id="rId22"/>
    <p:sldId id="329" r:id="rId23"/>
    <p:sldId id="331" r:id="rId24"/>
    <p:sldId id="314" r:id="rId25"/>
    <p:sldId id="315" r:id="rId26"/>
    <p:sldId id="316" r:id="rId27"/>
    <p:sldId id="317" r:id="rId28"/>
    <p:sldId id="320" r:id="rId29"/>
    <p:sldId id="321" r:id="rId3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1"/>
    <p:restoredTop sz="94967" autoAdjust="0"/>
  </p:normalViewPr>
  <p:slideViewPr>
    <p:cSldViewPr>
      <p:cViewPr varScale="1">
        <p:scale>
          <a:sx n="168" d="100"/>
          <a:sy n="168" d="100"/>
        </p:scale>
        <p:origin x="224" y="1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C21734E8-ACA7-F444-8174-E707E64B294F}"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16167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anose="020F0502020204030204" pitchFamily="34" charset="0"/>
                <a:ea typeface="+mn-ea"/>
                <a:cs typeface="+mn-cs"/>
              </a:defRPr>
            </a:lvl1pPr>
          </a:lstStyle>
          <a:p>
            <a:pPr>
              <a:defRPr/>
            </a:pPr>
            <a:endParaRPr lang="en-US" dirty="0"/>
          </a:p>
        </p:txBody>
      </p:sp>
      <p:sp>
        <p:nvSpPr>
          <p:cNvPr id="2662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Calibri" panose="020F0502020204030204" pitchFamily="34" charset="0"/>
                <a:cs typeface="+mn-cs"/>
              </a:defRPr>
            </a:lvl1pPr>
          </a:lstStyle>
          <a:p>
            <a:pPr>
              <a:defRPr/>
            </a:pPr>
            <a:fld id="{8F89741C-D55F-6E45-B3FD-F3CFF6A57B96}" type="slidenum">
              <a:rPr lang="en-US" smtClean="0"/>
              <a:pPr>
                <a:defRPr/>
              </a:pPr>
              <a:t>‹#›</a:t>
            </a:fld>
            <a:endParaRPr lang="en-US" dirty="0"/>
          </a:p>
        </p:txBody>
      </p:sp>
    </p:spTree>
    <p:extLst>
      <p:ext uri="{BB962C8B-B14F-4D97-AF65-F5344CB8AC3E}">
        <p14:creationId xmlns:p14="http://schemas.microsoft.com/office/powerpoint/2010/main" val="1565627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F89741C-D55F-6E45-B3FD-F3CFF6A57B96}" type="slidenum">
              <a:rPr lang="en-US" smtClean="0"/>
              <a:pPr>
                <a:defRPr/>
              </a:pPr>
              <a:t>3</a:t>
            </a:fld>
            <a:endParaRPr lang="en-US" dirty="0"/>
          </a:p>
        </p:txBody>
      </p:sp>
    </p:spTree>
    <p:extLst>
      <p:ext uri="{BB962C8B-B14F-4D97-AF65-F5344CB8AC3E}">
        <p14:creationId xmlns:p14="http://schemas.microsoft.com/office/powerpoint/2010/main" val="184113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smtClean="0"/>
              <a:t>Taxing Foreign Income</a:t>
            </a:r>
            <a:endParaRPr lang="en-US" dirty="0"/>
          </a:p>
        </p:txBody>
      </p:sp>
    </p:spTree>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smtClean="0"/>
              <a:t>Taxing Foreign Income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smtClean="0"/>
              <a:t>Taxing Foreign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smtClean="0"/>
              <a:t>Taxing Foreign Income</a:t>
            </a:r>
            <a:endParaRPr lang="en-US"/>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smtClean="0"/>
              <a:t>Taxing Foreign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smtClean="0"/>
              <a:t>Taxing Foreign Income</a:t>
            </a:r>
            <a:endParaRPr lang="en-US"/>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smtClean="0"/>
              <a:t>Taxing Foreign Income</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Taxing Foreign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Taxing Foreign Income</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Taxing Foreign Income</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99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Taxing Foreign Income</a:t>
            </a:r>
            <a:endParaRPr lang="en-US"/>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FD4BABF5-DCFB-F84E-BA91-14A170D6E472}" type="slidenum">
              <a:rPr lang="en-US"/>
              <a:pPr>
                <a:defRPr/>
              </a:pPr>
              <a:t>‹#›</a:t>
            </a:fld>
            <a:endParaRPr lang="en-US"/>
          </a:p>
        </p:txBody>
      </p:sp>
    </p:spTree>
    <p:extLst>
      <p:ext uri="{BB962C8B-B14F-4D97-AF65-F5344CB8AC3E}">
        <p14:creationId xmlns:p14="http://schemas.microsoft.com/office/powerpoint/2010/main" val="21136361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117808" y="100803"/>
            <a:ext cx="7775361" cy="382587"/>
          </a:xfrm>
          <a:prstGeom prst="rect">
            <a:avLst/>
          </a:prstGeom>
        </p:spPr>
        <p:txBody>
          <a:bodyPr>
            <a:noAutofit/>
          </a:bodyPr>
          <a:lstStyle>
            <a:lvl1pPr>
              <a:defRPr sz="2100" b="1" cap="all" baseline="0">
                <a:solidFill>
                  <a:schemeClr val="tx2"/>
                </a:solidFill>
              </a:defRPr>
            </a:lvl1pPr>
          </a:lstStyle>
          <a:p>
            <a:endParaRPr lang="en-US" dirty="0"/>
          </a:p>
        </p:txBody>
      </p:sp>
      <p:cxnSp>
        <p:nvCxnSpPr>
          <p:cNvPr id="3" name="Straight Connector 2"/>
          <p:cNvCxnSpPr/>
          <p:nvPr userDrawn="1"/>
        </p:nvCxnSpPr>
        <p:spPr>
          <a:xfrm>
            <a:off x="204788" y="571500"/>
            <a:ext cx="8777287" cy="0"/>
          </a:xfrm>
          <a:prstGeom prst="line">
            <a:avLst/>
          </a:prstGeom>
          <a:ln w="9525" cap="sq" cmpd="sng">
            <a:solidFill>
              <a:schemeClr val="tx2"/>
            </a:solidFill>
            <a:prstDash val="sysDot"/>
            <a:round/>
            <a:tailEnd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5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Taxing Foreign Income</a:t>
            </a:r>
            <a:endParaRPr lang="en-US"/>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Taxing Foreign Income</a:t>
            </a:r>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smtClean="0"/>
              <a:t>Taxing Foreign Income</a:t>
            </a:r>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theme" Target="../theme/theme1.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smtClean="0"/>
              <a:t>Taxing Foreign Income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smtClean="0">
                <a:latin typeface="+mn-lt"/>
                <a:cs typeface="Calibri Regular" charset="0"/>
              </a:rPr>
              <a:t>Int_ForIncome_17</a:t>
            </a:r>
            <a:endParaRPr lang="en-US" sz="600" b="0" i="0" dirty="0">
              <a:latin typeface="+mn-lt"/>
              <a:cs typeface="Calibri Regular" charset="0"/>
            </a:endParaRPr>
          </a:p>
        </p:txBody>
      </p:sp>
    </p:spTree>
    <p:extLst>
      <p:ext uri="{BB962C8B-B14F-4D97-AF65-F5344CB8AC3E}">
        <p14:creationId xmlns:p14="http://schemas.microsoft.com/office/powerpoint/2010/main" val="4387846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795" r:id="rId34"/>
    <p:sldLayoutId id="2147483796" r:id="rId35"/>
    <p:sldLayoutId id="2147483797" r:id="rId36"/>
    <p:sldLayoutId id="2147483798" r:id="rId37"/>
    <p:sldLayoutId id="2147483799" r:id="rId38"/>
    <p:sldLayoutId id="2147483800" r:id="rId39"/>
    <p:sldLayoutId id="2147483801" r:id="rId40"/>
    <p:sldLayoutId id="2147483802" r:id="rId41"/>
    <p:sldLayoutId id="2147483803" r:id="rId42"/>
    <p:sldLayoutId id="2147483804" r:id="rId43"/>
    <p:sldLayoutId id="2147483805" r:id="rId44"/>
    <p:sldLayoutId id="2147483806" r:id="rId45"/>
    <p:sldLayoutId id="2147483807" r:id="rId46"/>
    <p:sldLayoutId id="2147483808" r:id="rId47"/>
    <p:sldLayoutId id="2147483809" r:id="rId48"/>
    <p:sldLayoutId id="2147483810" r:id="rId49"/>
    <p:sldLayoutId id="2147483811" r:id="rId50"/>
    <p:sldLayoutId id="2147483812" r:id="rId51"/>
    <p:sldLayoutId id="2147483813" r:id="rId52"/>
    <p:sldLayoutId id="2147483814" r:id="rId53"/>
    <p:sldLayoutId id="2147483815" r:id="rId54"/>
    <p:sldLayoutId id="2147483816" r:id="rId55"/>
    <p:sldLayoutId id="2147483817" r:id="rId56"/>
    <p:sldLayoutId id="2147483818" r:id="rId57"/>
    <p:sldLayoutId id="2147483819" r:id="rId58"/>
    <p:sldLayoutId id="2147483820" r:id="rId59"/>
    <p:sldLayoutId id="2147483821" r:id="rId60"/>
    <p:sldLayoutId id="2147483822" r:id="rId61"/>
    <p:sldLayoutId id="2147483823" r:id="rId62"/>
    <p:sldLayoutId id="2147483824" r:id="rId6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rtlCol="0">
            <a:normAutofit/>
          </a:bodyPr>
          <a:lstStyle/>
          <a:p>
            <a:pPr algn="just" eaLnBrk="1" fontAlgn="auto" hangingPunct="1">
              <a:spcAft>
                <a:spcPts val="0"/>
              </a:spcAft>
              <a:buFont typeface="Arial"/>
              <a:buChar char="•"/>
              <a:defRPr/>
            </a:pPr>
            <a:r>
              <a:rPr lang="en-US" dirty="0" smtClean="0">
                <a:ea typeface="+mn-ea"/>
                <a:cs typeface="+mn-cs"/>
              </a:rPr>
              <a:t>Foreign income is subject to current U.S. tax in the same manner as the U.S. corporation’s U.S. income.</a:t>
            </a:r>
          </a:p>
          <a:p>
            <a:pPr lvl="1" algn="just" eaLnBrk="1" fontAlgn="auto" hangingPunct="1">
              <a:spcAft>
                <a:spcPts val="0"/>
              </a:spcAft>
              <a:buFont typeface="Wingdings" charset="2"/>
              <a:buChar char="Ø"/>
              <a:defRPr/>
            </a:pPr>
            <a:r>
              <a:rPr lang="en-US" dirty="0" smtClean="0">
                <a:ea typeface="+mn-ea"/>
              </a:rPr>
              <a:t>Foreign income includes business income earned through a branch as well as passive income, such as dividends, interest, royalties, etc.</a:t>
            </a:r>
          </a:p>
          <a:p>
            <a:pPr algn="just" eaLnBrk="1" fontAlgn="auto" hangingPunct="1">
              <a:spcAft>
                <a:spcPts val="0"/>
              </a:spcAft>
              <a:buFont typeface="Arial"/>
              <a:buChar char="•"/>
              <a:defRPr/>
            </a:pPr>
            <a:r>
              <a:rPr lang="en-US" dirty="0" smtClean="0">
                <a:ea typeface="+mn-ea"/>
                <a:cs typeface="+mn-cs"/>
              </a:rPr>
              <a:t>If the foreign income is also subject to foreign tax, the U.S. corporation can credit foreign tax paid under §§901 and 903, subject to the limitations under §904.   </a:t>
            </a:r>
            <a:endParaRPr lang="en-US" dirty="0">
              <a:ea typeface="+mn-ea"/>
              <a:cs typeface="+mn-cs"/>
            </a:endParaRPr>
          </a:p>
        </p:txBody>
      </p:sp>
      <p:sp>
        <p:nvSpPr>
          <p:cNvPr id="27649" name="Title 1"/>
          <p:cNvSpPr>
            <a:spLocks noGrp="1"/>
          </p:cNvSpPr>
          <p:nvPr>
            <p:ph type="title"/>
          </p:nvPr>
        </p:nvSpPr>
        <p:spPr/>
        <p:txBody>
          <a:bodyPr/>
          <a:lstStyle/>
          <a:p>
            <a:pPr eaLnBrk="1" hangingPunct="1"/>
            <a:r>
              <a:rPr lang="en-US" sz="2000" b="1" dirty="0">
                <a:latin typeface="Calibri" charset="0"/>
              </a:rPr>
              <a:t>Int’l Tax Review:  U.S. Taxation of Foreign Income</a:t>
            </a:r>
          </a:p>
        </p:txBody>
      </p:sp>
      <p:sp>
        <p:nvSpPr>
          <p:cNvPr id="4" name="Footer Placeholder 3"/>
          <p:cNvSpPr>
            <a:spLocks noGrp="1"/>
          </p:cNvSpPr>
          <p:nvPr>
            <p:ph type="ftr" sz="quarter" idx="11"/>
          </p:nvPr>
        </p:nvSpPr>
        <p:spPr/>
        <p:txBody>
          <a:bodyPr/>
          <a:lstStyle/>
          <a:p>
            <a:pPr>
              <a:defRPr/>
            </a:pPr>
            <a:r>
              <a:rPr lang="en-US" smtClean="0">
                <a:solidFill>
                  <a:schemeClr val="tx1">
                    <a:tint val="75000"/>
                  </a:schemeClr>
                </a:solidFill>
                <a:latin typeface="Calibri" panose="020F0502020204030204" pitchFamily="34" charset="0"/>
              </a:rPr>
              <a:t>Taxing Foreign Income</a:t>
            </a:r>
            <a:endParaRPr lang="en-US" dirty="0">
              <a:solidFill>
                <a:schemeClr val="tx1">
                  <a:tint val="75000"/>
                </a:schemeClr>
              </a:solidFill>
              <a:latin typeface="Calibri" panose="020F0502020204030204" pitchFamily="34" charset="0"/>
            </a:endParaRPr>
          </a:p>
        </p:txBody>
      </p:sp>
      <p:sp>
        <p:nvSpPr>
          <p:cNvPr id="12" name="Rectangle 11"/>
          <p:cNvSpPr/>
          <p:nvPr/>
        </p:nvSpPr>
        <p:spPr>
          <a:xfrm>
            <a:off x="3581400" y="3754677"/>
            <a:ext cx="1371601" cy="8239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chemeClr val="tx1"/>
                </a:solidFill>
              </a:rPr>
              <a:t>US </a:t>
            </a:r>
            <a:r>
              <a:rPr lang="en-US" sz="2400" dirty="0" smtClean="0">
                <a:solidFill>
                  <a:schemeClr val="tx1"/>
                </a:solidFill>
              </a:rPr>
              <a:t>Parent</a:t>
            </a:r>
            <a:endParaRPr lang="en-US" sz="2400" dirty="0">
              <a:solidFill>
                <a:schemeClr val="tx1"/>
              </a:solidFill>
            </a:endParaRPr>
          </a:p>
        </p:txBody>
      </p:sp>
      <p:cxnSp>
        <p:nvCxnSpPr>
          <p:cNvPr id="13" name="Straight Connector 12"/>
          <p:cNvCxnSpPr>
            <a:stCxn id="12" idx="2"/>
            <a:endCxn id="14" idx="0"/>
          </p:cNvCxnSpPr>
          <p:nvPr/>
        </p:nvCxnSpPr>
        <p:spPr>
          <a:xfrm flipH="1">
            <a:off x="3276600" y="4578589"/>
            <a:ext cx="990601" cy="450611"/>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2247900" y="5029200"/>
            <a:ext cx="2057400" cy="8080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smtClean="0">
                <a:solidFill>
                  <a:schemeClr val="tx1"/>
                </a:solidFill>
              </a:rPr>
              <a:t>Foreign Branch </a:t>
            </a:r>
            <a:r>
              <a:rPr lang="en-US" sz="1600" dirty="0" smtClean="0">
                <a:solidFill>
                  <a:schemeClr val="tx1"/>
                </a:solidFill>
              </a:rPr>
              <a:t>Business and Passive Income</a:t>
            </a:r>
            <a:endParaRPr lang="en-US" sz="1600" dirty="0">
              <a:solidFill>
                <a:schemeClr val="tx1"/>
              </a:solidFill>
            </a:endParaRPr>
          </a:p>
        </p:txBody>
      </p:sp>
      <p:sp>
        <p:nvSpPr>
          <p:cNvPr id="15" name="Oval 14"/>
          <p:cNvSpPr/>
          <p:nvPr/>
        </p:nvSpPr>
        <p:spPr>
          <a:xfrm>
            <a:off x="3276599" y="2809048"/>
            <a:ext cx="1981200" cy="5492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Shareholders</a:t>
            </a:r>
            <a:endParaRPr lang="en-US" sz="1600" dirty="0">
              <a:solidFill>
                <a:schemeClr val="tx1"/>
              </a:solidFill>
            </a:endParaRPr>
          </a:p>
        </p:txBody>
      </p:sp>
      <p:cxnSp>
        <p:nvCxnSpPr>
          <p:cNvPr id="16" name="Straight Connector 15"/>
          <p:cNvCxnSpPr>
            <a:stCxn id="15" idx="4"/>
            <a:endCxn id="12" idx="0"/>
          </p:cNvCxnSpPr>
          <p:nvPr/>
        </p:nvCxnSpPr>
        <p:spPr>
          <a:xfrm>
            <a:off x="4267199" y="3358322"/>
            <a:ext cx="2" cy="396355"/>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477962" y="5029200"/>
            <a:ext cx="1787525" cy="73183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schemeClr val="tx1"/>
                </a:solidFill>
              </a:rPr>
              <a:t>US Sub</a:t>
            </a:r>
            <a:endParaRPr lang="en-US" sz="2000" b="1" dirty="0">
              <a:solidFill>
                <a:schemeClr val="tx1"/>
              </a:solidFill>
            </a:endParaRPr>
          </a:p>
        </p:txBody>
      </p:sp>
      <p:cxnSp>
        <p:nvCxnSpPr>
          <p:cNvPr id="18" name="Straight Connector 17"/>
          <p:cNvCxnSpPr>
            <a:stCxn id="12" idx="2"/>
            <a:endCxn id="17" idx="0"/>
          </p:cNvCxnSpPr>
          <p:nvPr/>
        </p:nvCxnSpPr>
        <p:spPr>
          <a:xfrm>
            <a:off x="4267201" y="4578589"/>
            <a:ext cx="1104524" cy="450611"/>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658937" y="3581400"/>
            <a:ext cx="5410200" cy="2764064"/>
          </a:xfrm>
          <a:prstGeom prst="ellipse">
            <a:avLst/>
          </a:prstGeom>
          <a:noFill/>
          <a:ln w="3175">
            <a:solidFill>
              <a:schemeClr val="tx1">
                <a:alpha val="53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5476321" y="2773547"/>
            <a:ext cx="3177930" cy="584775"/>
          </a:xfrm>
          <a:prstGeom prst="rect">
            <a:avLst/>
          </a:prstGeom>
          <a:noFill/>
          <a:ln w="3175">
            <a:solidFill>
              <a:schemeClr val="accent2">
                <a:lumMod val="60000"/>
                <a:lumOff val="40000"/>
              </a:schemeClr>
            </a:solidFill>
          </a:ln>
        </p:spPr>
        <p:txBody>
          <a:bodyPr wrap="square" rtlCol="0">
            <a:spAutoFit/>
          </a:bodyPr>
          <a:lstStyle/>
          <a:p>
            <a:pPr marL="285750" indent="-285750">
              <a:buFont typeface="Arial" charset="0"/>
              <a:buChar char="•"/>
            </a:pPr>
            <a:r>
              <a:rPr lang="en-US" sz="1600" b="1" dirty="0" smtClean="0">
                <a:latin typeface="Calibri" charset="0"/>
              </a:rPr>
              <a:t>Current Tax on WW income</a:t>
            </a:r>
            <a:endParaRPr lang="en-US" sz="1600" b="1" dirty="0">
              <a:latin typeface="Calibri" charset="0"/>
            </a:endParaRPr>
          </a:p>
          <a:p>
            <a:pPr marL="285750" indent="-285750">
              <a:buFont typeface="Arial" charset="0"/>
              <a:buChar char="•"/>
            </a:pPr>
            <a:r>
              <a:rPr lang="en-US" sz="1600" b="1" dirty="0" smtClean="0">
                <a:latin typeface="Calibri" charset="0"/>
              </a:rPr>
              <a:t>Foreign Tax Credit</a:t>
            </a:r>
            <a:endParaRPr lang="en-US" sz="1600" b="1" dirty="0">
              <a:latin typeface="Calibri"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marL="465138" indent="-465138" eaLnBrk="1" hangingPunct="1">
              <a:lnSpc>
                <a:spcPct val="90000"/>
              </a:lnSpc>
            </a:pPr>
            <a:r>
              <a:rPr lang="en-US" sz="2400" dirty="0">
                <a:latin typeface="+mn-lt"/>
              </a:rPr>
              <a:t>Under </a:t>
            </a:r>
            <a:r>
              <a:rPr lang="en-US" sz="2400" dirty="0" err="1">
                <a:latin typeface="+mn-lt"/>
              </a:rPr>
              <a:t>CIN</a:t>
            </a:r>
            <a:r>
              <a:rPr lang="en-US" sz="2400" dirty="0">
                <a:latin typeface="+mn-lt"/>
              </a:rPr>
              <a:t>, capital income arising in one country is taxed at the same rate regardless of the residence of the investor.  This is generally achieved by the residence country exempting foreign source income entirely from tax</a:t>
            </a:r>
            <a:r>
              <a:rPr lang="en-US" sz="2400" dirty="0" smtClean="0">
                <a:latin typeface="+mn-lt"/>
              </a:rPr>
              <a:t>.  Such systems are described as territorial tax systems.</a:t>
            </a:r>
            <a:endParaRPr lang="en-US" sz="2400" dirty="0">
              <a:latin typeface="+mn-lt"/>
            </a:endParaRPr>
          </a:p>
          <a:p>
            <a:pPr marL="465138" indent="-465138" eaLnBrk="1" hangingPunct="1">
              <a:lnSpc>
                <a:spcPct val="90000"/>
              </a:lnSpc>
            </a:pPr>
            <a:endParaRPr lang="en-US" sz="2400" dirty="0">
              <a:latin typeface="+mn-lt"/>
            </a:endParaRPr>
          </a:p>
          <a:p>
            <a:pPr marL="465138" indent="-465138" eaLnBrk="1" hangingPunct="1">
              <a:lnSpc>
                <a:spcPct val="90000"/>
              </a:lnSpc>
            </a:pPr>
            <a:r>
              <a:rPr lang="en-US" sz="2400" dirty="0">
                <a:latin typeface="+mn-lt"/>
              </a:rPr>
              <a:t>Some argue that </a:t>
            </a:r>
            <a:r>
              <a:rPr lang="en-US" sz="2400" dirty="0" err="1">
                <a:latin typeface="+mn-lt"/>
              </a:rPr>
              <a:t>CIN</a:t>
            </a:r>
            <a:r>
              <a:rPr lang="en-US" sz="2400" dirty="0">
                <a:latin typeface="+mn-lt"/>
              </a:rPr>
              <a:t> improves the competitiveness of US multinationals who compete with foreign multinationals from countries whose tax laws reflect </a:t>
            </a:r>
            <a:r>
              <a:rPr lang="en-US" sz="2400" dirty="0" err="1">
                <a:latin typeface="+mn-lt"/>
              </a:rPr>
              <a:t>CIN</a:t>
            </a:r>
            <a:r>
              <a:rPr lang="en-US" sz="2400" dirty="0">
                <a:latin typeface="+mn-lt"/>
              </a:rPr>
              <a:t> principles.</a:t>
            </a:r>
          </a:p>
          <a:p>
            <a:pPr marL="465138" indent="-465138" eaLnBrk="1" hangingPunct="1">
              <a:lnSpc>
                <a:spcPct val="90000"/>
              </a:lnSpc>
            </a:pPr>
            <a:endParaRPr lang="en-US" sz="2400" dirty="0">
              <a:latin typeface="+mn-lt"/>
            </a:endParaRPr>
          </a:p>
          <a:p>
            <a:pPr marL="465138" indent="-465138" eaLnBrk="1" hangingPunct="1">
              <a:lnSpc>
                <a:spcPct val="90000"/>
              </a:lnSpc>
            </a:pPr>
            <a:r>
              <a:rPr lang="en-US" sz="2400" dirty="0" err="1">
                <a:latin typeface="+mn-lt"/>
              </a:rPr>
              <a:t>CIN</a:t>
            </a:r>
            <a:r>
              <a:rPr lang="en-US" sz="2400" dirty="0">
                <a:latin typeface="+mn-lt"/>
              </a:rPr>
              <a:t> may result in an inefficient allocation of capital.</a:t>
            </a:r>
          </a:p>
        </p:txBody>
      </p:sp>
      <p:sp>
        <p:nvSpPr>
          <p:cNvPr id="36867" name="Rectangle 2"/>
          <p:cNvSpPr>
            <a:spLocks noGrp="1" noChangeArrowheads="1"/>
          </p:cNvSpPr>
          <p:nvPr>
            <p:ph type="title"/>
          </p:nvPr>
        </p:nvSpPr>
        <p:spPr>
          <a:noFill/>
        </p:spPr>
        <p:txBody>
          <a:bodyPr/>
          <a:lstStyle/>
          <a:p>
            <a:pPr eaLnBrk="1" hangingPunct="1"/>
            <a:r>
              <a:rPr lang="en-US" sz="2000" b="1" dirty="0">
                <a:latin typeface="+mn-lt"/>
              </a:rPr>
              <a:t>Capital Import Neutrality (</a:t>
            </a:r>
            <a:r>
              <a:rPr lang="en-US" sz="2000" b="1" dirty="0" err="1">
                <a:latin typeface="+mn-lt"/>
              </a:rPr>
              <a:t>CIN</a:t>
            </a:r>
            <a:r>
              <a:rPr lang="en-US" sz="2000" b="1" dirty="0">
                <a:latin typeface="+mn-lt"/>
              </a:rPr>
              <a:t>)</a:t>
            </a:r>
          </a:p>
        </p:txBody>
      </p:sp>
      <p:sp>
        <p:nvSpPr>
          <p:cNvPr id="36865"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pPr marL="0" indent="0" eaLnBrk="1" hangingPunct="1">
              <a:lnSpc>
                <a:spcPct val="90000"/>
              </a:lnSpc>
              <a:buFontTx/>
              <a:buNone/>
            </a:pPr>
            <a:endParaRPr lang="en-US" sz="2000" dirty="0">
              <a:latin typeface="Calibri" panose="020F0502020204030204" pitchFamily="34" charset="0"/>
            </a:endParaRPr>
          </a:p>
          <a:p>
            <a:pPr marL="0" indent="0" eaLnBrk="1" hangingPunct="1">
              <a:lnSpc>
                <a:spcPct val="90000"/>
              </a:lnSpc>
              <a:buFontTx/>
              <a:buNone/>
            </a:pPr>
            <a:r>
              <a:rPr lang="en-US" sz="2400" dirty="0">
                <a:latin typeface="+mn-lt"/>
              </a:rPr>
              <a:t>$1M investment offers return of 12% in US and 10% in the UK.  UK income is taxed at 20% by the UK, but exempt from US tax</a:t>
            </a:r>
            <a:r>
              <a:rPr lang="en-US" sz="2000" dirty="0">
                <a:latin typeface="+mn-lt"/>
              </a:rPr>
              <a:t>.</a:t>
            </a:r>
          </a:p>
          <a:p>
            <a:pPr marL="0" indent="0" eaLnBrk="1" hangingPunct="1">
              <a:lnSpc>
                <a:spcPct val="90000"/>
              </a:lnSpc>
              <a:buFontTx/>
              <a:buNone/>
            </a:pPr>
            <a:endParaRPr lang="en-US" sz="2000" dirty="0">
              <a:latin typeface="+mn-lt"/>
            </a:endParaRPr>
          </a:p>
          <a:p>
            <a:pPr marL="0" indent="0" eaLnBrk="1" hangingPunct="1">
              <a:lnSpc>
                <a:spcPct val="90000"/>
              </a:lnSpc>
              <a:buFontTx/>
              <a:buNone/>
            </a:pPr>
            <a:r>
              <a:rPr lang="en-US" sz="2000" dirty="0">
                <a:latin typeface="+mn-lt"/>
              </a:rPr>
              <a:t>		</a:t>
            </a:r>
            <a:r>
              <a:rPr lang="en-US" sz="2000" dirty="0" smtClean="0">
                <a:latin typeface="+mn-lt"/>
              </a:rPr>
              <a:t>	</a:t>
            </a:r>
            <a:r>
              <a:rPr lang="en-US" sz="2000" b="1" u="sng" dirty="0" smtClean="0">
                <a:latin typeface="+mn-lt"/>
              </a:rPr>
              <a:t>US </a:t>
            </a:r>
            <a:r>
              <a:rPr lang="en-US" sz="2000" b="1" u="sng" dirty="0">
                <a:latin typeface="+mn-lt"/>
              </a:rPr>
              <a:t>Investment</a:t>
            </a:r>
            <a:r>
              <a:rPr lang="en-US" sz="2000" b="1" dirty="0">
                <a:latin typeface="+mn-lt"/>
              </a:rPr>
              <a:t>		</a:t>
            </a:r>
            <a:r>
              <a:rPr lang="en-US" sz="2000" b="1" u="sng" dirty="0">
                <a:latin typeface="+mn-lt"/>
              </a:rPr>
              <a:t>UK Investment</a:t>
            </a:r>
          </a:p>
          <a:p>
            <a:pPr marL="0" indent="0" eaLnBrk="1" hangingPunct="1">
              <a:lnSpc>
                <a:spcPct val="90000"/>
              </a:lnSpc>
              <a:buFontTx/>
              <a:buNone/>
            </a:pPr>
            <a:r>
              <a:rPr lang="en-US" sz="2000" dirty="0">
                <a:latin typeface="+mn-lt"/>
              </a:rPr>
              <a:t>Income		</a:t>
            </a:r>
            <a:r>
              <a:rPr lang="en-US" sz="2000" dirty="0" smtClean="0">
                <a:latin typeface="+mn-lt"/>
              </a:rPr>
              <a:t>	  120k				100k</a:t>
            </a:r>
            <a:endParaRPr lang="en-US" sz="2000" dirty="0">
              <a:latin typeface="+mn-lt"/>
            </a:endParaRPr>
          </a:p>
          <a:p>
            <a:pPr marL="0" indent="0" eaLnBrk="1" hangingPunct="1">
              <a:lnSpc>
                <a:spcPct val="90000"/>
              </a:lnSpc>
              <a:buFontTx/>
              <a:buNone/>
            </a:pPr>
            <a:r>
              <a:rPr lang="en-US" sz="2000" dirty="0">
                <a:latin typeface="+mn-lt"/>
              </a:rPr>
              <a:t>US Tax		  </a:t>
            </a:r>
            <a:r>
              <a:rPr lang="en-US" sz="2000" dirty="0" smtClean="0">
                <a:latin typeface="+mn-lt"/>
              </a:rPr>
              <a:t>		 (</a:t>
            </a:r>
            <a:r>
              <a:rPr lang="en-US" sz="2000" dirty="0">
                <a:latin typeface="+mn-lt"/>
              </a:rPr>
              <a:t>42k)				0</a:t>
            </a:r>
          </a:p>
          <a:p>
            <a:pPr marL="0" indent="0" eaLnBrk="1" hangingPunct="1">
              <a:lnSpc>
                <a:spcPct val="90000"/>
              </a:lnSpc>
              <a:buFontTx/>
              <a:buNone/>
            </a:pPr>
            <a:r>
              <a:rPr lang="en-US" sz="2000" dirty="0">
                <a:latin typeface="+mn-lt"/>
              </a:rPr>
              <a:t>UK Tax	   	 </a:t>
            </a:r>
            <a:r>
              <a:rPr lang="en-US" sz="2000" dirty="0" smtClean="0">
                <a:latin typeface="+mn-lt"/>
              </a:rPr>
              <a:t>	  </a:t>
            </a:r>
            <a:r>
              <a:rPr lang="en-US" sz="2000" dirty="0">
                <a:latin typeface="+mn-lt"/>
              </a:rPr>
              <a:t>0 		  		(20k)</a:t>
            </a:r>
          </a:p>
          <a:p>
            <a:pPr marL="0" indent="0" eaLnBrk="1" hangingPunct="1">
              <a:lnSpc>
                <a:spcPct val="90000"/>
              </a:lnSpc>
              <a:buFontTx/>
              <a:buNone/>
            </a:pPr>
            <a:r>
              <a:rPr lang="en-US" sz="2000" dirty="0">
                <a:latin typeface="+mn-lt"/>
              </a:rPr>
              <a:t>After-tax Inc.	   </a:t>
            </a:r>
            <a:r>
              <a:rPr lang="en-US" sz="2000" dirty="0" smtClean="0">
                <a:latin typeface="+mn-lt"/>
              </a:rPr>
              <a:t>		78k</a:t>
            </a:r>
            <a:r>
              <a:rPr lang="en-US" sz="2000" dirty="0">
                <a:latin typeface="+mn-lt"/>
              </a:rPr>
              <a:t>				80k</a:t>
            </a:r>
          </a:p>
          <a:p>
            <a:pPr marL="0" indent="0" eaLnBrk="1" hangingPunct="1">
              <a:lnSpc>
                <a:spcPct val="90000"/>
              </a:lnSpc>
              <a:buFontTx/>
              <a:buNone/>
            </a:pPr>
            <a:r>
              <a:rPr lang="en-US" sz="2000" dirty="0">
                <a:latin typeface="+mn-lt"/>
              </a:rPr>
              <a:t>After-tax </a:t>
            </a:r>
            <a:r>
              <a:rPr lang="en-US" sz="2000" dirty="0" err="1">
                <a:latin typeface="+mn-lt"/>
              </a:rPr>
              <a:t>ROR</a:t>
            </a:r>
            <a:r>
              <a:rPr lang="en-US" sz="2000" dirty="0">
                <a:latin typeface="+mn-lt"/>
              </a:rPr>
              <a:t>	</a:t>
            </a:r>
            <a:r>
              <a:rPr lang="en-US" sz="2000" dirty="0" smtClean="0">
                <a:latin typeface="+mn-lt"/>
              </a:rPr>
              <a:t>	7.8</a:t>
            </a:r>
            <a:r>
              <a:rPr lang="en-US" sz="2000" dirty="0">
                <a:latin typeface="+mn-lt"/>
              </a:rPr>
              <a:t>%				8%</a:t>
            </a:r>
          </a:p>
        </p:txBody>
      </p:sp>
      <p:sp>
        <p:nvSpPr>
          <p:cNvPr id="37891" name="Rectangle 2"/>
          <p:cNvSpPr>
            <a:spLocks noGrp="1" noChangeArrowheads="1"/>
          </p:cNvSpPr>
          <p:nvPr>
            <p:ph type="title"/>
          </p:nvPr>
        </p:nvSpPr>
        <p:spPr>
          <a:noFill/>
        </p:spPr>
        <p:txBody>
          <a:bodyPr/>
          <a:lstStyle/>
          <a:p>
            <a:pPr eaLnBrk="1" hangingPunct="1"/>
            <a:r>
              <a:rPr lang="en-US" sz="2000" b="1" dirty="0">
                <a:latin typeface="+mn-lt"/>
              </a:rPr>
              <a:t>Capital Import Neutrality Example</a:t>
            </a:r>
          </a:p>
        </p:txBody>
      </p:sp>
      <p:sp>
        <p:nvSpPr>
          <p:cNvPr id="37889"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prstClr val="black"/>
                </a:solidFill>
              </a:rPr>
              <a:t>US Parent</a:t>
            </a:r>
            <a:endParaRPr lang="en-US" sz="2400" b="1" dirty="0">
              <a:solidFill>
                <a:prstClr val="black"/>
              </a:solidFill>
            </a:endParaRP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smtClean="0">
                <a:solidFill>
                  <a:prstClr val="black"/>
                </a:solidFill>
              </a:rPr>
              <a:t>Foreign Sub</a:t>
            </a:r>
          </a:p>
          <a:p>
            <a:pPr algn="ctr">
              <a:defRPr/>
            </a:pPr>
            <a:r>
              <a:rPr lang="en-US" sz="2000" b="1" dirty="0" smtClean="0">
                <a:solidFill>
                  <a:prstClr val="black"/>
                </a:solidFill>
              </a:rPr>
              <a:t>(CFC)</a:t>
            </a:r>
            <a:endParaRPr lang="en-US" sz="2000" b="1" dirty="0">
              <a:solidFill>
                <a:prstClr val="black"/>
              </a:solidFill>
            </a:endParaRP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black"/>
                </a:solidFill>
              </a:rPr>
              <a:t>Shareholders</a:t>
            </a:r>
            <a:endParaRPr lang="en-US" sz="1600" dirty="0">
              <a:solidFill>
                <a:prstClr val="black"/>
              </a:solidFill>
            </a:endParaRP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smtClean="0">
                <a:solidFill>
                  <a:prstClr val="black"/>
                </a:solidFill>
                <a:latin typeface="Calibri" charset="0"/>
              </a:rPr>
              <a:t>Subpart F</a:t>
            </a:r>
          </a:p>
          <a:p>
            <a:pPr marL="295275" indent="-285750">
              <a:buFont typeface="Arial" charset="0"/>
              <a:buChar char="•"/>
            </a:pPr>
            <a:r>
              <a:rPr lang="en-US" sz="1400" dirty="0" smtClean="0">
                <a:solidFill>
                  <a:prstClr val="black"/>
                </a:solidFill>
                <a:latin typeface="Calibri" charset="0"/>
              </a:rPr>
              <a:t>Div</a:t>
            </a:r>
          </a:p>
          <a:p>
            <a:pPr marL="295275" indent="-285750">
              <a:buFont typeface="Arial" charset="0"/>
              <a:buChar char="•"/>
            </a:pPr>
            <a:r>
              <a:rPr lang="en-US" sz="1400" dirty="0" smtClean="0">
                <a:solidFill>
                  <a:prstClr val="black"/>
                </a:solidFill>
                <a:latin typeface="Calibri" charset="0"/>
              </a:rPr>
              <a:t>Int</a:t>
            </a:r>
          </a:p>
          <a:p>
            <a:pPr marL="295275" indent="-285750">
              <a:buFont typeface="Arial" charset="0"/>
              <a:buChar char="•"/>
            </a:pPr>
            <a:r>
              <a:rPr lang="en-US" sz="1400" dirty="0" smtClean="0">
                <a:solidFill>
                  <a:prstClr val="black"/>
                </a:solidFill>
                <a:latin typeface="Calibri" charset="0"/>
              </a:rPr>
              <a:t>Royal</a:t>
            </a:r>
          </a:p>
          <a:p>
            <a:pPr marL="295275" indent="-285750">
              <a:buFont typeface="Arial" charset="0"/>
              <a:buChar char="•"/>
            </a:pPr>
            <a:r>
              <a:rPr lang="en-US" sz="1400" dirty="0" smtClean="0">
                <a:solidFill>
                  <a:prstClr val="black"/>
                </a:solidFill>
                <a:latin typeface="Calibri" charset="0"/>
              </a:rPr>
              <a:t>Base Company Inc</a:t>
            </a:r>
          </a:p>
          <a:p>
            <a:pPr marL="295275" indent="-285750">
              <a:buFont typeface="Arial" charset="0"/>
              <a:buChar char="•"/>
            </a:pPr>
            <a:r>
              <a:rPr lang="en-US" sz="1400" dirty="0" smtClean="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smtClean="0">
                <a:solidFill>
                  <a:prstClr val="black"/>
                </a:solidFill>
                <a:latin typeface="Calibri" charset="0"/>
              </a:rPr>
              <a:t>Active Business  Income</a:t>
            </a:r>
            <a:endParaRPr lang="en-US" b="1" dirty="0">
              <a:solidFill>
                <a:prstClr val="black"/>
              </a:solidFill>
              <a:latin typeface="Calibri" charset="0"/>
            </a:endParaRP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smtClean="0">
                <a:solidFill>
                  <a:prstClr val="black"/>
                </a:solidFill>
                <a:latin typeface="Calibri" charset="0"/>
              </a:rPr>
              <a:t>Current</a:t>
            </a:r>
            <a:r>
              <a:rPr lang="en-US" sz="1600" dirty="0" smtClean="0">
                <a:solidFill>
                  <a:prstClr val="black"/>
                </a:solidFill>
                <a:latin typeface="Calibri" charset="0"/>
              </a:rPr>
              <a:t> US Tax</a:t>
            </a:r>
          </a:p>
          <a:p>
            <a:pPr marL="285750" indent="-285750">
              <a:buFont typeface="Arial" charset="0"/>
              <a:buChar char="•"/>
            </a:pPr>
            <a:r>
              <a:rPr lang="en-US" sz="1600" dirty="0" smtClean="0">
                <a:solidFill>
                  <a:prstClr val="black"/>
                </a:solidFill>
                <a:latin typeface="Calibri" charset="0"/>
              </a:rPr>
              <a:t>Foreign Tax Credit</a:t>
            </a:r>
            <a:endParaRPr lang="en-US" sz="1600" dirty="0">
              <a:solidFill>
                <a:prstClr val="black"/>
              </a:solidFill>
              <a:latin typeface="Calibri" charset="0"/>
            </a:endParaRP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smtClean="0">
                <a:solidFill>
                  <a:prstClr val="black"/>
                </a:solidFill>
                <a:latin typeface="Calibri" charset="0"/>
              </a:rPr>
              <a:t>No</a:t>
            </a:r>
            <a:r>
              <a:rPr lang="en-US" sz="1600" dirty="0" smtClean="0">
                <a:solidFill>
                  <a:prstClr val="black"/>
                </a:solidFill>
                <a:latin typeface="Calibri" charset="0"/>
              </a:rPr>
              <a:t> US Tax until remitted</a:t>
            </a:r>
          </a:p>
          <a:p>
            <a:pPr marL="114300" indent="-114300">
              <a:buFont typeface="Arial" charset="0"/>
              <a:buChar char="•"/>
            </a:pPr>
            <a:r>
              <a:rPr lang="en-US" sz="1600" b="1" dirty="0" smtClean="0">
                <a:solidFill>
                  <a:prstClr val="black"/>
                </a:solidFill>
                <a:latin typeface="Calibri" charset="0"/>
              </a:rPr>
              <a:t>No</a:t>
            </a:r>
            <a:r>
              <a:rPr lang="en-US" sz="1600" dirty="0" smtClean="0">
                <a:solidFill>
                  <a:prstClr val="black"/>
                </a:solidFill>
                <a:latin typeface="Calibri" charset="0"/>
              </a:rPr>
              <a:t> foreign tax credit until remitted</a:t>
            </a:r>
            <a:endParaRPr lang="en-US" sz="1600" dirty="0">
              <a:solidFill>
                <a:prstClr val="black"/>
              </a:solidFill>
              <a:latin typeface="Calibri" charset="0"/>
            </a:endParaRP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smtClean="0">
                <a:solidFill>
                  <a:prstClr val="black"/>
                </a:solidFill>
                <a:latin typeface="Calibri" charset="0"/>
              </a:rPr>
              <a:t>Foreign Taxes on SubF Inc</a:t>
            </a:r>
            <a:endParaRPr lang="en-US" sz="1600" dirty="0">
              <a:solidFill>
                <a:prstClr val="black"/>
              </a:solidFill>
              <a:latin typeface="Calibri" charset="0"/>
            </a:endParaRP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smtClean="0">
                <a:solidFill>
                  <a:prstClr val="black"/>
                </a:solidFill>
                <a:latin typeface="Calibri" charset="0"/>
              </a:rPr>
              <a:t>Foreign taxes on Business Inc</a:t>
            </a:r>
            <a:endParaRPr lang="en-US" sz="1600" dirty="0">
              <a:solidFill>
                <a:prstClr val="black"/>
              </a:solidFill>
              <a:latin typeface="Calibri" charset="0"/>
            </a:endParaRP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smtClean="0">
                <a:latin typeface="Calibri" charset="0"/>
              </a:rPr>
              <a:t>CEN</a:t>
            </a:r>
            <a:endParaRPr lang="en-US" sz="2800" b="1" dirty="0">
              <a:latin typeface="Calibri" charset="0"/>
            </a:endParaRP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smtClean="0">
                <a:latin typeface="Calibri" charset="0"/>
              </a:rPr>
              <a:t>CIN</a:t>
            </a:r>
            <a:endParaRPr lang="en-US" sz="2800" b="1" dirty="0">
              <a:latin typeface="Calibri"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marL="347663" indent="-347663" algn="ctr" eaLnBrk="1" hangingPunct="1">
              <a:buFontTx/>
              <a:buNone/>
            </a:pPr>
            <a:endParaRPr lang="en-US" sz="2400" b="1" u="sng" dirty="0">
              <a:latin typeface="Calibri" panose="020F0502020204030204" pitchFamily="34" charset="0"/>
            </a:endParaRPr>
          </a:p>
          <a:p>
            <a:pPr marL="347663" indent="-347663" eaLnBrk="1" hangingPunct="1"/>
            <a:r>
              <a:rPr lang="en-US" sz="2800" dirty="0">
                <a:latin typeface="+mn-lt"/>
              </a:rPr>
              <a:t>Under </a:t>
            </a:r>
            <a:r>
              <a:rPr lang="en-US" sz="2800" dirty="0" err="1">
                <a:latin typeface="+mn-lt"/>
              </a:rPr>
              <a:t>NN</a:t>
            </a:r>
            <a:r>
              <a:rPr lang="en-US" sz="2800" dirty="0">
                <a:latin typeface="+mn-lt"/>
              </a:rPr>
              <a:t>, the residence country does not cede tax jurisdiction over foreign source income to the source country.</a:t>
            </a:r>
          </a:p>
          <a:p>
            <a:pPr marL="347663" indent="-347663" eaLnBrk="1" hangingPunct="1"/>
            <a:r>
              <a:rPr lang="en-US" sz="2800" dirty="0">
                <a:latin typeface="+mn-lt"/>
              </a:rPr>
              <a:t>The residence country allows a </a:t>
            </a:r>
            <a:r>
              <a:rPr lang="en-US" sz="2800" u="sng" dirty="0">
                <a:latin typeface="+mn-lt"/>
              </a:rPr>
              <a:t>deduction</a:t>
            </a:r>
            <a:r>
              <a:rPr lang="en-US" sz="2800" dirty="0">
                <a:latin typeface="+mn-lt"/>
              </a:rPr>
              <a:t> and </a:t>
            </a:r>
            <a:r>
              <a:rPr lang="en-US" sz="2800" u="sng" dirty="0">
                <a:latin typeface="+mn-lt"/>
              </a:rPr>
              <a:t>not a credit</a:t>
            </a:r>
            <a:r>
              <a:rPr lang="en-US" sz="2800" dirty="0">
                <a:latin typeface="+mn-lt"/>
              </a:rPr>
              <a:t> for foreign income taxes.</a:t>
            </a:r>
          </a:p>
          <a:p>
            <a:pPr marL="347663" indent="-347663" eaLnBrk="1" hangingPunct="1"/>
            <a:r>
              <a:rPr lang="en-US" sz="2800" dirty="0">
                <a:latin typeface="+mn-lt"/>
              </a:rPr>
              <a:t>Foreign investment is penalized, since it will only be made if the return after foreign tax (but before US tax) equals or exceeds the before-tax return on US investment.</a:t>
            </a:r>
          </a:p>
        </p:txBody>
      </p:sp>
      <p:sp>
        <p:nvSpPr>
          <p:cNvPr id="38915"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rPr>
              <a:t>National Neutrality (NN)</a:t>
            </a:r>
          </a:p>
        </p:txBody>
      </p:sp>
      <p:sp>
        <p:nvSpPr>
          <p:cNvPr id="38913"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lstStyle/>
          <a:p>
            <a:pPr marL="0" indent="0" algn="ctr" eaLnBrk="1" hangingPunct="1">
              <a:lnSpc>
                <a:spcPct val="80000"/>
              </a:lnSpc>
              <a:buFontTx/>
              <a:buNone/>
            </a:pPr>
            <a:endParaRPr lang="en-US" sz="2000" b="1" u="sng" dirty="0">
              <a:latin typeface="Calibri" panose="020F0502020204030204" pitchFamily="34" charset="0"/>
            </a:endParaRPr>
          </a:p>
          <a:p>
            <a:pPr marL="0" indent="0" eaLnBrk="1" hangingPunct="1">
              <a:lnSpc>
                <a:spcPct val="80000"/>
              </a:lnSpc>
              <a:buFontTx/>
              <a:buNone/>
            </a:pPr>
            <a:r>
              <a:rPr lang="en-US" sz="2400" dirty="0">
                <a:latin typeface="+mn-lt"/>
              </a:rPr>
              <a:t>$1M investment offers a 10% return in the UK, which imposes a 20% tax on the return.  US investor will invest in UK only if equivalent US investment offers a pre-tax return less than 8%.</a:t>
            </a:r>
          </a:p>
          <a:p>
            <a:pPr marL="0" indent="0" eaLnBrk="1" hangingPunct="1">
              <a:lnSpc>
                <a:spcPct val="80000"/>
              </a:lnSpc>
              <a:buFontTx/>
              <a:buNone/>
            </a:pPr>
            <a:endParaRPr lang="en-US" sz="2000" dirty="0">
              <a:latin typeface="+mn-lt"/>
            </a:endParaRPr>
          </a:p>
          <a:p>
            <a:pPr marL="0" indent="0" eaLnBrk="1" hangingPunct="1">
              <a:lnSpc>
                <a:spcPct val="80000"/>
              </a:lnSpc>
              <a:buFontTx/>
              <a:buNone/>
            </a:pPr>
            <a:r>
              <a:rPr lang="en-US" sz="2000" dirty="0">
                <a:latin typeface="+mn-lt"/>
              </a:rPr>
              <a:t>	</a:t>
            </a:r>
            <a:r>
              <a:rPr lang="en-US" sz="2400" dirty="0">
                <a:latin typeface="+mn-lt"/>
              </a:rPr>
              <a:t>	</a:t>
            </a:r>
            <a:r>
              <a:rPr lang="en-US" sz="2400" dirty="0" smtClean="0">
                <a:latin typeface="+mn-lt"/>
              </a:rPr>
              <a:t>	</a:t>
            </a:r>
            <a:r>
              <a:rPr lang="en-US" sz="2400" b="1" u="sng" dirty="0" smtClean="0">
                <a:latin typeface="+mn-lt"/>
              </a:rPr>
              <a:t>UK </a:t>
            </a:r>
            <a:r>
              <a:rPr lang="en-US" sz="2400" b="1" u="sng" dirty="0">
                <a:latin typeface="+mn-lt"/>
              </a:rPr>
              <a:t>Investment</a:t>
            </a:r>
            <a:r>
              <a:rPr lang="en-US" sz="2400" b="1" dirty="0">
                <a:latin typeface="+mn-lt"/>
              </a:rPr>
              <a:t>		  </a:t>
            </a:r>
            <a:r>
              <a:rPr lang="en-US" sz="2400" b="1" u="sng" dirty="0">
                <a:latin typeface="+mn-lt"/>
              </a:rPr>
              <a:t>US Investment</a:t>
            </a:r>
          </a:p>
          <a:p>
            <a:pPr marL="0" indent="0" eaLnBrk="1" hangingPunct="1">
              <a:lnSpc>
                <a:spcPct val="80000"/>
              </a:lnSpc>
              <a:buFontTx/>
              <a:buNone/>
            </a:pPr>
            <a:r>
              <a:rPr lang="en-US" sz="2400" dirty="0">
                <a:latin typeface="+mn-lt"/>
              </a:rPr>
              <a:t>Income	</a:t>
            </a:r>
            <a:r>
              <a:rPr lang="en-US" sz="2400" dirty="0" smtClean="0">
                <a:latin typeface="+mn-lt"/>
              </a:rPr>
              <a:t>	</a:t>
            </a:r>
            <a:r>
              <a:rPr lang="en-US" sz="2400" dirty="0">
                <a:latin typeface="+mn-lt"/>
              </a:rPr>
              <a:t>	100k				80k</a:t>
            </a:r>
          </a:p>
          <a:p>
            <a:pPr marL="0" indent="0" eaLnBrk="1" hangingPunct="1">
              <a:lnSpc>
                <a:spcPct val="80000"/>
              </a:lnSpc>
              <a:buFontTx/>
              <a:buNone/>
            </a:pPr>
            <a:r>
              <a:rPr lang="en-US" sz="2400" dirty="0">
                <a:latin typeface="+mn-lt"/>
              </a:rPr>
              <a:t>UK Tax	 </a:t>
            </a:r>
            <a:r>
              <a:rPr lang="en-US" sz="2400" dirty="0" smtClean="0">
                <a:latin typeface="+mn-lt"/>
              </a:rPr>
              <a:t>	</a:t>
            </a:r>
            <a:r>
              <a:rPr lang="en-US" sz="2400" dirty="0">
                <a:latin typeface="+mn-lt"/>
              </a:rPr>
              <a:t>	(20k)				   0</a:t>
            </a:r>
          </a:p>
          <a:p>
            <a:pPr marL="0" indent="0" eaLnBrk="1" hangingPunct="1">
              <a:lnSpc>
                <a:spcPct val="80000"/>
              </a:lnSpc>
              <a:buFontTx/>
              <a:buNone/>
            </a:pPr>
            <a:r>
              <a:rPr lang="en-US" sz="2400" dirty="0">
                <a:latin typeface="+mn-lt"/>
              </a:rPr>
              <a:t>US Tax	</a:t>
            </a:r>
            <a:r>
              <a:rPr lang="en-US" sz="2400" dirty="0" smtClean="0">
                <a:latin typeface="+mn-lt"/>
              </a:rPr>
              <a:t>	</a:t>
            </a:r>
            <a:r>
              <a:rPr lang="en-US" sz="2400" dirty="0">
                <a:latin typeface="+mn-lt"/>
              </a:rPr>
              <a:t>	(28k)	[35%*80]		(28k)</a:t>
            </a:r>
          </a:p>
          <a:p>
            <a:pPr marL="0" indent="0" eaLnBrk="1" hangingPunct="1">
              <a:lnSpc>
                <a:spcPct val="80000"/>
              </a:lnSpc>
              <a:buFontTx/>
              <a:buNone/>
            </a:pPr>
            <a:r>
              <a:rPr lang="en-US" sz="2400" dirty="0">
                <a:latin typeface="+mn-lt"/>
              </a:rPr>
              <a:t>After-tax Inc.		 52k				 52k</a:t>
            </a:r>
          </a:p>
          <a:p>
            <a:pPr marL="0" indent="0" eaLnBrk="1" hangingPunct="1">
              <a:lnSpc>
                <a:spcPct val="80000"/>
              </a:lnSpc>
              <a:buFontTx/>
              <a:buNone/>
            </a:pPr>
            <a:r>
              <a:rPr lang="en-US" sz="2400" dirty="0">
                <a:latin typeface="+mn-lt"/>
              </a:rPr>
              <a:t>After-tax </a:t>
            </a:r>
            <a:r>
              <a:rPr lang="en-US" sz="2400" dirty="0" err="1">
                <a:latin typeface="+mn-lt"/>
              </a:rPr>
              <a:t>ROR</a:t>
            </a:r>
            <a:r>
              <a:rPr lang="en-US" sz="2400" dirty="0">
                <a:latin typeface="+mn-lt"/>
              </a:rPr>
              <a:t>	</a:t>
            </a:r>
            <a:r>
              <a:rPr lang="en-US" sz="2400" dirty="0" smtClean="0">
                <a:latin typeface="+mn-lt"/>
              </a:rPr>
              <a:t>	5.2</a:t>
            </a:r>
            <a:r>
              <a:rPr lang="en-US" sz="2400" dirty="0">
                <a:latin typeface="+mn-lt"/>
              </a:rPr>
              <a:t>%				5.2%</a:t>
            </a:r>
          </a:p>
        </p:txBody>
      </p:sp>
      <p:sp>
        <p:nvSpPr>
          <p:cNvPr id="39939" name="Rectangle 2"/>
          <p:cNvSpPr>
            <a:spLocks noGrp="1" noChangeArrowheads="1"/>
          </p:cNvSpPr>
          <p:nvPr>
            <p:ph type="title"/>
          </p:nvPr>
        </p:nvSpPr>
        <p:spPr>
          <a:noFill/>
        </p:spPr>
        <p:txBody>
          <a:bodyPr/>
          <a:lstStyle/>
          <a:p>
            <a:pPr eaLnBrk="1" hangingPunct="1"/>
            <a:r>
              <a:rPr lang="en-US" b="1" dirty="0">
                <a:latin typeface="+mn-lt"/>
              </a:rPr>
              <a:t>National Neutrality Example</a:t>
            </a:r>
          </a:p>
        </p:txBody>
      </p:sp>
      <p:sp>
        <p:nvSpPr>
          <p:cNvPr id="39937"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eaLnBrk="1" hangingPunct="1"/>
            <a:r>
              <a:rPr lang="en-US" sz="2400" dirty="0">
                <a:latin typeface="Calibri" panose="020F0502020204030204" pitchFamily="34" charset="0"/>
              </a:rPr>
              <a:t>CON is satisfied if tax systems do not distort ownership of assets.</a:t>
            </a:r>
          </a:p>
          <a:p>
            <a:pPr eaLnBrk="1" hangingPunct="1"/>
            <a:r>
              <a:rPr lang="en-US" sz="2400" dirty="0">
                <a:latin typeface="Calibri" panose="020F0502020204030204" pitchFamily="34" charset="0"/>
              </a:rPr>
              <a:t>CON maximizes output and efficiency by encouraging the most productive ownership of assets</a:t>
            </a:r>
          </a:p>
          <a:p>
            <a:pPr eaLnBrk="1" hangingPunct="1"/>
            <a:r>
              <a:rPr lang="en-US" sz="2400" dirty="0">
                <a:latin typeface="Calibri" panose="020F0502020204030204" pitchFamily="34" charset="0"/>
              </a:rPr>
              <a:t>CON can be achieved if all countries exempt foreign income taxation or tax foreign income (with a foreign tax credit).</a:t>
            </a:r>
          </a:p>
        </p:txBody>
      </p:sp>
      <p:sp>
        <p:nvSpPr>
          <p:cNvPr id="40961" name="Title 1"/>
          <p:cNvSpPr>
            <a:spLocks noGrp="1"/>
          </p:cNvSpPr>
          <p:nvPr>
            <p:ph type="title"/>
          </p:nvPr>
        </p:nvSpPr>
        <p:spPr/>
        <p:txBody>
          <a:bodyPr/>
          <a:lstStyle/>
          <a:p>
            <a:pPr eaLnBrk="1" hangingPunct="1"/>
            <a:r>
              <a:rPr lang="en-US" sz="1800" b="1" dirty="0">
                <a:latin typeface="+mn-lt"/>
              </a:rPr>
              <a:t>Capital Ownership Neutrality</a:t>
            </a:r>
          </a:p>
        </p:txBody>
      </p:sp>
      <p:sp>
        <p:nvSpPr>
          <p:cNvPr id="40963"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 US statutory corporate tax </a:t>
            </a:r>
          </a:p>
          <a:p>
            <a:r>
              <a:rPr lang="en-US" dirty="0" smtClean="0"/>
              <a:t>Deferral benefits may shift investments offshore</a:t>
            </a:r>
          </a:p>
          <a:p>
            <a:r>
              <a:rPr lang="en-US" dirty="0" smtClean="0"/>
              <a:t>Lockout effect: the choice between repatriation and reinvestment of foreign earnings</a:t>
            </a:r>
          </a:p>
          <a:p>
            <a:r>
              <a:rPr lang="en-US" dirty="0" smtClean="0"/>
              <a:t>Distortions in shareholder payouts</a:t>
            </a:r>
          </a:p>
          <a:p>
            <a:r>
              <a:rPr lang="en-US" dirty="0" smtClean="0"/>
              <a:t>Income shifting</a:t>
            </a:r>
          </a:p>
          <a:p>
            <a:r>
              <a:rPr lang="en-US" dirty="0" smtClean="0"/>
              <a:t>Inversions</a:t>
            </a:r>
          </a:p>
          <a:p>
            <a:endParaRPr lang="en-US" sz="800" dirty="0"/>
          </a:p>
          <a:p>
            <a:r>
              <a:rPr lang="en-US" sz="800" dirty="0"/>
              <a:t>	</a:t>
            </a:r>
            <a:endParaRPr lang="en-US" dirty="0"/>
          </a:p>
        </p:txBody>
      </p:sp>
      <p:sp>
        <p:nvSpPr>
          <p:cNvPr id="3" name="Title 2"/>
          <p:cNvSpPr>
            <a:spLocks noGrp="1"/>
          </p:cNvSpPr>
          <p:nvPr>
            <p:ph type="title"/>
          </p:nvPr>
        </p:nvSpPr>
        <p:spPr/>
        <p:txBody>
          <a:bodyPr/>
          <a:lstStyle/>
          <a:p>
            <a:r>
              <a:rPr lang="en-US" dirty="0" smtClean="0"/>
              <a:t>Some Pathologies of the U.S. International Tax System</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30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OECD Statutory Corporate Tax Rates: 2005-2015</a:t>
            </a:r>
            <a:endParaRPr lang="en-US" sz="1400"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pic>
        <p:nvPicPr>
          <p:cNvPr id="6" name="Picture 5"/>
          <p:cNvPicPr>
            <a:picLocks noChangeAspect="1"/>
          </p:cNvPicPr>
          <p:nvPr/>
        </p:nvPicPr>
        <p:blipFill>
          <a:blip r:embed="rId2"/>
          <a:stretch>
            <a:fillRect/>
          </a:stretch>
        </p:blipFill>
        <p:spPr>
          <a:xfrm>
            <a:off x="384048" y="609600"/>
            <a:ext cx="8458200" cy="5410200"/>
          </a:xfrm>
          <a:prstGeom prst="rect">
            <a:avLst/>
          </a:prstGeom>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34352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Assume USP earns $100 through its CFC in FC taxed at 0% rate and reinvests earnings in FC for 5 years at 10% p.a. at which time it repatriates the total.</a:t>
            </a:r>
          </a:p>
          <a:p>
            <a:pPr lvl="1"/>
            <a:r>
              <a:rPr lang="en-US" sz="1800" dirty="0" smtClean="0"/>
              <a:t>In Y5, USP will have: 100(1.1)^5 – (1-.35)(100(1.1)^5) or $104.68.</a:t>
            </a:r>
          </a:p>
          <a:p>
            <a:pPr marL="0" indent="0">
              <a:buNone/>
            </a:pPr>
            <a:r>
              <a:rPr lang="en-US" sz="2000" dirty="0" smtClean="0"/>
              <a:t> </a:t>
            </a:r>
          </a:p>
          <a:p>
            <a:r>
              <a:rPr lang="en-US" sz="2000" dirty="0" smtClean="0"/>
              <a:t>Assume </a:t>
            </a:r>
            <a:r>
              <a:rPr lang="en-US" sz="2000" dirty="0"/>
              <a:t>USP earns $100 </a:t>
            </a:r>
            <a:r>
              <a:rPr lang="en-US" sz="2000" dirty="0" smtClean="0"/>
              <a:t>in the US and reinvest the earnings in the US for </a:t>
            </a:r>
            <a:r>
              <a:rPr lang="en-US" sz="2000" dirty="0"/>
              <a:t>5 years at 10% p.a. </a:t>
            </a:r>
            <a:r>
              <a:rPr lang="en-US" sz="2000" dirty="0" smtClean="0"/>
              <a:t>  At the end of 5 years, USP will have:</a:t>
            </a:r>
          </a:p>
          <a:p>
            <a:pPr lvl="1"/>
            <a:r>
              <a:rPr lang="en-US" sz="1800" dirty="0" smtClean="0"/>
              <a:t>65(1.065)^5 or $89.06</a:t>
            </a:r>
            <a:endParaRPr lang="en-US" sz="1800" dirty="0"/>
          </a:p>
          <a:p>
            <a:endParaRPr lang="en-US" dirty="0"/>
          </a:p>
        </p:txBody>
      </p:sp>
      <p:sp>
        <p:nvSpPr>
          <p:cNvPr id="3" name="Title 2"/>
          <p:cNvSpPr>
            <a:spLocks noGrp="1"/>
          </p:cNvSpPr>
          <p:nvPr>
            <p:ph type="title"/>
          </p:nvPr>
        </p:nvSpPr>
        <p:spPr/>
        <p:txBody>
          <a:bodyPr/>
          <a:lstStyle/>
          <a:p>
            <a:r>
              <a:rPr lang="en-US" dirty="0" smtClean="0"/>
              <a:t>Deferral Benefits</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826447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84048" y="533400"/>
            <a:ext cx="8310727" cy="5811838"/>
          </a:xfrm>
          <a:prstGeom prst="rect">
            <a:avLst/>
          </a:prstGeom>
        </p:spPr>
      </p:pic>
      <p:sp>
        <p:nvSpPr>
          <p:cNvPr id="3" name="Title 2"/>
          <p:cNvSpPr>
            <a:spLocks noGrp="1"/>
          </p:cNvSpPr>
          <p:nvPr>
            <p:ph type="title"/>
          </p:nvPr>
        </p:nvSpPr>
        <p:spPr/>
        <p:txBody>
          <a:bodyPr/>
          <a:lstStyle/>
          <a:p>
            <a:r>
              <a:rPr lang="en-US" dirty="0"/>
              <a:t>Lockout Effect and the choice between repatriation and reinvestment of foreigner </a:t>
            </a:r>
            <a:r>
              <a:rPr lang="en-US" dirty="0" smtClean="0"/>
              <a:t>earnings</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75628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rtlCol="0">
            <a:normAutofit/>
          </a:bodyPr>
          <a:lstStyle/>
          <a:p>
            <a:pPr algn="just" eaLnBrk="1" fontAlgn="auto" hangingPunct="1">
              <a:spcAft>
                <a:spcPts val="0"/>
              </a:spcAft>
              <a:buFont typeface="Arial"/>
              <a:buChar char="•"/>
              <a:defRPr/>
            </a:pPr>
            <a:r>
              <a:rPr lang="en-US" dirty="0" smtClean="0">
                <a:ea typeface="+mn-ea"/>
                <a:cs typeface="+mn-cs"/>
              </a:rPr>
              <a:t>A U.S. person can generally credit against its U.S. tax liability foreign income taxes paid under §</a:t>
            </a:r>
            <a:r>
              <a:rPr lang="en-US" dirty="0">
                <a:ea typeface="+mn-ea"/>
                <a:cs typeface="+mn-cs"/>
              </a:rPr>
              <a:t>§901 and </a:t>
            </a:r>
            <a:r>
              <a:rPr lang="en-US" dirty="0" smtClean="0">
                <a:ea typeface="+mn-ea"/>
                <a:cs typeface="+mn-cs"/>
              </a:rPr>
              <a:t>903.</a:t>
            </a:r>
          </a:p>
          <a:p>
            <a:pPr lvl="1" algn="just" eaLnBrk="1" fontAlgn="auto" hangingPunct="1">
              <a:spcAft>
                <a:spcPts val="0"/>
              </a:spcAft>
              <a:buFont typeface="Wingdings" charset="2"/>
              <a:buChar char="Ø"/>
              <a:defRPr/>
            </a:pPr>
            <a:r>
              <a:rPr lang="en-US" dirty="0" smtClean="0">
                <a:ea typeface="+mn-ea"/>
              </a:rPr>
              <a:t>§901 covers foreign income taxes imposed on business income that are similar to U.S. income taxes. </a:t>
            </a:r>
          </a:p>
          <a:p>
            <a:pPr lvl="1" algn="just" eaLnBrk="1" fontAlgn="auto" hangingPunct="1">
              <a:spcAft>
                <a:spcPts val="0"/>
              </a:spcAft>
              <a:buFont typeface="Wingdings" charset="2"/>
              <a:buChar char="Ø"/>
              <a:defRPr/>
            </a:pPr>
            <a:r>
              <a:rPr lang="en-US" dirty="0" smtClean="0">
                <a:ea typeface="+mn-ea"/>
              </a:rPr>
              <a:t>§903 covers foreign income taxes imposed in lieu of income taxes and generally applies to withholding taxes on passive income, such as dividends.</a:t>
            </a:r>
            <a:endParaRPr lang="en-US" dirty="0">
              <a:ea typeface="+mn-ea"/>
            </a:endParaRPr>
          </a:p>
        </p:txBody>
      </p:sp>
      <p:sp>
        <p:nvSpPr>
          <p:cNvPr id="28673" name="Title 1"/>
          <p:cNvSpPr>
            <a:spLocks noGrp="1"/>
          </p:cNvSpPr>
          <p:nvPr>
            <p:ph type="title"/>
          </p:nvPr>
        </p:nvSpPr>
        <p:spPr/>
        <p:txBody>
          <a:bodyPr/>
          <a:lstStyle/>
          <a:p>
            <a:pPr eaLnBrk="1" hangingPunct="1">
              <a:tabLst>
                <a:tab pos="295275" algn="l"/>
                <a:tab pos="1023938" algn="l"/>
              </a:tabLst>
            </a:pPr>
            <a:r>
              <a:rPr lang="en-US" sz="2000" b="1" dirty="0">
                <a:latin typeface="Calibri" charset="0"/>
              </a:rPr>
              <a:t>Int’l Tax Review:  U.S. Direct Foreign Tax Credit</a:t>
            </a:r>
          </a:p>
        </p:txBody>
      </p:sp>
      <p:sp>
        <p:nvSpPr>
          <p:cNvPr id="4" name="Footer Placeholder 3"/>
          <p:cNvSpPr>
            <a:spLocks noGrp="1"/>
          </p:cNvSpPr>
          <p:nvPr>
            <p:ph type="ftr" sz="quarter" idx="11"/>
          </p:nvPr>
        </p:nvSpPr>
        <p:spPr/>
        <p:txBody>
          <a:bodyPr/>
          <a:lstStyle/>
          <a:p>
            <a:pPr>
              <a:defRPr/>
            </a:pPr>
            <a:r>
              <a:rPr lang="en-US" smtClean="0">
                <a:solidFill>
                  <a:schemeClr val="tx1">
                    <a:tint val="75000"/>
                  </a:schemeClr>
                </a:solidFill>
                <a:latin typeface="Calibri" panose="020F0502020204030204" pitchFamily="34" charset="0"/>
              </a:rPr>
              <a:t>Taxing Foreign Income</a:t>
            </a:r>
            <a:endParaRPr lang="en-US" dirty="0">
              <a:solidFill>
                <a:schemeClr val="tx1">
                  <a:tint val="75000"/>
                </a:schemeClr>
              </a:solidFill>
              <a:latin typeface="Calibri" panose="020F0502020204030204" pitchFamily="34" charset="0"/>
            </a:endParaRPr>
          </a:p>
        </p:txBody>
      </p:sp>
      <p:sp>
        <p:nvSpPr>
          <p:cNvPr id="6" name="Content Placeholder 5"/>
          <p:cNvSpPr>
            <a:spLocks noGrp="1"/>
          </p:cNvSpPr>
          <p:nvPr>
            <p:ph sz="half" idx="4294967295"/>
          </p:nvPr>
        </p:nvSpPr>
        <p:spPr>
          <a:xfrm>
            <a:off x="1700213" y="2484437"/>
            <a:ext cx="5029200" cy="3048000"/>
          </a:xfrm>
          <a:prstGeom prst="rect">
            <a:avLst/>
          </a:prstGeom>
          <a:ln>
            <a:solidFill>
              <a:schemeClr val="accent1"/>
            </a:solidFill>
          </a:ln>
        </p:spPr>
        <p:txBody>
          <a:bodyPr rtlCol="0">
            <a:normAutofit/>
          </a:bodyPr>
          <a:lstStyle/>
          <a:p>
            <a:pPr eaLnBrk="1" fontAlgn="auto" hangingPunct="1">
              <a:spcAft>
                <a:spcPts val="0"/>
              </a:spcAft>
              <a:buFont typeface="Arial"/>
              <a:buNone/>
              <a:defRPr/>
            </a:pPr>
            <a:r>
              <a:rPr lang="en-US" dirty="0" smtClean="0">
                <a:ea typeface="+mn-ea"/>
                <a:cs typeface="+mn-cs"/>
              </a:rPr>
              <a:t> </a:t>
            </a:r>
            <a:endParaRPr lang="en-US" dirty="0">
              <a:ea typeface="+mn-ea"/>
              <a:cs typeface="+mn-cs"/>
            </a:endParaRPr>
          </a:p>
        </p:txBody>
      </p:sp>
      <p:sp>
        <p:nvSpPr>
          <p:cNvPr id="7" name="Rectangle 6"/>
          <p:cNvSpPr/>
          <p:nvPr/>
        </p:nvSpPr>
        <p:spPr>
          <a:xfrm>
            <a:off x="2362200" y="2960687"/>
            <a:ext cx="1290638" cy="51911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9" name="Straight Connector 8"/>
          <p:cNvCxnSpPr>
            <a:stCxn id="7" idx="2"/>
            <a:endCxn id="10" idx="0"/>
          </p:cNvCxnSpPr>
          <p:nvPr/>
        </p:nvCxnSpPr>
        <p:spPr>
          <a:xfrm>
            <a:off x="3007519" y="3479800"/>
            <a:ext cx="0" cy="7493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362200" y="4229100"/>
            <a:ext cx="1290638" cy="723900"/>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Foreign Taxes on  Branch Operations</a:t>
            </a:r>
          </a:p>
        </p:txBody>
      </p:sp>
      <p:cxnSp>
        <p:nvCxnSpPr>
          <p:cNvPr id="12" name="Straight Arrow Connector 11"/>
          <p:cNvCxnSpPr/>
          <p:nvPr/>
        </p:nvCxnSpPr>
        <p:spPr>
          <a:xfrm flipH="1">
            <a:off x="3008313" y="3914775"/>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ular Callout 13"/>
          <p:cNvSpPr/>
          <p:nvPr/>
        </p:nvSpPr>
        <p:spPr>
          <a:xfrm>
            <a:off x="3768725" y="3575050"/>
            <a:ext cx="446088" cy="252412"/>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§901 </a:t>
            </a:r>
            <a:endParaRPr lang="en-US" sz="1000" dirty="0"/>
          </a:p>
        </p:txBody>
      </p:sp>
      <p:sp>
        <p:nvSpPr>
          <p:cNvPr id="21" name="Rectangle 20"/>
          <p:cNvSpPr/>
          <p:nvPr/>
        </p:nvSpPr>
        <p:spPr>
          <a:xfrm>
            <a:off x="4518025" y="2962275"/>
            <a:ext cx="1290638"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22" name="Straight Connector 21"/>
          <p:cNvCxnSpPr>
            <a:stCxn id="21" idx="2"/>
            <a:endCxn id="23" idx="0"/>
          </p:cNvCxnSpPr>
          <p:nvPr/>
        </p:nvCxnSpPr>
        <p:spPr>
          <a:xfrm>
            <a:off x="5163344" y="3481387"/>
            <a:ext cx="0" cy="841375"/>
          </a:xfrm>
          <a:prstGeom prst="line">
            <a:avLst/>
          </a:prstGeom>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4430713" y="4322762"/>
            <a:ext cx="1465262" cy="6302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tx1"/>
                </a:solidFill>
              </a:rPr>
              <a:t>Withholding Taxes on Foreign Passive Income</a:t>
            </a:r>
          </a:p>
        </p:txBody>
      </p:sp>
      <p:cxnSp>
        <p:nvCxnSpPr>
          <p:cNvPr id="24" name="Straight Arrow Connector 23"/>
          <p:cNvCxnSpPr/>
          <p:nvPr/>
        </p:nvCxnSpPr>
        <p:spPr>
          <a:xfrm flipH="1">
            <a:off x="5164138" y="4008437"/>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ular Callout 24"/>
          <p:cNvSpPr/>
          <p:nvPr/>
        </p:nvSpPr>
        <p:spPr>
          <a:xfrm>
            <a:off x="5924550" y="3668712"/>
            <a:ext cx="446088" cy="254000"/>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§903 </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21"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Reinvested foreign earnings may lead to reduced shareholder payouts</a:t>
            </a:r>
          </a:p>
          <a:p>
            <a:r>
              <a:rPr lang="en-US" dirty="0"/>
              <a:t>Reinvested foreign earnings may lead to </a:t>
            </a:r>
            <a:r>
              <a:rPr lang="en-US" dirty="0" smtClean="0"/>
              <a:t>higher debt levels and lower US profits</a:t>
            </a:r>
          </a:p>
          <a:p>
            <a:endParaRPr lang="en-US" dirty="0"/>
          </a:p>
        </p:txBody>
      </p:sp>
      <p:sp>
        <p:nvSpPr>
          <p:cNvPr id="3" name="Title 2"/>
          <p:cNvSpPr>
            <a:spLocks noGrp="1"/>
          </p:cNvSpPr>
          <p:nvPr>
            <p:ph type="title"/>
          </p:nvPr>
        </p:nvSpPr>
        <p:spPr/>
        <p:txBody>
          <a:bodyPr/>
          <a:lstStyle/>
          <a:p>
            <a:r>
              <a:rPr lang="en-US" dirty="0" smtClean="0"/>
              <a:t>Distortions in USP Corporate Payouts</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403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Income Shifting: Principal Model</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Rectangle 5"/>
          <p:cNvSpPr/>
          <p:nvPr/>
        </p:nvSpPr>
        <p:spPr>
          <a:xfrm>
            <a:off x="3581400" y="1936618"/>
            <a:ext cx="1330325" cy="638469"/>
          </a:xfrm>
          <a:prstGeom prst="rect">
            <a:avLst/>
          </a:prstGeom>
          <a:noFill/>
          <a:ln w="28575"/>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smtClean="0">
                <a:solidFill>
                  <a:prstClr val="black"/>
                </a:solidFill>
              </a:rPr>
              <a:t>US Parent</a:t>
            </a:r>
            <a:endParaRPr lang="en-US" sz="1600" b="1" dirty="0">
              <a:solidFill>
                <a:prstClr val="black"/>
              </a:solidFill>
            </a:endParaRPr>
          </a:p>
        </p:txBody>
      </p:sp>
      <p:cxnSp>
        <p:nvCxnSpPr>
          <p:cNvPr id="7" name="Straight Connector 6"/>
          <p:cNvCxnSpPr>
            <a:stCxn id="6" idx="2"/>
            <a:endCxn id="8" idx="0"/>
          </p:cNvCxnSpPr>
          <p:nvPr/>
        </p:nvCxnSpPr>
        <p:spPr>
          <a:xfrm flipH="1">
            <a:off x="3332163" y="2575087"/>
            <a:ext cx="914400" cy="97353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667000" y="3548621"/>
            <a:ext cx="1330325" cy="587372"/>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b="1" dirty="0" smtClean="0">
                <a:solidFill>
                  <a:prstClr val="black"/>
                </a:solidFill>
              </a:rPr>
              <a:t>CFC1</a:t>
            </a:r>
          </a:p>
          <a:p>
            <a:pPr algn="ctr">
              <a:defRPr/>
            </a:pPr>
            <a:r>
              <a:rPr lang="en-US" sz="1400" b="1" dirty="0" smtClean="0">
                <a:solidFill>
                  <a:prstClr val="black"/>
                </a:solidFill>
              </a:rPr>
              <a:t>Low Tax</a:t>
            </a:r>
            <a:endParaRPr lang="en-US" sz="1400" b="1" dirty="0">
              <a:solidFill>
                <a:prstClr val="black"/>
              </a:solidFill>
            </a:endParaRPr>
          </a:p>
        </p:txBody>
      </p:sp>
      <p:cxnSp>
        <p:nvCxnSpPr>
          <p:cNvPr id="9" name="Straight Connector 8"/>
          <p:cNvCxnSpPr>
            <a:stCxn id="6" idx="2"/>
            <a:endCxn id="10" idx="0"/>
          </p:cNvCxnSpPr>
          <p:nvPr/>
        </p:nvCxnSpPr>
        <p:spPr>
          <a:xfrm>
            <a:off x="4246563" y="2575087"/>
            <a:ext cx="803942" cy="98730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385342" y="3562387"/>
            <a:ext cx="1330325" cy="587372"/>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400" b="1" dirty="0" smtClean="0">
                <a:solidFill>
                  <a:prstClr val="black"/>
                </a:solidFill>
              </a:rPr>
              <a:t>CFC 2</a:t>
            </a:r>
          </a:p>
          <a:p>
            <a:pPr algn="ctr">
              <a:defRPr/>
            </a:pPr>
            <a:r>
              <a:rPr lang="en-US" sz="1400" b="1" dirty="0" smtClean="0">
                <a:solidFill>
                  <a:prstClr val="black"/>
                </a:solidFill>
              </a:rPr>
              <a:t>High Tax</a:t>
            </a:r>
            <a:endParaRPr lang="en-US" sz="1400" b="1" dirty="0">
              <a:solidFill>
                <a:prstClr val="black"/>
              </a:solidFill>
            </a:endParaRPr>
          </a:p>
        </p:txBody>
      </p:sp>
      <p:cxnSp>
        <p:nvCxnSpPr>
          <p:cNvPr id="11" name="Straight Connector 10"/>
          <p:cNvCxnSpPr/>
          <p:nvPr/>
        </p:nvCxnSpPr>
        <p:spPr>
          <a:xfrm>
            <a:off x="4114800" y="4298218"/>
            <a:ext cx="0" cy="1676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64928" y="4342253"/>
            <a:ext cx="2258247" cy="1200329"/>
          </a:xfrm>
          <a:prstGeom prst="rect">
            <a:avLst/>
          </a:prstGeom>
          <a:noFill/>
        </p:spPr>
        <p:txBody>
          <a:bodyPr wrap="none" rtlCol="0">
            <a:spAutoFit/>
          </a:bodyPr>
          <a:lstStyle/>
          <a:p>
            <a:pPr marL="115888" indent="-115888">
              <a:buFont typeface="Arial" panose="020B0604020202020204" pitchFamily="34" charset="0"/>
              <a:buChar char="•"/>
            </a:pPr>
            <a:r>
              <a:rPr lang="en-US" sz="1400" dirty="0" smtClean="0">
                <a:latin typeface="Calibri" panose="020F0502020204030204" pitchFamily="34" charset="0"/>
              </a:rPr>
              <a:t>Management &amp; control</a:t>
            </a:r>
          </a:p>
          <a:p>
            <a:pPr marL="115888" indent="-115888">
              <a:buFont typeface="Arial" panose="020B0604020202020204" pitchFamily="34" charset="0"/>
              <a:buChar char="•"/>
            </a:pPr>
            <a:r>
              <a:rPr lang="en-US" sz="1400" dirty="0" smtClean="0">
                <a:latin typeface="Calibri" panose="020F0502020204030204" pitchFamily="34" charset="0"/>
              </a:rPr>
              <a:t>High value added activities</a:t>
            </a:r>
          </a:p>
          <a:p>
            <a:pPr marL="115888" indent="-115888">
              <a:buFont typeface="Arial" panose="020B0604020202020204" pitchFamily="34" charset="0"/>
              <a:buChar char="•"/>
            </a:pPr>
            <a:r>
              <a:rPr lang="en-US" sz="1400" dirty="0" smtClean="0">
                <a:latin typeface="Calibri" panose="020F0502020204030204" pitchFamily="34" charset="0"/>
              </a:rPr>
              <a:t>Higher risk functions</a:t>
            </a:r>
          </a:p>
          <a:p>
            <a:pPr marL="115888" indent="-115888">
              <a:buFont typeface="Arial" panose="020B0604020202020204" pitchFamily="34" charset="0"/>
              <a:buChar char="•"/>
            </a:pPr>
            <a:r>
              <a:rPr lang="en-US" sz="1400" b="1" dirty="0" smtClean="0">
                <a:latin typeface="Calibri" panose="020F0502020204030204" pitchFamily="34" charset="0"/>
              </a:rPr>
              <a:t>Intellectual </a:t>
            </a:r>
            <a:r>
              <a:rPr lang="en-US" sz="1400" b="1" dirty="0">
                <a:latin typeface="Calibri" panose="020F0502020204030204" pitchFamily="34" charset="0"/>
              </a:rPr>
              <a:t>Property</a:t>
            </a:r>
            <a:r>
              <a:rPr lang="en-US" sz="1600" dirty="0">
                <a:latin typeface="Calibri" panose="020F0502020204030204" pitchFamily="34" charset="0"/>
              </a:rPr>
              <a:t> </a:t>
            </a:r>
          </a:p>
          <a:p>
            <a:pPr marL="115888" indent="-115888">
              <a:buFont typeface="Arial" panose="020B0604020202020204" pitchFamily="34" charset="0"/>
              <a:buChar char="•"/>
            </a:pPr>
            <a:endParaRPr lang="en-US" sz="1400" dirty="0">
              <a:latin typeface="Calibri" panose="020F0502020204030204" pitchFamily="34" charset="0"/>
            </a:endParaRPr>
          </a:p>
        </p:txBody>
      </p:sp>
      <p:sp>
        <p:nvSpPr>
          <p:cNvPr id="13" name="TextBox 12"/>
          <p:cNvSpPr txBox="1"/>
          <p:nvPr/>
        </p:nvSpPr>
        <p:spPr>
          <a:xfrm>
            <a:off x="4250205" y="4298218"/>
            <a:ext cx="2755498" cy="738664"/>
          </a:xfrm>
          <a:prstGeom prst="rect">
            <a:avLst/>
          </a:prstGeom>
          <a:noFill/>
        </p:spPr>
        <p:txBody>
          <a:bodyPr wrap="none" rtlCol="0">
            <a:spAutoFit/>
          </a:bodyPr>
          <a:lstStyle/>
          <a:p>
            <a:pPr marL="115888" indent="-115888">
              <a:buFont typeface="Arial" panose="020B0604020202020204" pitchFamily="34" charset="0"/>
              <a:buChar char="•"/>
            </a:pPr>
            <a:r>
              <a:rPr lang="en-US" sz="1400" dirty="0" smtClean="0">
                <a:latin typeface="Calibri" panose="020F0502020204030204" pitchFamily="34" charset="0"/>
              </a:rPr>
              <a:t>Low value added activities</a:t>
            </a:r>
          </a:p>
          <a:p>
            <a:pPr marL="115888" indent="-115888">
              <a:buFont typeface="Arial" panose="020B0604020202020204" pitchFamily="34" charset="0"/>
              <a:buChar char="•"/>
            </a:pPr>
            <a:r>
              <a:rPr lang="en-US" sz="1400" dirty="0" smtClean="0">
                <a:latin typeface="Calibri" panose="020F0502020204030204" pitchFamily="34" charset="0"/>
              </a:rPr>
              <a:t>Contract manufacturing</a:t>
            </a:r>
          </a:p>
          <a:p>
            <a:pPr marL="115888" indent="-115888">
              <a:buFont typeface="Arial" panose="020B0604020202020204" pitchFamily="34" charset="0"/>
              <a:buChar char="•"/>
            </a:pPr>
            <a:r>
              <a:rPr lang="en-US" sz="1400" dirty="0" smtClean="0">
                <a:latin typeface="Calibri" panose="020F0502020204030204" pitchFamily="34" charset="0"/>
              </a:rPr>
              <a:t>Limited risk distribution functions</a:t>
            </a:r>
            <a:endParaRPr lang="en-US" sz="1400" dirty="0">
              <a:latin typeface="Calibri" panose="020F0502020204030204" pitchFamily="34" charset="0"/>
            </a:endParaRPr>
          </a:p>
        </p:txBody>
      </p:sp>
      <p:cxnSp>
        <p:nvCxnSpPr>
          <p:cNvPr id="15" name="Straight Arrow Connector 14"/>
          <p:cNvCxnSpPr/>
          <p:nvPr/>
        </p:nvCxnSpPr>
        <p:spPr>
          <a:xfrm>
            <a:off x="3332163" y="5181600"/>
            <a:ext cx="12398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0245" y="4994041"/>
            <a:ext cx="960519" cy="338554"/>
          </a:xfrm>
          <a:prstGeom prst="rect">
            <a:avLst/>
          </a:prstGeom>
          <a:noFill/>
        </p:spPr>
        <p:txBody>
          <a:bodyPr wrap="none" rtlCol="0">
            <a:spAutoFit/>
          </a:bodyPr>
          <a:lstStyle/>
          <a:p>
            <a:r>
              <a:rPr lang="en-US" sz="1600" b="1" dirty="0" smtClean="0">
                <a:latin typeface="+mj-lt"/>
              </a:rPr>
              <a:t>Licensing</a:t>
            </a:r>
            <a:endParaRPr lang="en-US" sz="1400" b="1" dirty="0">
              <a:latin typeface="+mj-lt"/>
            </a:endParaRPr>
          </a:p>
        </p:txBody>
      </p:sp>
      <p:sp>
        <p:nvSpPr>
          <p:cNvPr id="17" name="TextBox 16"/>
          <p:cNvSpPr txBox="1"/>
          <p:nvPr/>
        </p:nvSpPr>
        <p:spPr>
          <a:xfrm>
            <a:off x="1766269" y="2066879"/>
            <a:ext cx="1715919" cy="307777"/>
          </a:xfrm>
          <a:prstGeom prst="rect">
            <a:avLst/>
          </a:prstGeom>
          <a:noFill/>
        </p:spPr>
        <p:txBody>
          <a:bodyPr wrap="none" rtlCol="0">
            <a:spAutoFit/>
          </a:bodyPr>
          <a:lstStyle/>
          <a:p>
            <a:r>
              <a:rPr lang="en-US" sz="1400" b="1" dirty="0">
                <a:latin typeface="+mj-lt"/>
              </a:rPr>
              <a:t>Intellectual Property</a:t>
            </a:r>
          </a:p>
        </p:txBody>
      </p:sp>
      <p:sp>
        <p:nvSpPr>
          <p:cNvPr id="18" name="Arc 17"/>
          <p:cNvSpPr/>
          <p:nvPr/>
        </p:nvSpPr>
        <p:spPr>
          <a:xfrm rot="14227139">
            <a:off x="1714615" y="2395495"/>
            <a:ext cx="2545064" cy="2226245"/>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1564928" y="3068737"/>
            <a:ext cx="312906" cy="369332"/>
          </a:xfrm>
          <a:prstGeom prst="rect">
            <a:avLst/>
          </a:prstGeom>
          <a:noFill/>
        </p:spPr>
        <p:txBody>
          <a:bodyPr wrap="none" rtlCol="0">
            <a:spAutoFit/>
          </a:bodyPr>
          <a:lstStyle/>
          <a:p>
            <a:r>
              <a:rPr lang="en-US" dirty="0" smtClean="0"/>
              <a:t>?</a:t>
            </a:r>
            <a:endParaRPr lang="en-US"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240684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414949" y="4158309"/>
            <a:ext cx="1311347"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7" name="Rectangle 56"/>
          <p:cNvSpPr/>
          <p:nvPr/>
        </p:nvSpPr>
        <p:spPr>
          <a:xfrm>
            <a:off x="836429" y="3173029"/>
            <a:ext cx="1488558"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49" name="Straight Connector 48"/>
          <p:cNvCxnSpPr/>
          <p:nvPr/>
        </p:nvCxnSpPr>
        <p:spPr>
          <a:xfrm>
            <a:off x="4990194" y="2988730"/>
            <a:ext cx="0" cy="361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448479" y="2988730"/>
            <a:ext cx="0" cy="361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a:off x="1360967" y="1549795"/>
            <a:ext cx="1" cy="147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764462" y="744279"/>
            <a:ext cx="0" cy="53162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79022" y="726559"/>
            <a:ext cx="0" cy="53162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91118" y="931402"/>
            <a:ext cx="1275907" cy="63440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a:t>
            </a:r>
            <a:endParaRPr lang="en-US" dirty="0">
              <a:solidFill>
                <a:schemeClr val="tx1"/>
              </a:solidFill>
            </a:endParaRPr>
          </a:p>
        </p:txBody>
      </p:sp>
      <p:sp>
        <p:nvSpPr>
          <p:cNvPr id="7" name="Rectangle 6"/>
          <p:cNvSpPr/>
          <p:nvPr/>
        </p:nvSpPr>
        <p:spPr>
          <a:xfrm>
            <a:off x="680484" y="1996364"/>
            <a:ext cx="1488558" cy="659219"/>
          </a:xfrm>
          <a:prstGeom prst="rect">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a:t>
            </a:r>
          </a:p>
          <a:p>
            <a:pPr algn="ctr"/>
            <a:r>
              <a:rPr lang="en-US" dirty="0" smtClean="0">
                <a:solidFill>
                  <a:schemeClr val="tx1"/>
                </a:solidFill>
              </a:rPr>
              <a:t>Parent</a:t>
            </a:r>
          </a:p>
        </p:txBody>
      </p:sp>
      <p:sp>
        <p:nvSpPr>
          <p:cNvPr id="9" name="Rectangle 8"/>
          <p:cNvSpPr/>
          <p:nvPr/>
        </p:nvSpPr>
        <p:spPr>
          <a:xfrm>
            <a:off x="684029" y="3020629"/>
            <a:ext cx="1488558"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Existing Foreign Subs</a:t>
            </a:r>
            <a:endParaRPr lang="en-US" sz="1600" dirty="0">
              <a:solidFill>
                <a:schemeClr val="tx1"/>
              </a:solidFill>
            </a:endParaRPr>
          </a:p>
        </p:txBody>
      </p:sp>
      <p:cxnSp>
        <p:nvCxnSpPr>
          <p:cNvPr id="12" name="Straight Connector 11"/>
          <p:cNvCxnSpPr/>
          <p:nvPr/>
        </p:nvCxnSpPr>
        <p:spPr>
          <a:xfrm>
            <a:off x="4128963" y="1553340"/>
            <a:ext cx="0" cy="14353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2265" y="939509"/>
            <a:ext cx="1275907" cy="63440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a:t>
            </a:r>
            <a:endParaRPr lang="en-US" dirty="0">
              <a:solidFill>
                <a:schemeClr val="tx1"/>
              </a:solidFill>
            </a:endParaRPr>
          </a:p>
        </p:txBody>
      </p:sp>
      <p:sp>
        <p:nvSpPr>
          <p:cNvPr id="14" name="Rectangle 13"/>
          <p:cNvSpPr/>
          <p:nvPr/>
        </p:nvSpPr>
        <p:spPr>
          <a:xfrm>
            <a:off x="3448479" y="1999909"/>
            <a:ext cx="1488558" cy="659219"/>
          </a:xfrm>
          <a:prstGeom prst="rect">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a:t>
            </a:r>
            <a:endParaRPr lang="en-US" dirty="0">
              <a:solidFill>
                <a:schemeClr val="tx1"/>
              </a:solidFill>
            </a:endParaRPr>
          </a:p>
        </p:txBody>
      </p:sp>
      <p:sp>
        <p:nvSpPr>
          <p:cNvPr id="16" name="Rectangle 15"/>
          <p:cNvSpPr/>
          <p:nvPr/>
        </p:nvSpPr>
        <p:spPr>
          <a:xfrm>
            <a:off x="2927478" y="3176570"/>
            <a:ext cx="1098712" cy="6521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Existing Foreign Subs</a:t>
            </a:r>
            <a:endParaRPr lang="en-US" sz="1400" dirty="0">
              <a:solidFill>
                <a:schemeClr val="tx1"/>
              </a:solidFill>
            </a:endParaRPr>
          </a:p>
        </p:txBody>
      </p:sp>
      <p:sp>
        <p:nvSpPr>
          <p:cNvPr id="18" name="Text Placeholder 5"/>
          <p:cNvSpPr txBox="1">
            <a:spLocks/>
          </p:cNvSpPr>
          <p:nvPr/>
        </p:nvSpPr>
        <p:spPr>
          <a:xfrm>
            <a:off x="2910784" y="5053712"/>
            <a:ext cx="2898117" cy="1157971"/>
          </a:xfrm>
          <a:prstGeom prst="rect">
            <a:avLst/>
          </a:prstGeom>
        </p:spPr>
        <p:txBody>
          <a:bodyPr/>
          <a:lstStyle>
            <a:lvl1pPr marL="0" indent="0" algn="l" defTabSz="914400" rtl="0" eaLnBrk="1" latinLnBrk="0" hangingPunct="1">
              <a:spcBef>
                <a:spcPts val="500"/>
              </a:spcBef>
              <a:spcAft>
                <a:spcPts val="600"/>
              </a:spcAft>
              <a:buClr>
                <a:schemeClr val="bg1"/>
              </a:buClr>
              <a:buSzPct val="35000"/>
              <a:buFont typeface="Arial" pitchFamily="34" charset="0"/>
              <a:buChar char="•"/>
              <a:defRPr sz="1400" kern="1200" baseline="0">
                <a:solidFill>
                  <a:schemeClr val="tx1"/>
                </a:solidFill>
                <a:latin typeface="+mn-lt"/>
                <a:ea typeface="+mn-ea"/>
                <a:cs typeface="+mn-cs"/>
              </a:defRPr>
            </a:lvl1pPr>
            <a:lvl2pPr marL="274320" indent="-228600" algn="l" defTabSz="914400" rtl="0" eaLnBrk="1" latinLnBrk="0" hangingPunct="1">
              <a:spcBef>
                <a:spcPts val="300"/>
              </a:spcBef>
              <a:spcAft>
                <a:spcPts val="600"/>
              </a:spcAft>
              <a:buClr>
                <a:schemeClr val="accent6"/>
              </a:buClr>
              <a:buSzPct val="75000"/>
              <a:buFont typeface="Arial" pitchFamily="34" charset="0"/>
              <a:buChar char="•"/>
              <a:defRPr sz="1400" kern="1200">
                <a:solidFill>
                  <a:schemeClr val="tx1"/>
                </a:solidFill>
                <a:latin typeface="+mn-lt"/>
                <a:ea typeface="+mn-ea"/>
                <a:cs typeface="+mn-cs"/>
              </a:defRPr>
            </a:lvl2pPr>
            <a:lvl3pPr marL="512064" indent="-228600" algn="l" defTabSz="914400" rtl="0" eaLnBrk="1" latinLnBrk="0" hangingPunct="1">
              <a:spcBef>
                <a:spcPts val="300"/>
              </a:spcBef>
              <a:spcAft>
                <a:spcPts val="600"/>
              </a:spcAft>
              <a:buClr>
                <a:schemeClr val="accent6"/>
              </a:buClr>
              <a:buSzPct val="75000"/>
              <a:buFont typeface="Arial" pitchFamily="34" charset="0"/>
              <a:buChar char="−"/>
              <a:defRPr sz="1300" kern="1200">
                <a:solidFill>
                  <a:schemeClr val="tx1"/>
                </a:solidFill>
                <a:latin typeface="+mn-lt"/>
                <a:ea typeface="+mn-ea"/>
                <a:cs typeface="+mn-cs"/>
              </a:defRPr>
            </a:lvl3pPr>
            <a:lvl4pPr marL="749808" indent="-228600" algn="l" defTabSz="914400" rtl="0" eaLnBrk="1" latinLnBrk="0" hangingPunct="1">
              <a:spcBef>
                <a:spcPts val="300"/>
              </a:spcBef>
              <a:spcAft>
                <a:spcPts val="600"/>
              </a:spcAft>
              <a:buClr>
                <a:schemeClr val="accent6"/>
              </a:buClr>
              <a:buSzPct val="75000"/>
              <a:buFont typeface="Arial" pitchFamily="34" charset="0"/>
              <a:buChar char="»"/>
              <a:defRPr sz="1200" kern="1200">
                <a:solidFill>
                  <a:schemeClr val="tx1"/>
                </a:solidFill>
                <a:latin typeface="+mn-lt"/>
                <a:ea typeface="+mn-ea"/>
                <a:cs typeface="+mn-cs"/>
              </a:defRPr>
            </a:lvl4pPr>
            <a:lvl5pPr marL="1024128" indent="-228600" algn="l" defTabSz="914400" rtl="0" eaLnBrk="1" latinLnBrk="0" hangingPunct="1">
              <a:spcBef>
                <a:spcPts val="300"/>
              </a:spcBef>
              <a:spcAft>
                <a:spcPts val="600"/>
              </a:spcAft>
              <a:buClr>
                <a:schemeClr val="accent6"/>
              </a:buClr>
              <a:buSzPct val="75000"/>
              <a:buFont typeface="Arial" pitchFamily="34" charset="0"/>
              <a:buChar char="&gt;"/>
              <a:defRPr sz="1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200" dirty="0" smtClean="0"/>
              <a:t>US merger sub merges tax-free into US Parent   </a:t>
            </a:r>
          </a:p>
          <a:p>
            <a:pPr lvl="1"/>
            <a:r>
              <a:rPr lang="en-US" sz="1200" dirty="0" err="1" smtClean="0"/>
              <a:t>NFP</a:t>
            </a:r>
            <a:r>
              <a:rPr lang="en-US" sz="1200" dirty="0" smtClean="0"/>
              <a:t> typically formed in tax haven (Bermuda, Caymans, Barbados)</a:t>
            </a:r>
          </a:p>
        </p:txBody>
      </p:sp>
      <p:sp>
        <p:nvSpPr>
          <p:cNvPr id="19" name="Rectangle 18"/>
          <p:cNvSpPr/>
          <p:nvPr/>
        </p:nvSpPr>
        <p:spPr>
          <a:xfrm>
            <a:off x="4462103" y="4197294"/>
            <a:ext cx="1155418"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 Merger Sub</a:t>
            </a:r>
            <a:endParaRPr lang="en-US" sz="1400" dirty="0">
              <a:solidFill>
                <a:schemeClr val="tx1"/>
              </a:solidFill>
            </a:endParaRPr>
          </a:p>
        </p:txBody>
      </p:sp>
      <p:sp>
        <p:nvSpPr>
          <p:cNvPr id="21" name="TextBox 20"/>
          <p:cNvSpPr txBox="1"/>
          <p:nvPr/>
        </p:nvSpPr>
        <p:spPr>
          <a:xfrm>
            <a:off x="5096525" y="2568661"/>
            <a:ext cx="635271" cy="276999"/>
          </a:xfrm>
          <a:prstGeom prst="rect">
            <a:avLst/>
          </a:prstGeom>
          <a:solidFill>
            <a:schemeClr val="accent6">
              <a:lumMod val="20000"/>
              <a:lumOff val="80000"/>
            </a:schemeClr>
          </a:solidFill>
        </p:spPr>
        <p:txBody>
          <a:bodyPr wrap="square" rtlCol="0">
            <a:spAutoFit/>
          </a:bodyPr>
          <a:lstStyle/>
          <a:p>
            <a:r>
              <a:rPr lang="en-US" sz="1200" dirty="0" smtClean="0"/>
              <a:t>merge</a:t>
            </a:r>
            <a:endParaRPr lang="en-US" sz="1200" dirty="0"/>
          </a:p>
        </p:txBody>
      </p:sp>
      <p:cxnSp>
        <p:nvCxnSpPr>
          <p:cNvPr id="22" name="Straight Connector 21"/>
          <p:cNvCxnSpPr>
            <a:endCxn id="56" idx="0"/>
          </p:cNvCxnSpPr>
          <p:nvPr/>
        </p:nvCxnSpPr>
        <p:spPr>
          <a:xfrm>
            <a:off x="6859996" y="1574605"/>
            <a:ext cx="58227" cy="2431304"/>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97990" y="939509"/>
            <a:ext cx="1124012" cy="63440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Public</a:t>
            </a:r>
            <a:endParaRPr lang="en-US" sz="1600" dirty="0">
              <a:solidFill>
                <a:schemeClr val="tx1"/>
              </a:solidFill>
            </a:endParaRPr>
          </a:p>
        </p:txBody>
      </p:sp>
      <p:sp>
        <p:nvSpPr>
          <p:cNvPr id="24" name="Rectangle 23"/>
          <p:cNvSpPr/>
          <p:nvPr/>
        </p:nvSpPr>
        <p:spPr>
          <a:xfrm>
            <a:off x="6255459" y="2021174"/>
            <a:ext cx="1311347" cy="6592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NFP</a:t>
            </a:r>
            <a:endParaRPr lang="en-US" dirty="0">
              <a:solidFill>
                <a:schemeClr val="tx1"/>
              </a:solidFill>
            </a:endParaRPr>
          </a:p>
        </p:txBody>
      </p:sp>
      <p:sp>
        <p:nvSpPr>
          <p:cNvPr id="25" name="Rectangle 24"/>
          <p:cNvSpPr/>
          <p:nvPr/>
        </p:nvSpPr>
        <p:spPr>
          <a:xfrm>
            <a:off x="6259004" y="3045439"/>
            <a:ext cx="1311347" cy="659219"/>
          </a:xfrm>
          <a:prstGeom prst="rect">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Parent</a:t>
            </a:r>
            <a:endParaRPr lang="en-US" dirty="0">
              <a:solidFill>
                <a:schemeClr val="tx1"/>
              </a:solidFill>
            </a:endParaRPr>
          </a:p>
        </p:txBody>
      </p:sp>
      <p:sp>
        <p:nvSpPr>
          <p:cNvPr id="27" name="Text Placeholder 5"/>
          <p:cNvSpPr txBox="1">
            <a:spLocks/>
          </p:cNvSpPr>
          <p:nvPr/>
        </p:nvSpPr>
        <p:spPr>
          <a:xfrm>
            <a:off x="6122535" y="5090429"/>
            <a:ext cx="2888541" cy="1157971"/>
          </a:xfrm>
          <a:prstGeom prst="rect">
            <a:avLst/>
          </a:prstGeom>
        </p:spPr>
        <p:txBody>
          <a:bodyPr/>
          <a:lstStyle>
            <a:lvl1pPr marL="0" indent="0" algn="l" defTabSz="914400" rtl="0" eaLnBrk="1" latinLnBrk="0" hangingPunct="1">
              <a:spcBef>
                <a:spcPts val="500"/>
              </a:spcBef>
              <a:spcAft>
                <a:spcPts val="600"/>
              </a:spcAft>
              <a:buClr>
                <a:schemeClr val="bg1"/>
              </a:buClr>
              <a:buSzPct val="35000"/>
              <a:buFont typeface="Arial" pitchFamily="34" charset="0"/>
              <a:buChar char="•"/>
              <a:defRPr sz="1400" kern="1200" baseline="0">
                <a:solidFill>
                  <a:schemeClr val="tx1"/>
                </a:solidFill>
                <a:latin typeface="+mn-lt"/>
                <a:ea typeface="+mn-ea"/>
                <a:cs typeface="+mn-cs"/>
              </a:defRPr>
            </a:lvl1pPr>
            <a:lvl2pPr marL="274320" indent="-228600" algn="l" defTabSz="914400" rtl="0" eaLnBrk="1" latinLnBrk="0" hangingPunct="1">
              <a:spcBef>
                <a:spcPts val="300"/>
              </a:spcBef>
              <a:spcAft>
                <a:spcPts val="600"/>
              </a:spcAft>
              <a:buClr>
                <a:schemeClr val="accent6"/>
              </a:buClr>
              <a:buSzPct val="75000"/>
              <a:buFont typeface="Arial" pitchFamily="34" charset="0"/>
              <a:buChar char="•"/>
              <a:defRPr sz="1400" kern="1200">
                <a:solidFill>
                  <a:schemeClr val="tx1"/>
                </a:solidFill>
                <a:latin typeface="+mn-lt"/>
                <a:ea typeface="+mn-ea"/>
                <a:cs typeface="+mn-cs"/>
              </a:defRPr>
            </a:lvl2pPr>
            <a:lvl3pPr marL="512064" indent="-228600" algn="l" defTabSz="914400" rtl="0" eaLnBrk="1" latinLnBrk="0" hangingPunct="1">
              <a:spcBef>
                <a:spcPts val="300"/>
              </a:spcBef>
              <a:spcAft>
                <a:spcPts val="600"/>
              </a:spcAft>
              <a:buClr>
                <a:schemeClr val="accent6"/>
              </a:buClr>
              <a:buSzPct val="75000"/>
              <a:buFont typeface="Arial" pitchFamily="34" charset="0"/>
              <a:buChar char="−"/>
              <a:defRPr sz="1300" kern="1200">
                <a:solidFill>
                  <a:schemeClr val="tx1"/>
                </a:solidFill>
                <a:latin typeface="+mn-lt"/>
                <a:ea typeface="+mn-ea"/>
                <a:cs typeface="+mn-cs"/>
              </a:defRPr>
            </a:lvl3pPr>
            <a:lvl4pPr marL="749808" indent="-228600" algn="l" defTabSz="914400" rtl="0" eaLnBrk="1" latinLnBrk="0" hangingPunct="1">
              <a:spcBef>
                <a:spcPts val="300"/>
              </a:spcBef>
              <a:spcAft>
                <a:spcPts val="600"/>
              </a:spcAft>
              <a:buClr>
                <a:schemeClr val="accent6"/>
              </a:buClr>
              <a:buSzPct val="75000"/>
              <a:buFont typeface="Arial" pitchFamily="34" charset="0"/>
              <a:buChar char="»"/>
              <a:defRPr sz="1200" kern="1200">
                <a:solidFill>
                  <a:schemeClr val="tx1"/>
                </a:solidFill>
                <a:latin typeface="+mn-lt"/>
                <a:ea typeface="+mn-ea"/>
                <a:cs typeface="+mn-cs"/>
              </a:defRPr>
            </a:lvl4pPr>
            <a:lvl5pPr marL="1024128" indent="-228600" algn="l" defTabSz="914400" rtl="0" eaLnBrk="1" latinLnBrk="0" hangingPunct="1">
              <a:spcBef>
                <a:spcPts val="300"/>
              </a:spcBef>
              <a:spcAft>
                <a:spcPts val="600"/>
              </a:spcAft>
              <a:buClr>
                <a:schemeClr val="accent6"/>
              </a:buClr>
              <a:buSzPct val="75000"/>
              <a:buFont typeface="Arial" pitchFamily="34" charset="0"/>
              <a:buChar char="&gt;"/>
              <a:defRPr sz="1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200" dirty="0" smtClean="0"/>
              <a:t>Potentially use “Inversion” transaction to insert leverage into US group</a:t>
            </a:r>
          </a:p>
          <a:p>
            <a:pPr lvl="1"/>
            <a:r>
              <a:rPr lang="en-US" sz="1200" dirty="0" smtClean="0"/>
              <a:t>New growth under </a:t>
            </a:r>
            <a:r>
              <a:rPr lang="en-US" sz="1200" dirty="0" err="1" smtClean="0"/>
              <a:t>NFP</a:t>
            </a:r>
            <a:endParaRPr lang="en-US" sz="1200" dirty="0" smtClean="0"/>
          </a:p>
          <a:p>
            <a:pPr lvl="1"/>
            <a:r>
              <a:rPr lang="en-US" sz="1200" dirty="0" smtClean="0"/>
              <a:t>Potential restructuring of US Parent’s Existing Foreign Subs</a:t>
            </a:r>
          </a:p>
        </p:txBody>
      </p:sp>
      <p:sp>
        <p:nvSpPr>
          <p:cNvPr id="31" name="Rectangle 30"/>
          <p:cNvSpPr/>
          <p:nvPr/>
        </p:nvSpPr>
        <p:spPr>
          <a:xfrm>
            <a:off x="4462103" y="3158850"/>
            <a:ext cx="1098712" cy="6521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NFP</a:t>
            </a:r>
            <a:endParaRPr lang="en-US" sz="1600" dirty="0">
              <a:solidFill>
                <a:schemeClr val="tx1"/>
              </a:solidFill>
            </a:endParaRPr>
          </a:p>
        </p:txBody>
      </p:sp>
      <p:cxnSp>
        <p:nvCxnSpPr>
          <p:cNvPr id="34" name="Straight Connector 33"/>
          <p:cNvCxnSpPr/>
          <p:nvPr/>
        </p:nvCxnSpPr>
        <p:spPr>
          <a:xfrm>
            <a:off x="3469744" y="2988730"/>
            <a:ext cx="15204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1" idx="2"/>
          </p:cNvCxnSpPr>
          <p:nvPr/>
        </p:nvCxnSpPr>
        <p:spPr>
          <a:xfrm>
            <a:off x="5011459" y="3810977"/>
            <a:ext cx="0" cy="4765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5153225" y="2271034"/>
            <a:ext cx="737643" cy="2272343"/>
          </a:xfrm>
          <a:custGeom>
            <a:avLst/>
            <a:gdLst>
              <a:gd name="connsiteX0" fmla="*/ 701749 w 953831"/>
              <a:gd name="connsiteY0" fmla="*/ 2733616 h 2733616"/>
              <a:gd name="connsiteX1" fmla="*/ 914400 w 953831"/>
              <a:gd name="connsiteY1" fmla="*/ 309392 h 2733616"/>
              <a:gd name="connsiteX2" fmla="*/ 0 w 953831"/>
              <a:gd name="connsiteY2" fmla="*/ 32946 h 2733616"/>
              <a:gd name="connsiteX3" fmla="*/ 0 w 953831"/>
              <a:gd name="connsiteY3" fmla="*/ 32946 h 2733616"/>
            </a:gdLst>
            <a:ahLst/>
            <a:cxnLst>
              <a:cxn ang="0">
                <a:pos x="connsiteX0" y="connsiteY0"/>
              </a:cxn>
              <a:cxn ang="0">
                <a:pos x="connsiteX1" y="connsiteY1"/>
              </a:cxn>
              <a:cxn ang="0">
                <a:pos x="connsiteX2" y="connsiteY2"/>
              </a:cxn>
              <a:cxn ang="0">
                <a:pos x="connsiteX3" y="connsiteY3"/>
              </a:cxn>
            </a:cxnLst>
            <a:rect l="l" t="t" r="r" b="b"/>
            <a:pathLst>
              <a:path w="953831" h="2733616">
                <a:moveTo>
                  <a:pt x="701749" y="2733616"/>
                </a:moveTo>
                <a:cubicBezTo>
                  <a:pt x="866553" y="1746560"/>
                  <a:pt x="1031358" y="759504"/>
                  <a:pt x="914400" y="309392"/>
                </a:cubicBezTo>
                <a:cubicBezTo>
                  <a:pt x="797442" y="-140720"/>
                  <a:pt x="0" y="32946"/>
                  <a:pt x="0" y="32946"/>
                </a:cubicBezTo>
                <a:lnTo>
                  <a:pt x="0" y="32946"/>
                </a:lnTo>
              </a:path>
            </a:pathLst>
          </a:custGeom>
          <a:no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6262549" y="4005909"/>
            <a:ext cx="1311347"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Existing Foreign Subs</a:t>
            </a:r>
            <a:endParaRPr lang="en-US" sz="1400" dirty="0">
              <a:solidFill>
                <a:schemeClr val="tx1"/>
              </a:solidFill>
            </a:endParaRPr>
          </a:p>
        </p:txBody>
      </p:sp>
      <p:sp>
        <p:nvSpPr>
          <p:cNvPr id="61" name="Rectangle 60"/>
          <p:cNvSpPr/>
          <p:nvPr/>
        </p:nvSpPr>
        <p:spPr>
          <a:xfrm>
            <a:off x="7963749" y="2860156"/>
            <a:ext cx="1047327" cy="6592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Future Growth</a:t>
            </a:r>
            <a:endParaRPr lang="en-US" sz="1600" dirty="0">
              <a:solidFill>
                <a:schemeClr val="tx1"/>
              </a:solidFill>
            </a:endParaRPr>
          </a:p>
        </p:txBody>
      </p:sp>
      <p:cxnSp>
        <p:nvCxnSpPr>
          <p:cNvPr id="63" name="Elbow Connector 62"/>
          <p:cNvCxnSpPr>
            <a:endCxn id="61" idx="0"/>
          </p:cNvCxnSpPr>
          <p:nvPr/>
        </p:nvCxnSpPr>
        <p:spPr>
          <a:xfrm>
            <a:off x="6911132" y="2794082"/>
            <a:ext cx="1576281" cy="66074"/>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381000" y="33660"/>
            <a:ext cx="8458200" cy="365127"/>
          </a:xfrm>
        </p:spPr>
        <p:txBody>
          <a:bodyPr/>
          <a:lstStyle/>
          <a:p>
            <a:r>
              <a:rPr lang="en-US" dirty="0" smtClean="0"/>
              <a:t>Inversions</a:t>
            </a:r>
            <a:endParaRPr lang="en-US" dirty="0"/>
          </a:p>
        </p:txBody>
      </p:sp>
      <p:sp>
        <p:nvSpPr>
          <p:cNvPr id="2" name="Footer Placeholder 1"/>
          <p:cNvSpPr>
            <a:spLocks noGrp="1"/>
          </p:cNvSpPr>
          <p:nvPr>
            <p:ph type="ftr" sz="quarter" idx="11"/>
          </p:nvPr>
        </p:nvSpPr>
        <p:spPr/>
        <p:txBody>
          <a:bodyPr/>
          <a:lstStyle/>
          <a:p>
            <a:pPr>
              <a:defRPr/>
            </a:pPr>
            <a:r>
              <a:rPr lang="en-US" smtClean="0"/>
              <a:t>Taxing Foreign Income</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60225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4048" y="533051"/>
            <a:ext cx="8458200" cy="5812064"/>
          </a:xfrm>
        </p:spPr>
        <p:txBody>
          <a:bodyPr/>
          <a:lstStyle/>
          <a:p>
            <a:pPr marL="342900" lvl="2" indent="-342900">
              <a:buFont typeface="Wingdings" panose="05000000000000000000" pitchFamily="2" charset="2"/>
              <a:buChar char="§"/>
            </a:pPr>
            <a:r>
              <a:rPr lang="en-US" sz="2400" dirty="0"/>
              <a:t>Actavis/Warner </a:t>
            </a:r>
            <a:r>
              <a:rPr lang="en-US" sz="2400" dirty="0" err="1"/>
              <a:t>Chilcott</a:t>
            </a:r>
            <a:r>
              <a:rPr lang="en-US" sz="2400" dirty="0"/>
              <a:t> (Ireland)</a:t>
            </a:r>
          </a:p>
          <a:p>
            <a:pPr marL="342900" lvl="2" indent="-342900">
              <a:buFont typeface="Wingdings" panose="05000000000000000000" pitchFamily="2" charset="2"/>
              <a:buChar char="§"/>
            </a:pPr>
            <a:r>
              <a:rPr lang="en-US" sz="2400" dirty="0"/>
              <a:t>Pentair/Tyco International’s Flow Control Business (Switzerland)</a:t>
            </a:r>
          </a:p>
          <a:p>
            <a:pPr marL="342900" lvl="2" indent="-342900">
              <a:buFont typeface="Wingdings" panose="05000000000000000000" pitchFamily="2" charset="2"/>
              <a:buChar char="§"/>
            </a:pPr>
            <a:r>
              <a:rPr lang="en-US" sz="2400" dirty="0"/>
              <a:t>Perrigo/Elan (Ireland)</a:t>
            </a:r>
          </a:p>
          <a:p>
            <a:pPr marL="342900" lvl="2" indent="-342900">
              <a:buFont typeface="Wingdings" panose="05000000000000000000" pitchFamily="2" charset="2"/>
              <a:buChar char="§"/>
            </a:pPr>
            <a:r>
              <a:rPr lang="en-US" sz="2400" dirty="0"/>
              <a:t>Applied Materials/Tokyo Electron (Netherlands)</a:t>
            </a:r>
          </a:p>
          <a:p>
            <a:pPr marL="342900" lvl="2" indent="-342900">
              <a:buFont typeface="Wingdings" panose="05000000000000000000" pitchFamily="2" charset="2"/>
              <a:buChar char="§"/>
            </a:pPr>
            <a:r>
              <a:rPr lang="en-US" sz="2400" dirty="0"/>
              <a:t>Endo Health/</a:t>
            </a:r>
            <a:r>
              <a:rPr lang="en-US" sz="2400" dirty="0" err="1"/>
              <a:t>Palladin</a:t>
            </a:r>
            <a:r>
              <a:rPr lang="en-US" sz="2400" dirty="0"/>
              <a:t> (Ireland)</a:t>
            </a:r>
          </a:p>
          <a:p>
            <a:pPr marL="342900" lvl="2" indent="-342900">
              <a:buFont typeface="Wingdings" panose="05000000000000000000" pitchFamily="2" charset="2"/>
              <a:buChar char="§"/>
            </a:pPr>
            <a:r>
              <a:rPr lang="en-US" sz="2400" dirty="0"/>
              <a:t>Actavis/Forest Laboratories (Ireland)</a:t>
            </a:r>
          </a:p>
          <a:p>
            <a:pPr marL="342900" lvl="2" indent="-342900">
              <a:buFont typeface="Wingdings" panose="05000000000000000000" pitchFamily="2" charset="2"/>
              <a:buChar char="§"/>
            </a:pPr>
            <a:r>
              <a:rPr lang="en-US" sz="2400" dirty="0"/>
              <a:t>Horizon Pharma/</a:t>
            </a:r>
            <a:r>
              <a:rPr lang="en-US" sz="2400" dirty="0" err="1"/>
              <a:t>Vidara</a:t>
            </a:r>
            <a:r>
              <a:rPr lang="en-US" sz="2400" dirty="0"/>
              <a:t> Therapeutics (Ireland)</a:t>
            </a:r>
          </a:p>
          <a:p>
            <a:pPr marL="342900" lvl="2" indent="-342900">
              <a:buFont typeface="Wingdings" panose="05000000000000000000" pitchFamily="2" charset="2"/>
              <a:buChar char="§"/>
            </a:pPr>
            <a:r>
              <a:rPr lang="en-US" sz="2400" dirty="0"/>
              <a:t>Mylan/Abbott Laboratories subsidiary (Netherlands)</a:t>
            </a:r>
          </a:p>
          <a:p>
            <a:pPr marL="342900" lvl="2" indent="-342900">
              <a:buFont typeface="Wingdings" panose="05000000000000000000" pitchFamily="2" charset="2"/>
              <a:buChar char="§"/>
            </a:pPr>
            <a:r>
              <a:rPr lang="en-US" sz="2400" dirty="0"/>
              <a:t>Covidien/Medtronic (Ireland)</a:t>
            </a:r>
          </a:p>
          <a:p>
            <a:pPr marL="342900" lvl="2" indent="-342900">
              <a:buFont typeface="Wingdings" panose="05000000000000000000" pitchFamily="2" charset="2"/>
              <a:buChar char="§"/>
            </a:pPr>
            <a:r>
              <a:rPr lang="en-US" sz="2400" dirty="0"/>
              <a:t>Tim Hortons/Burger King (Canada)</a:t>
            </a:r>
          </a:p>
          <a:p>
            <a:pPr>
              <a:buFont typeface="Wingdings" panose="05000000000000000000" pitchFamily="2" charset="2"/>
              <a:buChar char="§"/>
            </a:pPr>
            <a:endParaRPr lang="en-US" dirty="0"/>
          </a:p>
        </p:txBody>
      </p:sp>
      <p:sp>
        <p:nvSpPr>
          <p:cNvPr id="2" name="Title 1"/>
          <p:cNvSpPr>
            <a:spLocks noGrp="1"/>
          </p:cNvSpPr>
          <p:nvPr>
            <p:ph type="title"/>
          </p:nvPr>
        </p:nvSpPr>
        <p:spPr/>
        <p:txBody>
          <a:bodyPr/>
          <a:lstStyle/>
          <a:p>
            <a:r>
              <a:rPr lang="en-US" b="1" dirty="0" smtClean="0"/>
              <a:t>Inversions:</a:t>
            </a:r>
            <a:endParaRPr lang="en-US" b="1" dirty="0"/>
          </a:p>
        </p:txBody>
      </p:sp>
      <p:sp>
        <p:nvSpPr>
          <p:cNvPr id="4" name="Footer Placeholder 3"/>
          <p:cNvSpPr>
            <a:spLocks noGrp="1"/>
          </p:cNvSpPr>
          <p:nvPr>
            <p:ph type="ftr" sz="quarter" idx="11"/>
          </p:nvPr>
        </p:nvSpPr>
        <p:spPr/>
        <p:txBody>
          <a:bodyPr/>
          <a:lstStyle/>
          <a:p>
            <a:pPr>
              <a:defRPr/>
            </a:pPr>
            <a:r>
              <a:rPr lang="en-US" smtClean="0"/>
              <a:t>Taxing Foreign Income</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4048276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z="2000" b="1" dirty="0">
                <a:latin typeface="+mn-lt"/>
              </a:rPr>
              <a:t>Financial Accounting: EPS</a:t>
            </a:r>
          </a:p>
        </p:txBody>
      </p:sp>
      <p:sp>
        <p:nvSpPr>
          <p:cNvPr id="4" name="Footer Placeholder 3"/>
          <p:cNvSpPr>
            <a:spLocks noGrp="1"/>
          </p:cNvSpPr>
          <p:nvPr>
            <p:ph type="ftr" sz="quarter" idx="11"/>
          </p:nvPr>
        </p:nvSpPr>
        <p:spPr/>
        <p:txBody>
          <a:bodyPr/>
          <a:lstStyle/>
          <a:p>
            <a:pPr>
              <a:defRPr/>
            </a:pPr>
            <a:r>
              <a:rPr lang="en-US" smtClean="0"/>
              <a:t>Taxing Foreign Income</a:t>
            </a:r>
            <a:endParaRPr lang="en-US"/>
          </a:p>
        </p:txBody>
      </p:sp>
      <p:graphicFrame>
        <p:nvGraphicFramePr>
          <p:cNvPr id="41988" name="Object 7"/>
          <p:cNvGraphicFramePr>
            <a:graphicFrameLocks noChangeAspect="1"/>
          </p:cNvGraphicFramePr>
          <p:nvPr>
            <p:extLst>
              <p:ext uri="{D42A27DB-BD31-4B8C-83A1-F6EECF244321}">
                <p14:modId xmlns:p14="http://schemas.microsoft.com/office/powerpoint/2010/main" val="3716773944"/>
              </p:ext>
            </p:extLst>
          </p:nvPr>
        </p:nvGraphicFramePr>
        <p:xfrm>
          <a:off x="914399" y="2714625"/>
          <a:ext cx="7086601" cy="1125538"/>
        </p:xfrm>
        <a:graphic>
          <a:graphicData uri="http://schemas.openxmlformats.org/presentationml/2006/ole">
            <mc:AlternateContent xmlns:mc="http://schemas.openxmlformats.org/markup-compatibility/2006">
              <mc:Choice xmlns:v="urn:schemas-microsoft-com:vml" Requires="v">
                <p:oleObj spid="_x0000_s42017" name="Equation" r:id="rId3" imgW="2197100" imgH="241300" progId="Equation.3">
                  <p:embed/>
                </p:oleObj>
              </mc:Choice>
              <mc:Fallback>
                <p:oleObj name="Equation" r:id="rId3" imgW="2197100" imgH="241300" progId="Equation.3">
                  <p:embed/>
                  <p:pic>
                    <p:nvPicPr>
                      <p:cNvPr id="0" name="Object 7"/>
                      <p:cNvPicPr>
                        <a:picLocks noChangeAspect="1" noChangeArrowheads="1"/>
                      </p:cNvPicPr>
                      <p:nvPr/>
                    </p:nvPicPr>
                    <p:blipFill>
                      <a:blip r:embed="rId4"/>
                      <a:srcRect/>
                      <a:stretch>
                        <a:fillRect/>
                      </a:stretch>
                    </p:blipFill>
                    <p:spPr bwMode="auto">
                      <a:xfrm>
                        <a:off x="914399" y="2714625"/>
                        <a:ext cx="7086601" cy="1125538"/>
                      </a:xfrm>
                      <a:prstGeom prst="rect">
                        <a:avLst/>
                      </a:prstGeom>
                      <a:noFill/>
                      <a:ln>
                        <a:noFill/>
                      </a:ln>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r>
              <a:rPr lang="en-US" sz="2800" i="1" dirty="0">
                <a:latin typeface="+mn-lt"/>
              </a:rPr>
              <a:t>Book</a:t>
            </a:r>
            <a:r>
              <a:rPr lang="en-US" sz="2800" dirty="0">
                <a:latin typeface="+mn-lt"/>
              </a:rPr>
              <a:t> Income vs. </a:t>
            </a:r>
            <a:r>
              <a:rPr lang="en-US" sz="2800" i="1" dirty="0">
                <a:latin typeface="+mn-lt"/>
              </a:rPr>
              <a:t>Taxable</a:t>
            </a:r>
            <a:r>
              <a:rPr lang="en-US" sz="2800" dirty="0">
                <a:latin typeface="+mn-lt"/>
              </a:rPr>
              <a:t> Income</a:t>
            </a:r>
          </a:p>
          <a:p>
            <a:pPr lvl="1"/>
            <a:endParaRPr lang="en-US" sz="2400" dirty="0">
              <a:latin typeface="+mn-lt"/>
            </a:endParaRPr>
          </a:p>
          <a:p>
            <a:r>
              <a:rPr lang="en-US" sz="2800" i="1" dirty="0">
                <a:latin typeface="+mn-lt"/>
              </a:rPr>
              <a:t>Temporary</a:t>
            </a:r>
            <a:r>
              <a:rPr lang="en-US" sz="2800" dirty="0">
                <a:latin typeface="+mn-lt"/>
              </a:rPr>
              <a:t> and </a:t>
            </a:r>
            <a:r>
              <a:rPr lang="en-US" sz="2800" i="1" dirty="0">
                <a:latin typeface="+mn-lt"/>
              </a:rPr>
              <a:t>Permanent</a:t>
            </a:r>
            <a:r>
              <a:rPr lang="en-US" sz="2800" dirty="0">
                <a:latin typeface="+mn-lt"/>
              </a:rPr>
              <a:t> Book-Tax Differences</a:t>
            </a:r>
          </a:p>
          <a:p>
            <a:pPr lvl="1"/>
            <a:r>
              <a:rPr lang="en-US" sz="2400" dirty="0">
                <a:latin typeface="+mn-lt"/>
              </a:rPr>
              <a:t>Timing differences</a:t>
            </a:r>
            <a:r>
              <a:rPr lang="en-US" sz="2400" i="1" dirty="0">
                <a:latin typeface="+mn-lt"/>
              </a:rPr>
              <a:t>, e.g.</a:t>
            </a:r>
            <a:r>
              <a:rPr lang="en-US" sz="2400" dirty="0">
                <a:latin typeface="+mn-lt"/>
              </a:rPr>
              <a:t>, SL depreciation v. accelerated depreciation</a:t>
            </a:r>
          </a:p>
          <a:p>
            <a:pPr lvl="1"/>
            <a:r>
              <a:rPr lang="en-US" sz="2400" dirty="0">
                <a:latin typeface="+mn-lt"/>
              </a:rPr>
              <a:t>Tax-exempt income</a:t>
            </a:r>
          </a:p>
          <a:p>
            <a:pPr lvl="1"/>
            <a:r>
              <a:rPr lang="en-US" sz="2400" dirty="0">
                <a:latin typeface="+mn-lt"/>
              </a:rPr>
              <a:t>Fines</a:t>
            </a:r>
          </a:p>
          <a:p>
            <a:pPr lvl="1"/>
            <a:r>
              <a:rPr lang="en-US" sz="2400" dirty="0">
                <a:latin typeface="+mn-lt"/>
              </a:rPr>
              <a:t>Bad debts</a:t>
            </a:r>
          </a:p>
          <a:p>
            <a:pPr lvl="1"/>
            <a:r>
              <a:rPr lang="en-US" sz="2400" dirty="0">
                <a:latin typeface="+mn-lt"/>
              </a:rPr>
              <a:t>Earnings of foreign subsidiary indefinitely invested abroad</a:t>
            </a:r>
          </a:p>
          <a:p>
            <a:pPr lvl="1"/>
            <a:r>
              <a:rPr lang="en-US" sz="2400" dirty="0">
                <a:latin typeface="+mn-lt"/>
              </a:rPr>
              <a:t>Stock based compensation  </a:t>
            </a:r>
          </a:p>
          <a:p>
            <a:pPr lvl="1"/>
            <a:endParaRPr lang="en-US" dirty="0">
              <a:latin typeface="Calibri" panose="020F0502020204030204" pitchFamily="34" charset="0"/>
            </a:endParaRPr>
          </a:p>
        </p:txBody>
      </p:sp>
      <p:sp>
        <p:nvSpPr>
          <p:cNvPr id="66561" name="Title 1"/>
          <p:cNvSpPr>
            <a:spLocks noGrp="1"/>
          </p:cNvSpPr>
          <p:nvPr>
            <p:ph type="title"/>
          </p:nvPr>
        </p:nvSpPr>
        <p:spPr/>
        <p:txBody>
          <a:bodyPr/>
          <a:lstStyle/>
          <a:p>
            <a:r>
              <a:rPr lang="en-US" sz="2000" b="1" dirty="0">
                <a:latin typeface="Calibri" charset="0"/>
                <a:ea typeface="Calibri" charset="0"/>
                <a:cs typeface="Calibri" charset="0"/>
              </a:rPr>
              <a:t>Financial Accounting: Book-Tax</a:t>
            </a:r>
            <a:endParaRPr lang="en-US" sz="2000"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p>
            <a:pPr>
              <a:defRPr/>
            </a:pPr>
            <a:r>
              <a:rPr lang="en-US" smtClean="0"/>
              <a:t>Taxing Foreign Income</a:t>
            </a:r>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b="1" dirty="0">
                <a:latin typeface="Calibri" panose="020F0502020204030204" pitchFamily="34" charset="0"/>
              </a:rPr>
              <a:t>Financial Accounting:  </a:t>
            </a:r>
            <a:r>
              <a:rPr lang="en-US" b="1" dirty="0" smtClean="0">
                <a:latin typeface="Calibri" panose="020F0502020204030204" pitchFamily="34" charset="0"/>
              </a:rPr>
              <a:t>Permanent </a:t>
            </a:r>
            <a:r>
              <a:rPr lang="en-US" b="1" dirty="0">
                <a:latin typeface="Calibri" panose="020F0502020204030204" pitchFamily="34" charset="0"/>
              </a:rPr>
              <a:t>v. Temporary</a:t>
            </a:r>
            <a:endParaRPr lang="en-US" dirty="0">
              <a:latin typeface="Calibri" panose="020F0502020204030204" pitchFamily="34" charset="0"/>
            </a:endParaRPr>
          </a:p>
        </p:txBody>
      </p:sp>
      <p:sp>
        <p:nvSpPr>
          <p:cNvPr id="4" name="Footer Placeholder 3"/>
          <p:cNvSpPr>
            <a:spLocks noGrp="1"/>
          </p:cNvSpPr>
          <p:nvPr>
            <p:ph type="ftr" sz="quarter" idx="11"/>
          </p:nvPr>
        </p:nvSpPr>
        <p:spPr/>
        <p:txBody>
          <a:bodyPr/>
          <a:lstStyle/>
          <a:p>
            <a:pPr>
              <a:defRPr/>
            </a:pPr>
            <a:r>
              <a:rPr lang="en-US" smtClean="0"/>
              <a:t>Taxing Foreign Income</a:t>
            </a:r>
            <a:endParaRPr lang="en-US"/>
          </a:p>
        </p:txBody>
      </p:sp>
      <p:graphicFrame>
        <p:nvGraphicFramePr>
          <p:cNvPr id="43012" name="Object 8"/>
          <p:cNvGraphicFramePr>
            <a:graphicFrameLocks noChangeAspect="1"/>
          </p:cNvGraphicFramePr>
          <p:nvPr>
            <p:extLst>
              <p:ext uri="{D42A27DB-BD31-4B8C-83A1-F6EECF244321}">
                <p14:modId xmlns:p14="http://schemas.microsoft.com/office/powerpoint/2010/main" val="1461312387"/>
              </p:ext>
            </p:extLst>
          </p:nvPr>
        </p:nvGraphicFramePr>
        <p:xfrm>
          <a:off x="323850" y="1817688"/>
          <a:ext cx="8726488" cy="3906837"/>
        </p:xfrm>
        <a:graphic>
          <a:graphicData uri="http://schemas.openxmlformats.org/presentationml/2006/ole">
            <mc:AlternateContent xmlns:mc="http://schemas.openxmlformats.org/markup-compatibility/2006">
              <mc:Choice xmlns:v="urn:schemas-microsoft-com:vml" Requires="v">
                <p:oleObj spid="_x0000_s43040" name="Worksheet" r:id="rId3" imgW="6184900" imgH="2311400" progId="Excel.Sheet.12">
                  <p:embed/>
                </p:oleObj>
              </mc:Choice>
              <mc:Fallback>
                <p:oleObj name="Worksheet" r:id="rId3" imgW="6184900" imgH="2311400" progId="Excel.Sheet.12">
                  <p:embed/>
                  <p:pic>
                    <p:nvPicPr>
                      <p:cNvPr id="0" name="Object 8"/>
                      <p:cNvPicPr>
                        <a:picLocks noChangeAspect="1" noChangeArrowheads="1"/>
                      </p:cNvPicPr>
                      <p:nvPr/>
                    </p:nvPicPr>
                    <p:blipFill>
                      <a:blip r:embed="rId4"/>
                      <a:srcRect/>
                      <a:stretch>
                        <a:fillRect/>
                      </a:stretch>
                    </p:blipFill>
                    <p:spPr bwMode="auto">
                      <a:xfrm>
                        <a:off x="323850" y="1817688"/>
                        <a:ext cx="8726488" cy="3906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Content Placeholder 5" descr="ETF.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937450"/>
            <a:ext cx="8458200" cy="5003737"/>
          </a:xfrm>
        </p:spPr>
      </p:pic>
      <p:sp>
        <p:nvSpPr>
          <p:cNvPr id="67585" name="Title 1"/>
          <p:cNvSpPr>
            <a:spLocks noGrp="1"/>
          </p:cNvSpPr>
          <p:nvPr>
            <p:ph type="title"/>
          </p:nvPr>
        </p:nvSpPr>
        <p:spPr/>
        <p:txBody>
          <a:bodyPr/>
          <a:lstStyle/>
          <a:p>
            <a:r>
              <a:rPr lang="en-US" b="1" dirty="0">
                <a:latin typeface="Calibri" panose="020F0502020204030204" pitchFamily="34" charset="0"/>
              </a:rPr>
              <a:t>Financial Accounting:  </a:t>
            </a:r>
            <a:r>
              <a:rPr lang="en-US" b="1" dirty="0" err="1" smtClean="0">
                <a:latin typeface="Calibri" panose="020F0502020204030204" pitchFamily="34" charset="0"/>
              </a:rPr>
              <a:t>Unrepatriated</a:t>
            </a:r>
            <a:r>
              <a:rPr lang="en-US" b="1" dirty="0" smtClean="0">
                <a:latin typeface="Calibri" panose="020F0502020204030204" pitchFamily="34" charset="0"/>
              </a:rPr>
              <a:t> </a:t>
            </a:r>
            <a:r>
              <a:rPr lang="en-US" b="1" dirty="0">
                <a:latin typeface="Calibri" panose="020F0502020204030204" pitchFamily="34" charset="0"/>
              </a:rPr>
              <a:t>Earnings</a:t>
            </a:r>
            <a:endParaRPr lang="en-US" dirty="0">
              <a:latin typeface="Calibri" panose="020F0502020204030204" pitchFamily="34" charset="0"/>
            </a:endParaRPr>
          </a:p>
        </p:txBody>
      </p:sp>
      <p:sp>
        <p:nvSpPr>
          <p:cNvPr id="4" name="Footer Placeholder 3"/>
          <p:cNvSpPr>
            <a:spLocks noGrp="1"/>
          </p:cNvSpPr>
          <p:nvPr>
            <p:ph type="ftr" sz="quarter" idx="11"/>
          </p:nvPr>
        </p:nvSpPr>
        <p:spPr/>
        <p:txBody>
          <a:bodyPr/>
          <a:lstStyle/>
          <a:p>
            <a:pPr>
              <a:defRPr/>
            </a:pPr>
            <a:r>
              <a:rPr lang="en-US" smtClean="0"/>
              <a:t>Taxing Foreign Income</a:t>
            </a:r>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OECD, </a:t>
            </a:r>
            <a:r>
              <a:rPr lang="en-US" i="1" dirty="0" smtClean="0"/>
              <a:t>Addressing Base Erosion and Profit Shifting </a:t>
            </a:r>
            <a:r>
              <a:rPr lang="en-US" dirty="0" smtClean="0"/>
              <a:t>(2013).</a:t>
            </a:r>
          </a:p>
          <a:p>
            <a:pPr lvl="1"/>
            <a:r>
              <a:rPr lang="en-US" i="1" dirty="0"/>
              <a:t>it is often the interaction of various principles and the asymmetries among </a:t>
            </a:r>
            <a:r>
              <a:rPr lang="en-US" i="1" dirty="0" smtClean="0"/>
              <a:t>tax regimes </a:t>
            </a:r>
            <a:r>
              <a:rPr lang="en-US" i="1" dirty="0"/>
              <a:t>of multiple jurisdictions with which a taxpayer has contact that allows base erosion </a:t>
            </a:r>
            <a:r>
              <a:rPr lang="en-US" i="1" dirty="0" smtClean="0"/>
              <a:t>and profit </a:t>
            </a:r>
            <a:r>
              <a:rPr lang="en-US" i="1" dirty="0"/>
              <a:t>shifting to occur</a:t>
            </a:r>
            <a:r>
              <a:rPr lang="en-US" i="1" dirty="0" smtClean="0"/>
              <a:t>.</a:t>
            </a:r>
            <a:endParaRPr lang="en-US" i="1" dirty="0"/>
          </a:p>
          <a:p>
            <a:pPr lvl="1"/>
            <a:r>
              <a:rPr lang="en-US" dirty="0" smtClean="0"/>
              <a:t>Stateless income</a:t>
            </a:r>
          </a:p>
          <a:p>
            <a:pPr lvl="1"/>
            <a:r>
              <a:rPr lang="en-US" dirty="0" smtClean="0"/>
              <a:t>Arm’s-length principles and risk shifting</a:t>
            </a:r>
          </a:p>
          <a:p>
            <a:r>
              <a:rPr lang="en-US" dirty="0" smtClean="0"/>
              <a:t>BEPS Final Reports</a:t>
            </a:r>
          </a:p>
          <a:p>
            <a:pPr lvl="1"/>
            <a:r>
              <a:rPr lang="en-US" dirty="0" smtClean="0"/>
              <a:t>Action 1: Digital Economy</a:t>
            </a:r>
          </a:p>
          <a:p>
            <a:pPr lvl="1"/>
            <a:r>
              <a:rPr lang="en-US" dirty="0" smtClean="0"/>
              <a:t>Action 2: Hybrid Mismatches</a:t>
            </a:r>
          </a:p>
          <a:p>
            <a:pPr lvl="1"/>
            <a:r>
              <a:rPr lang="en-US" dirty="0" smtClean="0"/>
              <a:t>Action 3: Strengthen CFC Rules</a:t>
            </a:r>
          </a:p>
          <a:p>
            <a:pPr lvl="1"/>
            <a:r>
              <a:rPr lang="en-US" dirty="0" smtClean="0"/>
              <a:t>Action 4: Limit base erosion via interest deduction and other payments</a:t>
            </a:r>
          </a:p>
          <a:p>
            <a:pPr lvl="1"/>
            <a:r>
              <a:rPr lang="en-US" dirty="0" smtClean="0"/>
              <a:t>Action 5: Counter harmful practices</a:t>
            </a:r>
          </a:p>
          <a:p>
            <a:pPr lvl="1"/>
            <a:r>
              <a:rPr lang="en-US" dirty="0" smtClean="0"/>
              <a:t>Action 6: Prevent treaty abuse</a:t>
            </a:r>
          </a:p>
          <a:p>
            <a:pPr lvl="1"/>
            <a:r>
              <a:rPr lang="en-US" dirty="0" smtClean="0"/>
              <a:t>Action 7: Artificial avoidance of PE status</a:t>
            </a:r>
          </a:p>
          <a:p>
            <a:pPr lvl="1"/>
            <a:r>
              <a:rPr lang="en-US" dirty="0" smtClean="0"/>
              <a:t>Action 8-10: Aligning Transfer Pricing Outcomes with Value</a:t>
            </a:r>
          </a:p>
          <a:p>
            <a:pPr lvl="1"/>
            <a:r>
              <a:rPr lang="en-US" dirty="0" smtClean="0"/>
              <a:t>Action 11: Collection of data on BEPS</a:t>
            </a:r>
          </a:p>
          <a:p>
            <a:pPr lvl="1"/>
            <a:r>
              <a:rPr lang="en-US" dirty="0" smtClean="0"/>
              <a:t>Action 12; Disclosure of aggressive tax planning arrangement</a:t>
            </a:r>
          </a:p>
          <a:p>
            <a:pPr lvl="1"/>
            <a:r>
              <a:rPr lang="en-US" dirty="0" smtClean="0"/>
              <a:t>Action 13: Re-examine transfer pricing documentation</a:t>
            </a:r>
          </a:p>
          <a:p>
            <a:pPr lvl="1"/>
            <a:r>
              <a:rPr lang="en-US" dirty="0" smtClean="0"/>
              <a:t>Action 14: Make dispute resolution more effective</a:t>
            </a:r>
          </a:p>
          <a:p>
            <a:pPr lvl="1"/>
            <a:r>
              <a:rPr lang="en-US" dirty="0" smtClean="0"/>
              <a:t>Action 15: Develop multilateral instrument</a:t>
            </a:r>
          </a:p>
          <a:p>
            <a:pPr lvl="1"/>
            <a:endParaRPr lang="en-US" dirty="0" smtClean="0"/>
          </a:p>
        </p:txBody>
      </p:sp>
      <p:sp>
        <p:nvSpPr>
          <p:cNvPr id="3" name="Title 2"/>
          <p:cNvSpPr>
            <a:spLocks noGrp="1"/>
          </p:cNvSpPr>
          <p:nvPr>
            <p:ph type="title"/>
          </p:nvPr>
        </p:nvSpPr>
        <p:spPr/>
        <p:txBody>
          <a:bodyPr/>
          <a:lstStyle/>
          <a:p>
            <a:r>
              <a:rPr lang="en-US" dirty="0" smtClean="0"/>
              <a:t>Responses: BEPS</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84664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Eliminate Deferral</a:t>
            </a:r>
          </a:p>
          <a:p>
            <a:pPr lvl="1"/>
            <a:r>
              <a:rPr lang="en-US" dirty="0" smtClean="0"/>
              <a:t>Reduction in US corporate tax rate</a:t>
            </a:r>
          </a:p>
          <a:p>
            <a:pPr lvl="1"/>
            <a:r>
              <a:rPr lang="en-US" dirty="0" smtClean="0"/>
              <a:t>Lower rate on foreign business income</a:t>
            </a:r>
          </a:p>
          <a:p>
            <a:r>
              <a:rPr lang="en-US" dirty="0" smtClean="0"/>
              <a:t>Territorial </a:t>
            </a:r>
            <a:r>
              <a:rPr lang="en-US" dirty="0"/>
              <a:t>system for the US</a:t>
            </a:r>
          </a:p>
          <a:p>
            <a:pPr lvl="1"/>
            <a:r>
              <a:rPr lang="en-US" dirty="0"/>
              <a:t>Partial (95%) foreign dividend </a:t>
            </a:r>
            <a:r>
              <a:rPr lang="en-US" dirty="0" smtClean="0"/>
              <a:t>exemption</a:t>
            </a:r>
          </a:p>
          <a:p>
            <a:pPr lvl="1"/>
            <a:r>
              <a:rPr lang="en-US" dirty="0" smtClean="0"/>
              <a:t>Eliminate FTC</a:t>
            </a:r>
            <a:endParaRPr lang="en-US" dirty="0"/>
          </a:p>
          <a:p>
            <a:r>
              <a:rPr lang="en-US" dirty="0"/>
              <a:t>Taxing some intangible income earned by CFCs</a:t>
            </a:r>
          </a:p>
          <a:p>
            <a:r>
              <a:rPr lang="en-US" dirty="0" smtClean="0"/>
              <a:t>Minimum </a:t>
            </a:r>
            <a:r>
              <a:rPr lang="en-US" dirty="0"/>
              <a:t>tax (19%) on foreign profits</a:t>
            </a:r>
          </a:p>
          <a:p>
            <a:pPr lvl="1"/>
            <a:r>
              <a:rPr lang="en-US" dirty="0"/>
              <a:t>One-time tax on untaxed foreign income</a:t>
            </a:r>
          </a:p>
          <a:p>
            <a:r>
              <a:rPr lang="en-US" dirty="0"/>
              <a:t>Imputation (SH) credit for corporate taxes paid</a:t>
            </a:r>
          </a:p>
          <a:p>
            <a:r>
              <a:rPr lang="en-US" dirty="0"/>
              <a:t>Limits on interest deduction by US </a:t>
            </a:r>
            <a:r>
              <a:rPr lang="en-US" dirty="0" smtClean="0"/>
              <a:t>parent</a:t>
            </a:r>
          </a:p>
          <a:p>
            <a:r>
              <a:rPr lang="en-US" dirty="0" smtClean="0"/>
              <a:t>Special rules for income from intangible property (patent boxes)</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U.S. Policy Choices</a:t>
            </a:r>
            <a:endParaRPr lang="en-US" dirty="0"/>
          </a:p>
        </p:txBody>
      </p:sp>
      <p:sp>
        <p:nvSpPr>
          <p:cNvPr id="5" name="Footer Placeholder 4"/>
          <p:cNvSpPr>
            <a:spLocks noGrp="1"/>
          </p:cNvSpPr>
          <p:nvPr>
            <p:ph type="ftr" sz="quarter" idx="11"/>
          </p:nvPr>
        </p:nvSpPr>
        <p:spPr/>
        <p:txBody>
          <a:bodyPr/>
          <a:lstStyle/>
          <a:p>
            <a:pPr>
              <a:defRPr/>
            </a:pPr>
            <a:r>
              <a:rPr lang="en-US" smtClean="0"/>
              <a:t>Taxing Foreign Income</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6332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pPr eaLnBrk="1" hangingPunct="1">
              <a:buFontTx/>
              <a:buNone/>
            </a:pPr>
            <a:r>
              <a:rPr lang="en-US" dirty="0">
                <a:latin typeface="Calibri" panose="020F0502020204030204" pitchFamily="34" charset="0"/>
              </a:rPr>
              <a:t> </a:t>
            </a:r>
          </a:p>
        </p:txBody>
      </p:sp>
      <p:sp>
        <p:nvSpPr>
          <p:cNvPr id="29697" name="Title 1"/>
          <p:cNvSpPr>
            <a:spLocks noGrp="1"/>
          </p:cNvSpPr>
          <p:nvPr>
            <p:ph type="title"/>
          </p:nvPr>
        </p:nvSpPr>
        <p:spPr/>
        <p:txBody>
          <a:bodyPr/>
          <a:lstStyle/>
          <a:p>
            <a:pPr eaLnBrk="1" hangingPunct="1"/>
            <a:r>
              <a:rPr lang="en-US" sz="2000" b="1" dirty="0">
                <a:latin typeface="Calibri" charset="0"/>
              </a:rPr>
              <a:t>Int’l Tax Review: Indirect FTCs under §902</a:t>
            </a:r>
            <a:endParaRPr lang="en-US" sz="2000" b="1" dirty="0">
              <a:latin typeface="Calibri" panose="020F0502020204030204" pitchFamily="34" charset="0"/>
            </a:endParaRPr>
          </a:p>
        </p:txBody>
      </p:sp>
      <p:sp>
        <p:nvSpPr>
          <p:cNvPr id="29699"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smtClean="0">
                <a:latin typeface="Calibri" panose="020F0502020204030204" pitchFamily="34" charset="0"/>
              </a:rPr>
              <a:t>Taxing Foreign Income</a:t>
            </a:r>
            <a:endParaRPr lang="en-US" sz="800" dirty="0">
              <a:latin typeface="Calibri" panose="020F0502020204030204" pitchFamily="34" charset="0"/>
            </a:endParaRPr>
          </a:p>
        </p:txBody>
      </p:sp>
      <p:sp>
        <p:nvSpPr>
          <p:cNvPr id="6" name="Rectangle 5"/>
          <p:cNvSpPr>
            <a:spLocks noChangeArrowheads="1"/>
          </p:cNvSpPr>
          <p:nvPr/>
        </p:nvSpPr>
        <p:spPr bwMode="auto">
          <a:xfrm>
            <a:off x="16764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7" name="Rectangle 6"/>
          <p:cNvSpPr>
            <a:spLocks noChangeArrowheads="1"/>
          </p:cNvSpPr>
          <p:nvPr/>
        </p:nvSpPr>
        <p:spPr bwMode="auto">
          <a:xfrm>
            <a:off x="46482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8" name="Rectangle 7"/>
          <p:cNvSpPr>
            <a:spLocks noChangeArrowheads="1"/>
          </p:cNvSpPr>
          <p:nvPr/>
        </p:nvSpPr>
        <p:spPr bwMode="auto">
          <a:xfrm>
            <a:off x="4648200" y="37338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FC</a:t>
            </a:r>
          </a:p>
        </p:txBody>
      </p:sp>
      <p:cxnSp>
        <p:nvCxnSpPr>
          <p:cNvPr id="29704"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29705"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17" name="Oval 16"/>
          <p:cNvSpPr>
            <a:spLocks noChangeArrowheads="1"/>
          </p:cNvSpPr>
          <p:nvPr/>
        </p:nvSpPr>
        <p:spPr bwMode="auto">
          <a:xfrm>
            <a:off x="4724400" y="4953000"/>
            <a:ext cx="11430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sp>
        <p:nvSpPr>
          <p:cNvPr id="18" name="Oval 17"/>
          <p:cNvSpPr>
            <a:spLocks noChangeArrowheads="1"/>
          </p:cNvSpPr>
          <p:nvPr/>
        </p:nvSpPr>
        <p:spPr bwMode="auto">
          <a:xfrm>
            <a:off x="1752600" y="3200400"/>
            <a:ext cx="10668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cxnSp>
        <p:nvCxnSpPr>
          <p:cNvPr id="29708"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29709"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panose="020F0502020204030204" pitchFamily="34" charset="0"/>
              </a:rPr>
              <a:t>NI = 100</a:t>
            </a:r>
          </a:p>
          <a:p>
            <a:pPr eaLnBrk="1" hangingPunct="1"/>
            <a:r>
              <a:rPr lang="en-US" sz="1800" dirty="0">
                <a:latin typeface="Calibri" panose="020F0502020204030204" pitchFamily="34" charset="0"/>
              </a:rPr>
              <a:t>FT = 35</a:t>
            </a:r>
          </a:p>
        </p:txBody>
      </p:sp>
      <p:sp>
        <p:nvSpPr>
          <p:cNvPr id="29710"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panose="020F0502020204030204" pitchFamily="34" charset="0"/>
              </a:rPr>
              <a:t>NI = 100</a:t>
            </a:r>
          </a:p>
          <a:p>
            <a:pPr eaLnBrk="1" hangingPunct="1"/>
            <a:r>
              <a:rPr lang="en-US" sz="1800" dirty="0">
                <a:latin typeface="Calibri" panose="020F0502020204030204" pitchFamily="34" charset="0"/>
              </a:rPr>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blurRad="63500" dist="20000" dir="5400000" rotWithShape="0">
              <a:srgbClr val="808080">
                <a:alpha val="37999"/>
              </a:srgbClr>
            </a:outerShdw>
          </a:effectLst>
          <a:extLst>
            <a:ext uri="{909E8E84-426E-40dd-AFC4-6F175D3DCCD1}">
              <a14:hiddenFill xmlns="" xmlns:a14="http://schemas.microsoft.com/office/drawing/2010/main">
                <a:solidFill>
                  <a:srgbClr val="FFFFFF"/>
                </a:solidFill>
              </a14:hiddenFill>
            </a:ext>
          </a:extLst>
        </p:spPr>
        <p:txBody>
          <a:bodyPr anchor="ctr"/>
          <a:lstStyle/>
          <a:p>
            <a:pPr>
              <a:defRPr/>
            </a:pPr>
            <a:endParaRPr lang="en-US" dirty="0">
              <a:latin typeface="Calibri" panose="020F0502020204030204" pitchFamily="34" charset="0"/>
              <a:cs typeface="+mn-cs"/>
            </a:endParaRPr>
          </a:p>
        </p:txBody>
      </p:sp>
      <p:sp>
        <p:nvSpPr>
          <p:cNvPr id="29712"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panose="020F0502020204030204" pitchFamily="34" charset="0"/>
              </a:rPr>
              <a:t>Dividend = 65</a:t>
            </a:r>
          </a:p>
        </p:txBody>
      </p:sp>
      <p:sp>
        <p:nvSpPr>
          <p:cNvPr id="29713" name="TextBox 1"/>
          <p:cNvSpPr txBox="1">
            <a:spLocks noChangeArrowheads="1"/>
          </p:cNvSpPr>
          <p:nvPr/>
        </p:nvSpPr>
        <p:spPr bwMode="auto">
          <a:xfrm>
            <a:off x="1147763" y="1481138"/>
            <a:ext cx="25368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dirty="0">
                <a:latin typeface="Calibri" panose="020F0502020204030204" pitchFamily="34" charset="0"/>
              </a:rPr>
              <a:t>USP uses Foreign Branch</a:t>
            </a:r>
          </a:p>
        </p:txBody>
      </p:sp>
      <p:sp>
        <p:nvSpPr>
          <p:cNvPr id="29714" name="TextBox 18"/>
          <p:cNvSpPr txBox="1">
            <a:spLocks noChangeArrowheads="1"/>
          </p:cNvSpPr>
          <p:nvPr/>
        </p:nvSpPr>
        <p:spPr bwMode="auto">
          <a:xfrm>
            <a:off x="4232275" y="1504950"/>
            <a:ext cx="286543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dirty="0">
                <a:latin typeface="Calibri" panose="020F0502020204030204" pitchFamily="34" charset="0"/>
              </a:rPr>
              <a:t>USP uses Foreign Subsidiary</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2444337"/>
          </a:xfrm>
          <a:ln>
            <a:solidFill>
              <a:schemeClr val="accent1"/>
            </a:solidFill>
          </a:ln>
        </p:spPr>
        <p:txBody>
          <a:bodyPr rtlCol="0">
            <a:normAutofit/>
          </a:bodyPr>
          <a:lstStyle/>
          <a:p>
            <a:pPr eaLnBrk="1" fontAlgn="auto" hangingPunct="1">
              <a:spcAft>
                <a:spcPts val="0"/>
              </a:spcAft>
              <a:buFont typeface="Arial"/>
              <a:buChar char="•"/>
              <a:defRPr/>
            </a:pPr>
            <a:r>
              <a:rPr lang="en-US" dirty="0" smtClean="0">
                <a:ea typeface="+mn-ea"/>
                <a:cs typeface="+mn-cs"/>
              </a:rPr>
              <a:t>A FC is a controlled foreign corporation (CFC) if US shareholders (USSHs) own </a:t>
            </a:r>
            <a:r>
              <a:rPr lang="en-US" i="1" dirty="0" smtClean="0">
                <a:ea typeface="+mn-ea"/>
                <a:cs typeface="+mn-cs"/>
              </a:rPr>
              <a:t>more than </a:t>
            </a:r>
            <a:r>
              <a:rPr lang="en-US" dirty="0" smtClean="0">
                <a:ea typeface="+mn-ea"/>
                <a:cs typeface="+mn-cs"/>
              </a:rPr>
              <a:t>50% of the vote </a:t>
            </a:r>
            <a:r>
              <a:rPr lang="en-US" i="1" dirty="0" smtClean="0">
                <a:ea typeface="+mn-ea"/>
                <a:cs typeface="+mn-cs"/>
              </a:rPr>
              <a:t>or</a:t>
            </a:r>
            <a:r>
              <a:rPr lang="en-US" dirty="0" smtClean="0">
                <a:ea typeface="+mn-ea"/>
                <a:cs typeface="+mn-cs"/>
              </a:rPr>
              <a:t> value of the FC. §957(a).</a:t>
            </a:r>
          </a:p>
          <a:p>
            <a:pPr lvl="1" eaLnBrk="1" fontAlgn="auto" hangingPunct="1">
              <a:spcAft>
                <a:spcPts val="0"/>
              </a:spcAft>
              <a:buFont typeface="Wingdings" charset="2"/>
              <a:buChar char="Ø"/>
              <a:defRPr/>
            </a:pPr>
            <a:r>
              <a:rPr lang="en-US" i="1" dirty="0" smtClean="0">
                <a:ea typeface="+mn-ea"/>
              </a:rPr>
              <a:t>US shareholders</a:t>
            </a:r>
            <a:r>
              <a:rPr lang="en-US" dirty="0" smtClean="0">
                <a:ea typeface="+mn-ea"/>
              </a:rPr>
              <a:t>:  US persons owning 10% or more of the vote of FC.  §951(b).</a:t>
            </a:r>
          </a:p>
          <a:p>
            <a:pPr eaLnBrk="1" fontAlgn="auto" hangingPunct="1">
              <a:spcAft>
                <a:spcPts val="0"/>
              </a:spcAft>
              <a:buFont typeface="Arial"/>
              <a:buChar char="•"/>
              <a:defRPr/>
            </a:pPr>
            <a:r>
              <a:rPr lang="en-US" dirty="0" smtClean="0">
                <a:ea typeface="+mn-ea"/>
                <a:cs typeface="+mn-cs"/>
              </a:rPr>
              <a:t>A CFC’s USSHs are taxed </a:t>
            </a:r>
            <a:r>
              <a:rPr lang="en-US" i="1" dirty="0" smtClean="0">
                <a:ea typeface="+mn-ea"/>
                <a:cs typeface="+mn-cs"/>
              </a:rPr>
              <a:t>currently</a:t>
            </a:r>
            <a:r>
              <a:rPr lang="en-US" dirty="0" smtClean="0">
                <a:ea typeface="+mn-ea"/>
                <a:cs typeface="+mn-cs"/>
              </a:rPr>
              <a:t> on their pro rata share of the CFC’s </a:t>
            </a:r>
            <a:r>
              <a:rPr lang="en-US" i="1" dirty="0" smtClean="0">
                <a:ea typeface="+mn-ea"/>
                <a:cs typeface="+mn-cs"/>
              </a:rPr>
              <a:t>subpart F income</a:t>
            </a:r>
            <a:r>
              <a:rPr lang="en-US" dirty="0" smtClean="0">
                <a:ea typeface="+mn-ea"/>
                <a:cs typeface="+mn-cs"/>
              </a:rPr>
              <a:t> and certain earnings invested in US property under section 956. §951(a)(1)(A)(</a:t>
            </a:r>
            <a:r>
              <a:rPr lang="en-US" dirty="0" err="1" smtClean="0">
                <a:ea typeface="+mn-ea"/>
                <a:cs typeface="+mn-cs"/>
              </a:rPr>
              <a:t>i</a:t>
            </a:r>
            <a:r>
              <a:rPr lang="en-US" dirty="0" smtClean="0">
                <a:ea typeface="+mn-ea"/>
                <a:cs typeface="+mn-cs"/>
              </a:rPr>
              <a:t>) and (B).</a:t>
            </a:r>
          </a:p>
          <a:p>
            <a:pPr eaLnBrk="1" fontAlgn="auto" hangingPunct="1">
              <a:spcAft>
                <a:spcPts val="0"/>
              </a:spcAft>
              <a:buFont typeface="Arial"/>
              <a:buChar char="•"/>
              <a:defRPr/>
            </a:pPr>
            <a:r>
              <a:rPr lang="en-US" dirty="0" smtClean="0">
                <a:ea typeface="+mn-ea"/>
                <a:cs typeface="+mn-cs"/>
              </a:rPr>
              <a:t>A CFC’s business income (earnings that are not subpart F income or included under section 956) is not taxed until remitted as a dividend.</a:t>
            </a:r>
            <a:endParaRPr lang="en-US" dirty="0">
              <a:ea typeface="+mn-ea"/>
              <a:cs typeface="+mn-cs"/>
            </a:endParaRPr>
          </a:p>
        </p:txBody>
      </p:sp>
      <p:sp>
        <p:nvSpPr>
          <p:cNvPr id="30721" name="Title 1"/>
          <p:cNvSpPr>
            <a:spLocks noGrp="1"/>
          </p:cNvSpPr>
          <p:nvPr>
            <p:ph type="title"/>
          </p:nvPr>
        </p:nvSpPr>
        <p:spPr/>
        <p:txBody>
          <a:bodyPr/>
          <a:lstStyle/>
          <a:p>
            <a:pPr eaLnBrk="1" hangingPunct="1"/>
            <a:r>
              <a:rPr lang="en-US" sz="2000" b="1" dirty="0">
                <a:latin typeface="Calibri" charset="0"/>
              </a:rPr>
              <a:t>Int’l Tax Review: Controlled Foreign Corporations</a:t>
            </a:r>
          </a:p>
        </p:txBody>
      </p:sp>
      <p:sp>
        <p:nvSpPr>
          <p:cNvPr id="30724"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solidFill>
                  <a:srgbClr val="898989"/>
                </a:solidFill>
                <a:latin typeface="Calibri" charset="0"/>
              </a:rPr>
              <a:t>Taxing Foreign Income</a:t>
            </a:r>
            <a:endParaRPr lang="en-US" sz="900">
              <a:solidFill>
                <a:srgbClr val="898989"/>
              </a:solidFill>
              <a:latin typeface="Calibri" charset="0"/>
            </a:endParaRPr>
          </a:p>
        </p:txBody>
      </p:sp>
      <p:sp>
        <p:nvSpPr>
          <p:cNvPr id="16" name="Rectangle 15"/>
          <p:cNvSpPr/>
          <p:nvPr/>
        </p:nvSpPr>
        <p:spPr>
          <a:xfrm>
            <a:off x="3337787" y="3240503"/>
            <a:ext cx="1764485" cy="539924"/>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smtClean="0">
                <a:solidFill>
                  <a:schemeClr val="tx1"/>
                </a:solidFill>
              </a:rPr>
              <a:t>US Parent</a:t>
            </a:r>
            <a:endParaRPr lang="en-US" sz="2400" b="1" dirty="0">
              <a:solidFill>
                <a:schemeClr val="tx1"/>
              </a:solidFill>
            </a:endParaRPr>
          </a:p>
        </p:txBody>
      </p:sp>
      <p:cxnSp>
        <p:nvCxnSpPr>
          <p:cNvPr id="17" name="Straight Connector 16"/>
          <p:cNvCxnSpPr>
            <a:stCxn id="16" idx="2"/>
            <a:endCxn id="18" idx="0"/>
          </p:cNvCxnSpPr>
          <p:nvPr/>
        </p:nvCxnSpPr>
        <p:spPr>
          <a:xfrm>
            <a:off x="4220030" y="3780427"/>
            <a:ext cx="11520" cy="414922"/>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337787" y="4195349"/>
            <a:ext cx="1787525" cy="49671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b="1" dirty="0" smtClean="0">
                <a:solidFill>
                  <a:schemeClr val="tx1"/>
                </a:solidFill>
              </a:rPr>
              <a:t>Foreign Sub</a:t>
            </a:r>
          </a:p>
          <a:p>
            <a:pPr algn="ctr">
              <a:defRPr/>
            </a:pPr>
            <a:r>
              <a:rPr lang="en-US" b="1" dirty="0" smtClean="0">
                <a:solidFill>
                  <a:schemeClr val="tx1"/>
                </a:solidFill>
              </a:rPr>
              <a:t>(CFC)</a:t>
            </a:r>
            <a:endParaRPr lang="en-US" b="1" dirty="0">
              <a:solidFill>
                <a:schemeClr val="tx1"/>
              </a:solidFill>
            </a:endParaRPr>
          </a:p>
        </p:txBody>
      </p:sp>
      <p:sp>
        <p:nvSpPr>
          <p:cNvPr id="19" name="TextBox 18"/>
          <p:cNvSpPr txBox="1"/>
          <p:nvPr/>
        </p:nvSpPr>
        <p:spPr>
          <a:xfrm>
            <a:off x="1861210" y="4692063"/>
            <a:ext cx="2321115" cy="1261884"/>
          </a:xfrm>
          <a:prstGeom prst="rect">
            <a:avLst/>
          </a:prstGeom>
          <a:noFill/>
        </p:spPr>
        <p:txBody>
          <a:bodyPr wrap="square" rtlCol="0">
            <a:spAutoFit/>
          </a:bodyPr>
          <a:lstStyle/>
          <a:p>
            <a:pPr algn="ctr"/>
            <a:r>
              <a:rPr lang="en-US" sz="1600" b="1" dirty="0" smtClean="0">
                <a:latin typeface="Calibri" charset="0"/>
              </a:rPr>
              <a:t>Subpart F</a:t>
            </a:r>
          </a:p>
          <a:p>
            <a:pPr marL="295275" indent="-285750">
              <a:buFont typeface="Arial" charset="0"/>
              <a:buChar char="•"/>
            </a:pPr>
            <a:r>
              <a:rPr lang="en-US" sz="1200" dirty="0" smtClean="0">
                <a:latin typeface="Calibri" charset="0"/>
              </a:rPr>
              <a:t>Dividends</a:t>
            </a:r>
          </a:p>
          <a:p>
            <a:pPr marL="295275" indent="-285750">
              <a:buFont typeface="Arial" charset="0"/>
              <a:buChar char="•"/>
            </a:pPr>
            <a:r>
              <a:rPr lang="en-US" sz="1200" dirty="0" smtClean="0">
                <a:latin typeface="Calibri" charset="0"/>
              </a:rPr>
              <a:t>Interest</a:t>
            </a:r>
          </a:p>
          <a:p>
            <a:pPr marL="295275" indent="-285750">
              <a:buFont typeface="Arial" charset="0"/>
              <a:buChar char="•"/>
            </a:pPr>
            <a:r>
              <a:rPr lang="en-US" sz="1200" dirty="0" smtClean="0">
                <a:latin typeface="Calibri" charset="0"/>
              </a:rPr>
              <a:t>Royalties</a:t>
            </a:r>
          </a:p>
          <a:p>
            <a:pPr marL="295275" indent="-285750">
              <a:buFont typeface="Arial" charset="0"/>
              <a:buChar char="•"/>
            </a:pPr>
            <a:r>
              <a:rPr lang="en-US" sz="1200" dirty="0" smtClean="0">
                <a:latin typeface="Calibri" charset="0"/>
              </a:rPr>
              <a:t>Base Company Inc</a:t>
            </a:r>
          </a:p>
          <a:p>
            <a:pPr marL="295275" indent="-285750">
              <a:buFont typeface="Arial" charset="0"/>
              <a:buChar char="•"/>
            </a:pPr>
            <a:r>
              <a:rPr lang="en-US" sz="1200" dirty="0" smtClean="0">
                <a:latin typeface="Calibri" charset="0"/>
              </a:rPr>
              <a:t>Earning invested in US</a:t>
            </a:r>
            <a:endParaRPr lang="en-US" sz="1400" dirty="0">
              <a:latin typeface="Calibri" charset="0"/>
            </a:endParaRPr>
          </a:p>
        </p:txBody>
      </p:sp>
      <p:sp>
        <p:nvSpPr>
          <p:cNvPr id="20" name="TextBox 19"/>
          <p:cNvSpPr txBox="1"/>
          <p:nvPr/>
        </p:nvSpPr>
        <p:spPr>
          <a:xfrm>
            <a:off x="4613148" y="4685234"/>
            <a:ext cx="2895790" cy="338554"/>
          </a:xfrm>
          <a:prstGeom prst="rect">
            <a:avLst/>
          </a:prstGeom>
          <a:noFill/>
        </p:spPr>
        <p:txBody>
          <a:bodyPr wrap="square" rtlCol="0">
            <a:spAutoFit/>
          </a:bodyPr>
          <a:lstStyle/>
          <a:p>
            <a:r>
              <a:rPr lang="en-US" sz="1600" b="1" dirty="0" smtClean="0">
                <a:latin typeface="Calibri" charset="0"/>
              </a:rPr>
              <a:t>Active Business Income</a:t>
            </a:r>
            <a:endParaRPr lang="en-US" sz="1600" b="1" dirty="0">
              <a:latin typeface="Calibri" charset="0"/>
            </a:endParaRPr>
          </a:p>
        </p:txBody>
      </p:sp>
      <p:sp>
        <p:nvSpPr>
          <p:cNvPr id="21" name="TextBox 20"/>
          <p:cNvSpPr txBox="1"/>
          <p:nvPr/>
        </p:nvSpPr>
        <p:spPr>
          <a:xfrm>
            <a:off x="800736" y="3833546"/>
            <a:ext cx="2252412" cy="584775"/>
          </a:xfrm>
          <a:prstGeom prst="rect">
            <a:avLst/>
          </a:prstGeom>
          <a:noFill/>
        </p:spPr>
        <p:txBody>
          <a:bodyPr wrap="square" rtlCol="0">
            <a:spAutoFit/>
          </a:bodyPr>
          <a:lstStyle/>
          <a:p>
            <a:pPr marL="285750" indent="-285750">
              <a:buFont typeface="Arial" charset="0"/>
              <a:buChar char="•"/>
            </a:pPr>
            <a:r>
              <a:rPr lang="en-US" sz="1600" b="1" dirty="0" smtClean="0">
                <a:latin typeface="Calibri" charset="0"/>
              </a:rPr>
              <a:t>Current</a:t>
            </a:r>
            <a:r>
              <a:rPr lang="en-US" sz="1600" dirty="0" smtClean="0">
                <a:latin typeface="Calibri" charset="0"/>
              </a:rPr>
              <a:t> US Tax</a:t>
            </a:r>
          </a:p>
          <a:p>
            <a:pPr marL="285750" indent="-285750">
              <a:buFont typeface="Arial" charset="0"/>
              <a:buChar char="•"/>
            </a:pPr>
            <a:r>
              <a:rPr lang="en-US" sz="1600" dirty="0" smtClean="0">
                <a:latin typeface="Calibri" charset="0"/>
              </a:rPr>
              <a:t>Foreign Tax Credit</a:t>
            </a:r>
            <a:endParaRPr lang="en-US" sz="1600" dirty="0">
              <a:latin typeface="Calibri" charset="0"/>
            </a:endParaRPr>
          </a:p>
        </p:txBody>
      </p:sp>
      <p:sp>
        <p:nvSpPr>
          <p:cNvPr id="24" name="Curved Left Arrow 23"/>
          <p:cNvSpPr/>
          <p:nvPr/>
        </p:nvSpPr>
        <p:spPr>
          <a:xfrm flipH="1" flipV="1">
            <a:off x="2939284" y="3727514"/>
            <a:ext cx="293717" cy="666664"/>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25" name="Curved Left Arrow 24"/>
          <p:cNvSpPr/>
          <p:nvPr/>
        </p:nvSpPr>
        <p:spPr>
          <a:xfrm flipV="1">
            <a:off x="5299122" y="3727514"/>
            <a:ext cx="308002" cy="690807"/>
          </a:xfrm>
          <a:prstGeom prst="curvedLeftArrow">
            <a:avLst/>
          </a:prstGeom>
          <a:solidFill>
            <a:schemeClr val="accent3">
              <a:lumMod val="25000"/>
              <a:lumOff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26" name="TextBox 25"/>
          <p:cNvSpPr txBox="1"/>
          <p:nvPr/>
        </p:nvSpPr>
        <p:spPr>
          <a:xfrm>
            <a:off x="1544063" y="5909846"/>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smtClean="0">
                <a:latin typeface="Calibri" charset="0"/>
              </a:rPr>
              <a:t>Foreign Taxes on SubF Inc</a:t>
            </a:r>
            <a:endParaRPr lang="en-US" sz="1600" dirty="0">
              <a:latin typeface="Calibri" charset="0"/>
            </a:endParaRPr>
          </a:p>
        </p:txBody>
      </p:sp>
      <p:sp>
        <p:nvSpPr>
          <p:cNvPr id="27" name="TextBox 26"/>
          <p:cNvSpPr txBox="1"/>
          <p:nvPr/>
        </p:nvSpPr>
        <p:spPr>
          <a:xfrm>
            <a:off x="4593604" y="590967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smtClean="0">
                <a:latin typeface="Calibri" charset="0"/>
              </a:rPr>
              <a:t>Foreign taxes on Business Inc</a:t>
            </a:r>
            <a:endParaRPr lang="en-US" sz="1600" dirty="0">
              <a:latin typeface="Calibri" charset="0"/>
            </a:endParaRPr>
          </a:p>
        </p:txBody>
      </p:sp>
      <p:cxnSp>
        <p:nvCxnSpPr>
          <p:cNvPr id="35" name="Straight Connector 34"/>
          <p:cNvCxnSpPr/>
          <p:nvPr/>
        </p:nvCxnSpPr>
        <p:spPr>
          <a:xfrm>
            <a:off x="4220029" y="4775101"/>
            <a:ext cx="11520" cy="1473299"/>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07124" y="3728052"/>
            <a:ext cx="3384476" cy="584775"/>
          </a:xfrm>
          <a:prstGeom prst="rect">
            <a:avLst/>
          </a:prstGeom>
          <a:noFill/>
        </p:spPr>
        <p:txBody>
          <a:bodyPr wrap="square" rtlCol="0">
            <a:spAutoFit/>
          </a:bodyPr>
          <a:lstStyle/>
          <a:p>
            <a:pPr marL="114300" indent="-114300">
              <a:buFont typeface="Arial" charset="0"/>
              <a:buChar char="•"/>
            </a:pPr>
            <a:r>
              <a:rPr lang="en-US" sz="1600" b="1" dirty="0" smtClean="0">
                <a:solidFill>
                  <a:prstClr val="black"/>
                </a:solidFill>
                <a:latin typeface="Calibri" charset="0"/>
              </a:rPr>
              <a:t>No</a:t>
            </a:r>
            <a:r>
              <a:rPr lang="en-US" sz="1600" dirty="0" smtClean="0">
                <a:solidFill>
                  <a:prstClr val="black"/>
                </a:solidFill>
                <a:latin typeface="Calibri" charset="0"/>
              </a:rPr>
              <a:t> US Tax until remitted</a:t>
            </a:r>
          </a:p>
          <a:p>
            <a:pPr marL="114300" indent="-114300">
              <a:buFont typeface="Arial" charset="0"/>
              <a:buChar char="•"/>
            </a:pPr>
            <a:r>
              <a:rPr lang="en-US" sz="1600" b="1" dirty="0" smtClean="0">
                <a:solidFill>
                  <a:prstClr val="black"/>
                </a:solidFill>
                <a:latin typeface="Calibri" charset="0"/>
              </a:rPr>
              <a:t>No</a:t>
            </a:r>
            <a:r>
              <a:rPr lang="en-US" sz="1600" dirty="0" smtClean="0">
                <a:solidFill>
                  <a:prstClr val="black"/>
                </a:solidFill>
                <a:latin typeface="Calibri" charset="0"/>
              </a:rPr>
              <a:t> foreign tax credit until remitted</a:t>
            </a:r>
            <a:endParaRPr lang="en-US" sz="1600" dirty="0">
              <a:solidFill>
                <a:prstClr val="black"/>
              </a:solidFill>
              <a:latin typeface="Calibri"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p:txBody>
          <a:bodyPr/>
          <a:lstStyle/>
          <a:p>
            <a:pPr marL="346075" indent="-346075" eaLnBrk="1" hangingPunct="1"/>
            <a:r>
              <a:rPr lang="en-US" sz="2400" dirty="0">
                <a:latin typeface="Calibri" panose="020F0502020204030204" pitchFamily="34" charset="0"/>
              </a:rPr>
              <a:t>If free movement of capital is permitted, investors will allocate capital to where it can receive the highest risk-adjusted return.  Where either the residence or source country (or both) imposes taxes on those returns, the movement of capital, national tax revenues, and national welfare can be affected.</a:t>
            </a:r>
          </a:p>
          <a:p>
            <a:pPr marL="346075" indent="-346075" eaLnBrk="1" hangingPunct="1"/>
            <a:endParaRPr lang="en-US" sz="2400" dirty="0">
              <a:latin typeface="Calibri" panose="020F0502020204030204" pitchFamily="34" charset="0"/>
            </a:endParaRPr>
          </a:p>
          <a:p>
            <a:pPr marL="346075" indent="-346075" eaLnBrk="1" hangingPunct="1"/>
            <a:r>
              <a:rPr lang="en-US" sz="2400" dirty="0">
                <a:latin typeface="Calibri" panose="020F0502020204030204" pitchFamily="34" charset="0"/>
              </a:rPr>
              <a:t>Which principles should guide legislators in formulating international tax policy?</a:t>
            </a:r>
          </a:p>
          <a:p>
            <a:pPr marL="346075" indent="-346075" eaLnBrk="1" hangingPunct="1"/>
            <a:endParaRPr lang="en-US" dirty="0">
              <a:latin typeface="Calibri" panose="020F0502020204030204" pitchFamily="34" charset="0"/>
            </a:endParaRPr>
          </a:p>
        </p:txBody>
      </p:sp>
      <p:sp>
        <p:nvSpPr>
          <p:cNvPr id="31747" name="Rectangle 2"/>
          <p:cNvSpPr>
            <a:spLocks noGrp="1" noChangeArrowheads="1"/>
          </p:cNvSpPr>
          <p:nvPr>
            <p:ph type="title"/>
          </p:nvPr>
        </p:nvSpPr>
        <p:spPr>
          <a:noFill/>
        </p:spPr>
        <p:txBody>
          <a:bodyPr/>
          <a:lstStyle/>
          <a:p>
            <a:pPr eaLnBrk="1" hangingPunct="1"/>
            <a:r>
              <a:rPr lang="en-US" sz="2000" b="1" dirty="0">
                <a:latin typeface="+mn-lt"/>
              </a:rPr>
              <a:t>Theories of Taxation of International Income</a:t>
            </a:r>
          </a:p>
        </p:txBody>
      </p:sp>
      <p:sp>
        <p:nvSpPr>
          <p:cNvPr id="31745"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lstStyle/>
          <a:p>
            <a:pPr marL="346075" indent="-346075" eaLnBrk="1" hangingPunct="1"/>
            <a:r>
              <a:rPr lang="en-US" sz="2400" dirty="0">
                <a:latin typeface="+mn-lt"/>
              </a:rPr>
              <a:t>The three traditional principles or theories of taxing international income are:</a:t>
            </a:r>
          </a:p>
          <a:p>
            <a:pPr marL="736600" lvl="1" indent="-276225" eaLnBrk="1" hangingPunct="1"/>
            <a:r>
              <a:rPr lang="en-US" sz="2000" dirty="0">
                <a:latin typeface="+mn-lt"/>
              </a:rPr>
              <a:t>(1) </a:t>
            </a:r>
            <a:r>
              <a:rPr lang="en-US" sz="2000" b="1" dirty="0">
                <a:latin typeface="+mn-lt"/>
              </a:rPr>
              <a:t>Capital Export Neutrality</a:t>
            </a:r>
            <a:r>
              <a:rPr lang="en-US" sz="2000" dirty="0">
                <a:latin typeface="+mn-lt"/>
              </a:rPr>
              <a:t> (CEN); </a:t>
            </a:r>
          </a:p>
          <a:p>
            <a:pPr marL="736600" lvl="1" indent="-276225" eaLnBrk="1" hangingPunct="1"/>
            <a:r>
              <a:rPr lang="en-US" sz="2000" dirty="0">
                <a:latin typeface="+mn-lt"/>
              </a:rPr>
              <a:t>(2) </a:t>
            </a:r>
            <a:r>
              <a:rPr lang="en-US" sz="2000" b="1" dirty="0">
                <a:latin typeface="+mn-lt"/>
              </a:rPr>
              <a:t>Capital Import Neutrality</a:t>
            </a:r>
            <a:r>
              <a:rPr lang="en-US" sz="2000" dirty="0">
                <a:latin typeface="+mn-lt"/>
              </a:rPr>
              <a:t> (</a:t>
            </a:r>
            <a:r>
              <a:rPr lang="en-US" sz="2000" dirty="0" err="1">
                <a:latin typeface="+mn-lt"/>
              </a:rPr>
              <a:t>CIN</a:t>
            </a:r>
            <a:r>
              <a:rPr lang="en-US" sz="2000" dirty="0">
                <a:latin typeface="+mn-lt"/>
              </a:rPr>
              <a:t>); and </a:t>
            </a:r>
          </a:p>
          <a:p>
            <a:pPr marL="736600" lvl="1" indent="-276225" eaLnBrk="1" hangingPunct="1"/>
            <a:r>
              <a:rPr lang="en-US" sz="2000" dirty="0">
                <a:latin typeface="+mn-lt"/>
              </a:rPr>
              <a:t>(3) </a:t>
            </a:r>
            <a:r>
              <a:rPr lang="en-US" sz="2000" b="1" dirty="0">
                <a:latin typeface="+mn-lt"/>
              </a:rPr>
              <a:t>National Neutrality</a:t>
            </a:r>
            <a:r>
              <a:rPr lang="en-US" sz="2000" dirty="0">
                <a:latin typeface="+mn-lt"/>
              </a:rPr>
              <a:t> (</a:t>
            </a:r>
            <a:r>
              <a:rPr lang="en-US" sz="2000" dirty="0" err="1">
                <a:latin typeface="+mn-lt"/>
              </a:rPr>
              <a:t>NN</a:t>
            </a:r>
            <a:r>
              <a:rPr lang="en-US" sz="2000" dirty="0">
                <a:latin typeface="+mn-lt"/>
              </a:rPr>
              <a:t>).  </a:t>
            </a:r>
          </a:p>
          <a:p>
            <a:pPr marL="346075" indent="-346075" eaLnBrk="1" hangingPunct="1"/>
            <a:endParaRPr lang="en-US" sz="2400" dirty="0">
              <a:latin typeface="+mn-lt"/>
            </a:endParaRPr>
          </a:p>
          <a:p>
            <a:pPr marL="346075" indent="-346075" eaLnBrk="1" hangingPunct="1"/>
            <a:r>
              <a:rPr lang="en-US" sz="2400" dirty="0">
                <a:latin typeface="+mn-lt"/>
              </a:rPr>
              <a:t>Proponents claim that each best achieves one or more of the following goals:  economic efficiency, equity, growth, and simplicity.</a:t>
            </a:r>
          </a:p>
        </p:txBody>
      </p:sp>
      <p:sp>
        <p:nvSpPr>
          <p:cNvPr id="32771" name="Rectangle 2"/>
          <p:cNvSpPr>
            <a:spLocks noGrp="1" noChangeArrowheads="1"/>
          </p:cNvSpPr>
          <p:nvPr>
            <p:ph type="title"/>
          </p:nvPr>
        </p:nvSpPr>
        <p:spPr>
          <a:noFill/>
        </p:spPr>
        <p:txBody>
          <a:bodyPr/>
          <a:lstStyle/>
          <a:p>
            <a:pPr eaLnBrk="1" hangingPunct="1"/>
            <a:r>
              <a:rPr lang="en-US" sz="2000" b="1" dirty="0">
                <a:latin typeface="+mn-lt"/>
              </a:rPr>
              <a:t>Theories of Taxation of International Income</a:t>
            </a:r>
          </a:p>
        </p:txBody>
      </p:sp>
      <p:sp>
        <p:nvSpPr>
          <p:cNvPr id="32769"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marL="346075" indent="-346075" algn="ctr" eaLnBrk="1" hangingPunct="1">
              <a:lnSpc>
                <a:spcPct val="90000"/>
              </a:lnSpc>
              <a:buFontTx/>
              <a:buNone/>
            </a:pPr>
            <a:endParaRPr lang="en-US" sz="2000" b="1" u="sng" dirty="0">
              <a:latin typeface="Calibri" panose="020F0502020204030204" pitchFamily="34" charset="0"/>
            </a:endParaRPr>
          </a:p>
          <a:p>
            <a:pPr marL="346075" indent="-346075" eaLnBrk="1" hangingPunct="1">
              <a:lnSpc>
                <a:spcPct val="90000"/>
              </a:lnSpc>
            </a:pPr>
            <a:r>
              <a:rPr lang="en-US" sz="2400" dirty="0">
                <a:latin typeface="+mn-lt"/>
              </a:rPr>
              <a:t>Under </a:t>
            </a:r>
            <a:r>
              <a:rPr lang="en-US" sz="2400" b="1" dirty="0">
                <a:latin typeface="+mn-lt"/>
              </a:rPr>
              <a:t>CEN</a:t>
            </a:r>
            <a:r>
              <a:rPr lang="en-US" sz="2400" dirty="0">
                <a:latin typeface="+mn-lt"/>
              </a:rPr>
              <a:t>, for </a:t>
            </a:r>
            <a:r>
              <a:rPr lang="en-US" sz="2400" u="sng" dirty="0">
                <a:latin typeface="+mn-lt"/>
              </a:rPr>
              <a:t>residents of the same country</a:t>
            </a:r>
            <a:r>
              <a:rPr lang="en-US" sz="2400" dirty="0">
                <a:latin typeface="+mn-lt"/>
              </a:rPr>
              <a:t>, income is taxed at the same rate wherever the income is earned.  </a:t>
            </a:r>
          </a:p>
          <a:p>
            <a:pPr marL="346075" indent="-346075" eaLnBrk="1" hangingPunct="1">
              <a:lnSpc>
                <a:spcPct val="90000"/>
              </a:lnSpc>
            </a:pPr>
            <a:r>
              <a:rPr lang="en-US" sz="2400" dirty="0">
                <a:latin typeface="+mn-lt"/>
              </a:rPr>
              <a:t>US international tax system generally reflects CEN:  </a:t>
            </a:r>
          </a:p>
          <a:p>
            <a:pPr marL="736600" lvl="1" indent="-276225" eaLnBrk="1" hangingPunct="1">
              <a:lnSpc>
                <a:spcPct val="90000"/>
              </a:lnSpc>
            </a:pPr>
            <a:r>
              <a:rPr lang="en-US" sz="2000" dirty="0">
                <a:latin typeface="+mn-lt"/>
              </a:rPr>
              <a:t>US taxes US persons on their worldwide income.  </a:t>
            </a:r>
          </a:p>
          <a:p>
            <a:pPr marL="736600" lvl="1" indent="-276225" eaLnBrk="1" hangingPunct="1">
              <a:lnSpc>
                <a:spcPct val="90000"/>
              </a:lnSpc>
            </a:pPr>
            <a:r>
              <a:rPr lang="en-US" sz="2000" dirty="0">
                <a:latin typeface="+mn-lt"/>
              </a:rPr>
              <a:t>A tax credit is given against US taxes for income taxed by the source country</a:t>
            </a:r>
          </a:p>
          <a:p>
            <a:pPr marL="346075" indent="-346075" eaLnBrk="1" hangingPunct="1">
              <a:lnSpc>
                <a:spcPct val="90000"/>
              </a:lnSpc>
            </a:pPr>
            <a:r>
              <a:rPr lang="en-US" sz="2400" dirty="0">
                <a:latin typeface="+mn-lt"/>
              </a:rPr>
              <a:t>CEN ensures that taxes play no role in the investment decisions of US firms; capital flows to where it receives its highest pre-tax risk-adjusted return.</a:t>
            </a:r>
          </a:p>
          <a:p>
            <a:pPr marL="346075" indent="-346075" eaLnBrk="1" hangingPunct="1">
              <a:lnSpc>
                <a:spcPct val="90000"/>
              </a:lnSpc>
            </a:pPr>
            <a:r>
              <a:rPr lang="en-US" sz="2400" dirty="0">
                <a:latin typeface="+mn-lt"/>
              </a:rPr>
              <a:t>Relationship between pre-tax and after-tax returns is preserved.   </a:t>
            </a:r>
          </a:p>
          <a:p>
            <a:pPr marL="346075" indent="-346075" eaLnBrk="1" hangingPunct="1">
              <a:lnSpc>
                <a:spcPct val="90000"/>
              </a:lnSpc>
            </a:pPr>
            <a:r>
              <a:rPr lang="en-US" sz="2400" dirty="0">
                <a:latin typeface="+mn-lt"/>
              </a:rPr>
              <a:t>CEN promotes worldwide economic efficiency and equity.</a:t>
            </a:r>
          </a:p>
        </p:txBody>
      </p:sp>
      <p:sp>
        <p:nvSpPr>
          <p:cNvPr id="33795" name="Rectangle 2"/>
          <p:cNvSpPr>
            <a:spLocks noGrp="1" noChangeArrowheads="1"/>
          </p:cNvSpPr>
          <p:nvPr>
            <p:ph type="title"/>
          </p:nvPr>
        </p:nvSpPr>
        <p:spPr>
          <a:noFill/>
        </p:spPr>
        <p:txBody>
          <a:bodyPr/>
          <a:lstStyle/>
          <a:p>
            <a:pPr eaLnBrk="1" hangingPunct="1"/>
            <a:r>
              <a:rPr lang="en-US" sz="2000" b="1" dirty="0">
                <a:latin typeface="+mn-lt"/>
              </a:rPr>
              <a:t>Capital Export Neutrality (CEN)</a:t>
            </a:r>
          </a:p>
        </p:txBody>
      </p:sp>
      <p:sp>
        <p:nvSpPr>
          <p:cNvPr id="33793"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marL="0" indent="0" defTabSz="1262063" eaLnBrk="1" hangingPunct="1">
              <a:buFontTx/>
              <a:buNone/>
            </a:pPr>
            <a:endParaRPr lang="en-US" sz="2000" dirty="0">
              <a:latin typeface="Calibri" panose="020F0502020204030204" pitchFamily="34" charset="0"/>
            </a:endParaRPr>
          </a:p>
          <a:p>
            <a:pPr marL="0" indent="0" defTabSz="1262063" eaLnBrk="1" hangingPunct="1">
              <a:buFontTx/>
              <a:buNone/>
            </a:pPr>
            <a:r>
              <a:rPr lang="en-US" sz="2000" dirty="0">
                <a:latin typeface="+mn-lt"/>
              </a:rPr>
              <a:t>$1M investment promises 10% return in the US and the UK.  UK taxes are 20% and US taxes are 35%.  CEN ensures that if pre-tax rates of return are equal, after-tax rates of return will also be equal.</a:t>
            </a:r>
          </a:p>
          <a:p>
            <a:pPr marL="0" indent="0" defTabSz="1262063" eaLnBrk="1" hangingPunct="1">
              <a:buFontTx/>
              <a:buNone/>
            </a:pPr>
            <a:r>
              <a:rPr lang="en-US" sz="2000" dirty="0">
                <a:latin typeface="+mn-lt"/>
              </a:rPr>
              <a:t>	</a:t>
            </a:r>
          </a:p>
          <a:p>
            <a:pPr marL="0" indent="0" defTabSz="1262063" eaLnBrk="1" hangingPunct="1">
              <a:buFontTx/>
              <a:buNone/>
            </a:pPr>
            <a:r>
              <a:rPr lang="en-US" sz="2000" dirty="0">
                <a:latin typeface="+mn-lt"/>
              </a:rPr>
              <a:t>		</a:t>
            </a:r>
            <a:r>
              <a:rPr lang="en-US" sz="2000" b="1" u="sng" dirty="0">
                <a:latin typeface="+mn-lt"/>
              </a:rPr>
              <a:t>Invest US</a:t>
            </a:r>
            <a:r>
              <a:rPr lang="en-US" sz="2000" dirty="0">
                <a:latin typeface="+mn-lt"/>
              </a:rPr>
              <a:t>		</a:t>
            </a:r>
            <a:r>
              <a:rPr lang="en-US" sz="2000" b="1" u="sng" dirty="0">
                <a:latin typeface="+mn-lt"/>
              </a:rPr>
              <a:t>Invest UK</a:t>
            </a:r>
          </a:p>
          <a:p>
            <a:pPr marL="0" indent="0" defTabSz="1262063" eaLnBrk="1" hangingPunct="1">
              <a:buFontTx/>
              <a:buNone/>
            </a:pPr>
            <a:r>
              <a:rPr lang="en-US" sz="2000" dirty="0">
                <a:latin typeface="+mn-lt"/>
              </a:rPr>
              <a:t>Income		100k		100k</a:t>
            </a:r>
          </a:p>
          <a:p>
            <a:pPr marL="0" indent="0" defTabSz="1262063" eaLnBrk="1" hangingPunct="1">
              <a:buFontTx/>
              <a:buNone/>
            </a:pPr>
            <a:r>
              <a:rPr lang="en-US" sz="2000" dirty="0">
                <a:latin typeface="+mn-lt"/>
              </a:rPr>
              <a:t>For. Taxes	 	0		(20k)</a:t>
            </a:r>
          </a:p>
          <a:p>
            <a:pPr marL="0" indent="0" defTabSz="1262063" eaLnBrk="1" hangingPunct="1">
              <a:buFontTx/>
              <a:buNone/>
            </a:pPr>
            <a:r>
              <a:rPr lang="en-US" sz="2000" dirty="0">
                <a:latin typeface="+mn-lt"/>
              </a:rPr>
              <a:t>US Taxes	 	(35k)		(15k) [35k-20k FTC]</a:t>
            </a:r>
          </a:p>
          <a:p>
            <a:pPr marL="0" indent="0" defTabSz="1262063" eaLnBrk="1" hangingPunct="1">
              <a:buFontTx/>
              <a:buNone/>
            </a:pPr>
            <a:r>
              <a:rPr lang="en-US" sz="2000" dirty="0">
                <a:latin typeface="+mn-lt"/>
              </a:rPr>
              <a:t>After-tax </a:t>
            </a:r>
            <a:r>
              <a:rPr lang="en-US" sz="2000" dirty="0" err="1">
                <a:latin typeface="+mn-lt"/>
              </a:rPr>
              <a:t>Inc</a:t>
            </a:r>
            <a:r>
              <a:rPr lang="en-US" sz="2000" dirty="0">
                <a:latin typeface="+mn-lt"/>
              </a:rPr>
              <a:t>	65k		 65k</a:t>
            </a:r>
          </a:p>
          <a:p>
            <a:pPr marL="0" indent="0" defTabSz="1262063" eaLnBrk="1" hangingPunct="1">
              <a:buFontTx/>
              <a:buNone/>
            </a:pPr>
            <a:r>
              <a:rPr lang="en-US" sz="2000" dirty="0">
                <a:latin typeface="+mn-lt"/>
              </a:rPr>
              <a:t>After-tax </a:t>
            </a:r>
            <a:r>
              <a:rPr lang="en-US" sz="2000" dirty="0" err="1">
                <a:latin typeface="+mn-lt"/>
              </a:rPr>
              <a:t>ROR</a:t>
            </a:r>
            <a:r>
              <a:rPr lang="en-US" sz="2000" dirty="0">
                <a:latin typeface="+mn-lt"/>
              </a:rPr>
              <a:t>	6.5%		 6.5%</a:t>
            </a:r>
          </a:p>
        </p:txBody>
      </p:sp>
      <p:sp>
        <p:nvSpPr>
          <p:cNvPr id="34819" name="Rectangle 2"/>
          <p:cNvSpPr>
            <a:spLocks noGrp="1" noChangeArrowheads="1"/>
          </p:cNvSpPr>
          <p:nvPr>
            <p:ph type="title"/>
          </p:nvPr>
        </p:nvSpPr>
        <p:spPr>
          <a:noFill/>
        </p:spPr>
        <p:txBody>
          <a:bodyPr/>
          <a:lstStyle/>
          <a:p>
            <a:pPr eaLnBrk="1" hangingPunct="1"/>
            <a:r>
              <a:rPr lang="en-US" sz="2000" b="1" dirty="0">
                <a:latin typeface="+mn-lt"/>
              </a:rPr>
              <a:t>Capital Export Neutrality Example</a:t>
            </a:r>
          </a:p>
        </p:txBody>
      </p:sp>
      <p:sp>
        <p:nvSpPr>
          <p:cNvPr id="34817"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p:txBody>
          <a:bodyPr/>
          <a:lstStyle/>
          <a:p>
            <a:pPr marL="0" indent="0" algn="ctr" eaLnBrk="1" hangingPunct="1">
              <a:buFontTx/>
              <a:buNone/>
            </a:pPr>
            <a:endParaRPr lang="en-US" sz="2400" b="1" u="sng" dirty="0">
              <a:latin typeface="Calibri" panose="020F0502020204030204" pitchFamily="34" charset="0"/>
            </a:endParaRPr>
          </a:p>
          <a:p>
            <a:pPr marL="0" indent="0" eaLnBrk="1" hangingPunct="1">
              <a:buFontTx/>
              <a:buNone/>
            </a:pPr>
            <a:r>
              <a:rPr lang="en-US" sz="3200" dirty="0">
                <a:latin typeface="+mn-lt"/>
              </a:rPr>
              <a:t>CEN </a:t>
            </a:r>
            <a:r>
              <a:rPr lang="en-US" sz="3200" b="1" dirty="0">
                <a:latin typeface="+mn-lt"/>
              </a:rPr>
              <a:t>not</a:t>
            </a:r>
            <a:r>
              <a:rPr lang="en-US" sz="3200" dirty="0">
                <a:latin typeface="+mn-lt"/>
              </a:rPr>
              <a:t> entirely reflected in U.S. tax rules:  </a:t>
            </a:r>
          </a:p>
          <a:p>
            <a:pPr marL="736600" lvl="1" indent="-276225" eaLnBrk="1" hangingPunct="1"/>
            <a:r>
              <a:rPr lang="en-US" sz="2000" dirty="0">
                <a:latin typeface="+mn-lt"/>
              </a:rPr>
              <a:t>No credit generally for foreign tax that is greater than the US tax otherwise due on the foreign source income.  </a:t>
            </a:r>
          </a:p>
          <a:p>
            <a:pPr marL="736600" lvl="1" indent="-276225" eaLnBrk="1" hangingPunct="1"/>
            <a:r>
              <a:rPr lang="en-US" sz="2000" dirty="0">
                <a:latin typeface="+mn-lt"/>
              </a:rPr>
              <a:t>Deferral of business income by foreign subsidiaries of US persons.</a:t>
            </a:r>
          </a:p>
        </p:txBody>
      </p:sp>
      <p:sp>
        <p:nvSpPr>
          <p:cNvPr id="35843" name="Rectangle 2"/>
          <p:cNvSpPr>
            <a:spLocks noGrp="1" noChangeArrowheads="1"/>
          </p:cNvSpPr>
          <p:nvPr>
            <p:ph type="title"/>
          </p:nvPr>
        </p:nvSpPr>
        <p:spPr>
          <a:noFill/>
        </p:spPr>
        <p:txBody>
          <a:bodyPr/>
          <a:lstStyle/>
          <a:p>
            <a:pPr eaLnBrk="1" hangingPunct="1"/>
            <a:r>
              <a:rPr lang="en-US" sz="2000" b="1" dirty="0">
                <a:latin typeface="Calibri" panose="020F0502020204030204" pitchFamily="34" charset="0"/>
              </a:rPr>
              <a:t>Capital Export Neutrality</a:t>
            </a:r>
          </a:p>
        </p:txBody>
      </p:sp>
      <p:sp>
        <p:nvSpPr>
          <p:cNvPr id="35841"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latin typeface="Calibri" panose="020F0502020204030204" pitchFamily="34" charset="0"/>
              </a:rPr>
              <a:t>Taxing Foreign Income</a:t>
            </a:r>
            <a:endParaRPr lang="en-US" sz="900" dirty="0">
              <a:latin typeface="Calibri" panose="020F0502020204030204" pitchFamily="34" charset="0"/>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9555</TotalTime>
  <Words>1877</Words>
  <Application>Microsoft Macintosh PowerPoint</Application>
  <PresentationFormat>On-screen Show (4:3)</PresentationFormat>
  <Paragraphs>318</Paragraphs>
  <Slides>29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0" baseType="lpstr">
      <vt:lpstr>Arial</vt:lpstr>
      <vt:lpstr>Calibri</vt:lpstr>
      <vt:lpstr>Calibri Regular</vt:lpstr>
      <vt:lpstr>Courier New</vt:lpstr>
      <vt:lpstr>ＭＳ Ｐゴシック</vt:lpstr>
      <vt:lpstr>NSimSun</vt:lpstr>
      <vt:lpstr>Wingdings</vt:lpstr>
      <vt:lpstr>Wingdings 2</vt:lpstr>
      <vt:lpstr>CG Body - Standard</vt:lpstr>
      <vt:lpstr>Equation</vt:lpstr>
      <vt:lpstr>Worksheet</vt:lpstr>
      <vt:lpstr>Int’l Tax Review:  U.S. Taxation of Foreign Income</vt:lpstr>
      <vt:lpstr>Int’l Tax Review:  U.S. Direct Foreign Tax Credit</vt:lpstr>
      <vt:lpstr>Int’l Tax Review: Indirect FTCs under §902</vt:lpstr>
      <vt:lpstr>Int’l Tax Review: Controlled Foreign Corporations</vt:lpstr>
      <vt:lpstr>Theories of Taxation of International Income</vt:lpstr>
      <vt:lpstr>Theories of Taxation of International Income</vt:lpstr>
      <vt:lpstr>Capital Export Neutrality (CEN)</vt:lpstr>
      <vt:lpstr>Capital Export Neutrality Example</vt:lpstr>
      <vt:lpstr>Capital Export Neutrality</vt:lpstr>
      <vt:lpstr>Capital Import Neutrality (CIN)</vt:lpstr>
      <vt:lpstr>Capital Import Neutrality Example</vt:lpstr>
      <vt:lpstr>US Taxation of USMNs</vt:lpstr>
      <vt:lpstr>National Neutrality (NN)</vt:lpstr>
      <vt:lpstr>National Neutrality Example</vt:lpstr>
      <vt:lpstr>Capital Ownership Neutrality</vt:lpstr>
      <vt:lpstr>Some Pathologies of the U.S. International Tax System</vt:lpstr>
      <vt:lpstr>OECD Statutory Corporate Tax Rates: 2005-2015</vt:lpstr>
      <vt:lpstr>Deferral Benefits</vt:lpstr>
      <vt:lpstr>Lockout Effect and the choice between repatriation and reinvestment of foreigner earnings</vt:lpstr>
      <vt:lpstr>Distortions in USP Corporate Payouts</vt:lpstr>
      <vt:lpstr>Income Shifting: Principal Model</vt:lpstr>
      <vt:lpstr>Inversions</vt:lpstr>
      <vt:lpstr>Inversions:</vt:lpstr>
      <vt:lpstr>Financial Accounting: EPS</vt:lpstr>
      <vt:lpstr>Financial Accounting: Book-Tax</vt:lpstr>
      <vt:lpstr>Financial Accounting:  Permanent v. Temporary</vt:lpstr>
      <vt:lpstr>Financial Accounting:  Unrepatriated Earnings</vt:lpstr>
      <vt:lpstr>Responses: BEPS</vt:lpstr>
      <vt:lpstr>U.S. Policy Choices</vt:lpstr>
    </vt:vector>
  </TitlesOfParts>
  <Company>Fordham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173</cp:revision>
  <dcterms:created xsi:type="dcterms:W3CDTF">2006-01-20T19:34:26Z</dcterms:created>
  <dcterms:modified xsi:type="dcterms:W3CDTF">2017-03-21T00:47:27Z</dcterms:modified>
</cp:coreProperties>
</file>