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Default Extension="vml" ContentType="application/vnd.openxmlformats-officedocument.vmlDrawing"/>
  <Override PartName="/ppt/notesSlides/notesSlide6.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1"/>
  </p:sldMasterIdLst>
  <p:notesMasterIdLst>
    <p:notesMasterId r:id="rId24"/>
  </p:notesMasterIdLst>
  <p:handoutMasterIdLst>
    <p:handoutMasterId r:id="rId25"/>
  </p:handoutMasterIdLst>
  <p:sldIdLst>
    <p:sldId id="281" r:id="rId2"/>
    <p:sldId id="309" r:id="rId3"/>
    <p:sldId id="284" r:id="rId4"/>
    <p:sldId id="310" r:id="rId5"/>
    <p:sldId id="311" r:id="rId6"/>
    <p:sldId id="312" r:id="rId7"/>
    <p:sldId id="313" r:id="rId8"/>
    <p:sldId id="315" r:id="rId9"/>
    <p:sldId id="293" r:id="rId10"/>
    <p:sldId id="291" r:id="rId11"/>
    <p:sldId id="292" r:id="rId12"/>
    <p:sldId id="295" r:id="rId13"/>
    <p:sldId id="296" r:id="rId14"/>
    <p:sldId id="294" r:id="rId15"/>
    <p:sldId id="299" r:id="rId16"/>
    <p:sldId id="301" r:id="rId17"/>
    <p:sldId id="302" r:id="rId18"/>
    <p:sldId id="303" r:id="rId19"/>
    <p:sldId id="304" r:id="rId20"/>
    <p:sldId id="306" r:id="rId21"/>
    <p:sldId id="316" r:id="rId22"/>
    <p:sldId id="31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C4A"/>
    <a:srgbClr val="3D6696"/>
    <a:srgbClr val="345E8F"/>
    <a:srgbClr val="19358B"/>
    <a:srgbClr val="162E7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3" autoAdjust="0"/>
    <p:restoredTop sz="94660"/>
  </p:normalViewPr>
  <p:slideViewPr>
    <p:cSldViewPr snapToObjects="1">
      <p:cViewPr>
        <p:scale>
          <a:sx n="110" d="100"/>
          <a:sy n="110" d="100"/>
        </p:scale>
        <p:origin x="-1374" y="3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4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CB5560-E25B-EF4E-8C53-897FF4F5A854}" type="datetimeFigureOut">
              <a:rPr lang="en-US" smtClean="0"/>
              <a:pPr/>
              <a:t>1/13/2014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5207F4-EA1A-F748-BC88-49EC591E5E69}" type="slidenum">
              <a:rPr lang="en-US" smtClean="0"/>
              <a:pPr/>
              <a:t>‹#›</a:t>
            </a:fld>
            <a:endParaRPr lang="en-US"/>
          </a:p>
        </p:txBody>
      </p:sp>
    </p:spTree>
    <p:extLst>
      <p:ext uri="{BB962C8B-B14F-4D97-AF65-F5344CB8AC3E}">
        <p14:creationId xmlns:p14="http://schemas.microsoft.com/office/powerpoint/2010/main" xmlns="" val="879969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FD322-3707-6041-B5EC-47E1958264ED}" type="datetimeFigureOut">
              <a:rPr lang="en-US" smtClean="0"/>
              <a:pPr/>
              <a:t>1/13/2014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35214C-D704-F14C-9BC0-AC2E4778BECB}" type="slidenum">
              <a:rPr lang="en-US" smtClean="0"/>
              <a:pPr/>
              <a:t>‹#›</a:t>
            </a:fld>
            <a:endParaRPr lang="en-US"/>
          </a:p>
        </p:txBody>
      </p:sp>
    </p:spTree>
    <p:extLst>
      <p:ext uri="{BB962C8B-B14F-4D97-AF65-F5344CB8AC3E}">
        <p14:creationId xmlns:p14="http://schemas.microsoft.com/office/powerpoint/2010/main" xmlns="" val="2291629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21</a:t>
            </a:fld>
            <a:endParaRPr lang="en-US">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a:latin typeface="Times" pitchFamily="-11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IT_Intro_14.pptx</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6" name="Slide Number Placeholder 5"/>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6" name="Slide Number Placeholder 5"/>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228600" y="838200"/>
            <a:ext cx="8458200" cy="5410200"/>
          </a:xfrm>
        </p:spPr>
        <p:txBody>
          <a:bodyPr/>
          <a:lstStyle/>
          <a:p>
            <a:pPr lvl="0"/>
            <a:endParaRPr lang="pt-BR"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IT_Intro_14.pptx</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57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4"/>
          <p:cNvSpPr>
            <a:spLocks noGrp="1"/>
          </p:cNvSpPr>
          <p:nvPr>
            <p:ph type="ftr" sz="quarter" idx="3"/>
          </p:nvPr>
        </p:nvSpPr>
        <p:spPr>
          <a:xfrm>
            <a:off x="6934200" y="6356350"/>
            <a:ext cx="1600200" cy="365125"/>
          </a:xfrm>
          <a:prstGeom prst="rect">
            <a:avLst/>
          </a:prstGeom>
        </p:spPr>
        <p:txBody>
          <a:bodyPr vert="horz" lIns="91440" tIns="45720" rIns="91440" bIns="45720" rtlCol="0" anchor="ctr"/>
          <a:lstStyle>
            <a:lvl1pPr marL="0" marR="0" indent="0" algn="r" defTabSz="457200" rtl="0" eaLnBrk="1" fontAlgn="auto" latinLnBrk="0" hangingPunct="1">
              <a:lnSpc>
                <a:spcPct val="100000"/>
              </a:lnSpc>
              <a:spcBef>
                <a:spcPts val="0"/>
              </a:spcBef>
              <a:spcAft>
                <a:spcPts val="0"/>
              </a:spcAft>
              <a:buClrTx/>
              <a:buSzTx/>
              <a:buFontTx/>
              <a:buNone/>
              <a:tabLst/>
              <a:defRPr sz="1200">
                <a:solidFill>
                  <a:schemeClr val="bg1">
                    <a:lumMod val="50000"/>
                  </a:schemeClr>
                </a:solidFill>
              </a:defRPr>
            </a:lvl1pPr>
          </a:lstStyle>
          <a:p>
            <a:r>
              <a:rPr lang="en-US" smtClean="0">
                <a:solidFill>
                  <a:schemeClr val="bg1">
                    <a:lumMod val="65000"/>
                  </a:schemeClr>
                </a:solidFill>
              </a:rPr>
              <a:t>IT_Intro_14.pptx</a:t>
            </a:r>
            <a:endParaRPr lang="en-US" dirty="0">
              <a:solidFill>
                <a:srgbClr val="A6A6A6"/>
              </a:solidFill>
            </a:endParaRPr>
          </a:p>
        </p:txBody>
      </p:sp>
      <p:sp>
        <p:nvSpPr>
          <p:cNvPr id="11" name="Slide Number Placeholder 5"/>
          <p:cNvSpPr>
            <a:spLocks noGrp="1"/>
          </p:cNvSpPr>
          <p:nvPr>
            <p:ph type="sldNum" sz="quarter" idx="4"/>
          </p:nvPr>
        </p:nvSpPr>
        <p:spPr>
          <a:xfrm>
            <a:off x="8229600" y="6356350"/>
            <a:ext cx="609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A7E9232B-CC9B-5040-98B4-6A32187A68A2}" type="slidenum">
              <a:rPr lang="en-US" smtClean="0"/>
              <a:pPr/>
              <a:t>‹#›</a:t>
            </a:fld>
            <a:endParaRPr lang="en-US" dirty="0"/>
          </a:p>
        </p:txBody>
      </p:sp>
      <p:sp>
        <p:nvSpPr>
          <p:cNvPr id="1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4435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4"/>
          <p:cNvSpPr>
            <a:spLocks noGrp="1"/>
          </p:cNvSpPr>
          <p:nvPr>
            <p:ph type="ftr" sz="quarter" idx="3"/>
          </p:nvPr>
        </p:nvSpPr>
        <p:spPr>
          <a:xfrm>
            <a:off x="6934200" y="6356350"/>
            <a:ext cx="1600200" cy="365125"/>
          </a:xfrm>
          <a:prstGeom prst="rect">
            <a:avLst/>
          </a:prstGeom>
        </p:spPr>
        <p:txBody>
          <a:bodyPr vert="horz" lIns="91440" tIns="45720" rIns="91440" bIns="45720" rtlCol="0" anchor="ctr"/>
          <a:lstStyle>
            <a:lvl1pPr marL="0" marR="0" indent="0" algn="r" defTabSz="457200" rtl="0" eaLnBrk="1" fontAlgn="auto" latinLnBrk="0" hangingPunct="1">
              <a:lnSpc>
                <a:spcPct val="100000"/>
              </a:lnSpc>
              <a:spcBef>
                <a:spcPts val="0"/>
              </a:spcBef>
              <a:spcAft>
                <a:spcPts val="0"/>
              </a:spcAft>
              <a:buClrTx/>
              <a:buSzTx/>
              <a:buFontTx/>
              <a:buNone/>
              <a:tabLst/>
              <a:defRPr sz="1200">
                <a:solidFill>
                  <a:schemeClr val="bg1">
                    <a:lumMod val="50000"/>
                  </a:schemeClr>
                </a:solidFill>
              </a:defRPr>
            </a:lvl1pPr>
          </a:lstStyle>
          <a:p>
            <a:r>
              <a:rPr lang="en-US" smtClean="0">
                <a:solidFill>
                  <a:schemeClr val="bg1">
                    <a:lumMod val="65000"/>
                  </a:schemeClr>
                </a:solidFill>
              </a:rPr>
              <a:t>IT_Intro_14.pptx</a:t>
            </a:r>
            <a:endParaRPr lang="en-US" dirty="0">
              <a:solidFill>
                <a:srgbClr val="A6A6A6"/>
              </a:solidFill>
            </a:endParaRPr>
          </a:p>
        </p:txBody>
      </p:sp>
      <p:sp>
        <p:nvSpPr>
          <p:cNvPr id="11" name="Slide Number Placeholder 5"/>
          <p:cNvSpPr>
            <a:spLocks noGrp="1"/>
          </p:cNvSpPr>
          <p:nvPr>
            <p:ph type="sldNum" sz="quarter" idx="4"/>
          </p:nvPr>
        </p:nvSpPr>
        <p:spPr>
          <a:xfrm>
            <a:off x="8229600" y="6356350"/>
            <a:ext cx="609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A7E9232B-CC9B-5040-98B4-6A32187A68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457200" y="6487680"/>
            <a:ext cx="1828800" cy="365125"/>
          </a:xfrm>
        </p:spPr>
        <p:txBody>
          <a:bodyPr/>
          <a:lstStyle/>
          <a:p>
            <a:pPr algn="l"/>
            <a:r>
              <a:rPr lang="en-US" smtClean="0">
                <a:solidFill>
                  <a:schemeClr val="bg1">
                    <a:lumMod val="65000"/>
                  </a:schemeClr>
                </a:solidFill>
              </a:rPr>
              <a:t>IT_Intro_14.pptx</a:t>
            </a:r>
            <a:endParaRPr lang="en-US" dirty="0">
              <a:solidFill>
                <a:srgbClr val="A6A6A6"/>
              </a:solidFill>
            </a:endParaRPr>
          </a:p>
        </p:txBody>
      </p:sp>
      <p:sp>
        <p:nvSpPr>
          <p:cNvPr id="6" name="Slide Number Placeholder 5"/>
          <p:cNvSpPr>
            <a:spLocks noGrp="1"/>
          </p:cNvSpPr>
          <p:nvPr>
            <p:ph type="sldNum" sz="quarter" idx="12"/>
          </p:nvPr>
        </p:nvSpPr>
        <p:spPr/>
        <p:txBody>
          <a:bodyPr/>
          <a:lstStyle/>
          <a:p>
            <a:fld id="{A7E9232B-CC9B-5040-98B4-6A32187A68A2}" type="slidenum">
              <a:rPr lang="en-US" smtClean="0"/>
              <a:pPr/>
              <a:t>‹#›</a:t>
            </a:fld>
            <a:endParaRPr lang="en-US" dirty="0"/>
          </a:p>
        </p:txBody>
      </p:sp>
      <p:cxnSp>
        <p:nvCxnSpPr>
          <p:cNvPr id="8" name="Straight Connector 7"/>
          <p:cNvCxnSpPr/>
          <p:nvPr userDrawn="1"/>
        </p:nvCxnSpPr>
        <p:spPr>
          <a:xfrm>
            <a:off x="0" y="1417638"/>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6" name="Slide Number Placeholder 5"/>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7" name="Slide Number Placeholder 6"/>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9" name="Slide Number Placeholder 8"/>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5" name="Slide Number Placeholder 4"/>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4" name="Slide Number Placeholder 3"/>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7" name="Slide Number Placeholder 6"/>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r" eaLnBrk="1" latinLnBrk="0" hangingPunct="1"/>
            <a:endParaRPr lang="en-US" sz="1400" dirty="0">
              <a:solidFill>
                <a:schemeClr val="tx2"/>
              </a:solidFill>
            </a:endParaRPr>
          </a:p>
        </p:txBody>
      </p:sp>
      <p:sp>
        <p:nvSpPr>
          <p:cNvPr id="6" name="Footer Placeholder 5"/>
          <p:cNvSpPr>
            <a:spLocks noGrp="1"/>
          </p:cNvSpPr>
          <p:nvPr>
            <p:ph type="ftr" sz="quarter" idx="11"/>
          </p:nvPr>
        </p:nvSpPr>
        <p:spPr/>
        <p:txBody>
          <a:bodyPr/>
          <a:lstStyle/>
          <a:p>
            <a:r>
              <a:rPr lang="en-US" smtClean="0">
                <a:solidFill>
                  <a:schemeClr val="bg1">
                    <a:lumMod val="65000"/>
                  </a:schemeClr>
                </a:solidFill>
              </a:rPr>
              <a:t>IT_Intro_14.pptx</a:t>
            </a:r>
            <a:endParaRPr lang="en-US" dirty="0">
              <a:solidFill>
                <a:srgbClr val="A6A6A6"/>
              </a:solidFill>
            </a:endParaRPr>
          </a:p>
        </p:txBody>
      </p:sp>
      <p:sp>
        <p:nvSpPr>
          <p:cNvPr id="7" name="Slide Number Placeholder 6"/>
          <p:cNvSpPr>
            <a:spLocks noGrp="1"/>
          </p:cNvSpPr>
          <p:nvPr>
            <p:ph type="sldNum" sz="quarter" idx="12"/>
          </p:nvPr>
        </p:nvSpPr>
        <p:spPr/>
        <p:txBody>
          <a:bodyPr/>
          <a:lstStyle/>
          <a:p>
            <a:fld id="{A7E9232B-CC9B-5040-98B4-6A32187A68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solidFill>
                  <a:schemeClr val="bg1">
                    <a:lumMod val="65000"/>
                  </a:schemeClr>
                </a:solidFill>
              </a:rPr>
              <a:t>IT_Intro_14.pptx</a:t>
            </a:r>
            <a:endParaRPr lang="en-US" dirty="0">
              <a:solidFill>
                <a:srgbClr val="A6A6A6"/>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E9232B-CC9B-5040-98B4-6A32187A68A2}" type="slidenum">
              <a:rPr lang="en-US" smtClean="0"/>
              <a:pPr/>
              <a:t>‹#›</a:t>
            </a:fld>
            <a:endParaRPr lang="en-US" dirty="0"/>
          </a:p>
        </p:txBody>
      </p:sp>
      <p:cxnSp>
        <p:nvCxnSpPr>
          <p:cNvPr id="7" name="Straight Connector 6"/>
          <p:cNvCxnSpPr/>
          <p:nvPr userDrawn="1"/>
        </p:nvCxnSpPr>
        <p:spPr>
          <a:xfrm>
            <a:off x="0" y="1417638"/>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4" r:id="rId13"/>
    <p:sldLayoutId id="2147483656" r:id="rId14"/>
    <p:sldLayoutId id="2147483657"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914400" indent="-457200" algn="l" defTabSz="914400" rtl="0" eaLnBrk="1" latinLnBrk="0" hangingPunct="1">
        <a:spcBef>
          <a:spcPct val="20000"/>
        </a:spcBef>
        <a:buSzPct val="50000"/>
        <a:buFont typeface="Wingdings"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SzPct val="50000"/>
        <a:buFont typeface="Wingdings"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2.xls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1600200"/>
            <a:ext cx="8534400" cy="14700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International</a:t>
            </a:r>
            <a:r>
              <a:rPr kumimoji="0" lang="en-US" sz="4400" b="1" i="0" u="none" strike="noStrike" kern="1200" cap="none" spc="0" normalizeH="0" noProof="0" dirty="0" smtClean="0">
                <a:ln>
                  <a:noFill/>
                </a:ln>
                <a:effectLst/>
                <a:uLnTx/>
                <a:uFillTx/>
                <a:latin typeface="+mj-lt"/>
                <a:ea typeface="+mj-ea"/>
                <a:cs typeface="+mj-cs"/>
              </a:rPr>
              <a:t> Taxation</a:t>
            </a:r>
            <a:endParaRPr kumimoji="0" lang="en-US" sz="4400" b="1" i="0" u="none" strike="noStrike" kern="1200" cap="none" spc="0" normalizeH="0" baseline="0" noProof="0" dirty="0">
              <a:ln>
                <a:noFill/>
              </a:ln>
              <a:effectLst/>
              <a:uLnTx/>
              <a:uFillTx/>
              <a:latin typeface="+mj-lt"/>
              <a:ea typeface="+mj-ea"/>
              <a:cs typeface="+mj-cs"/>
            </a:endParaRPr>
          </a:p>
        </p:txBody>
      </p:sp>
      <p:sp>
        <p:nvSpPr>
          <p:cNvPr id="4" name="Subtitle 2"/>
          <p:cNvSpPr>
            <a:spLocks noGrp="1"/>
          </p:cNvSpPr>
          <p:nvPr>
            <p:ph type="subTitle" idx="1"/>
          </p:nvPr>
        </p:nvSpPr>
        <p:spPr>
          <a:xfrm>
            <a:off x="1371600" y="3505200"/>
            <a:ext cx="6400800" cy="1600200"/>
          </a:xfrm>
          <a:solidFill>
            <a:schemeClr val="bg1">
              <a:alpha val="80000"/>
            </a:schemeClr>
          </a:solidFill>
        </p:spPr>
        <p:txBody>
          <a:bodyPr>
            <a:normAutofit/>
          </a:bodyPr>
          <a:lstStyle/>
          <a:p>
            <a:r>
              <a:rPr lang="en-US" sz="2800" dirty="0" smtClean="0"/>
              <a:t>Professor Jeffrey M. Colón</a:t>
            </a:r>
          </a:p>
          <a:p>
            <a:r>
              <a:rPr lang="en-US" sz="2800" dirty="0" smtClean="0"/>
              <a:t>Fordham University School of Law</a:t>
            </a:r>
          </a:p>
          <a:p>
            <a:r>
              <a:rPr lang="en-US" sz="2800" dirty="0" smtClean="0"/>
              <a:t>Spring, 2014</a:t>
            </a:r>
            <a:endParaRPr lang="en-US" sz="2800" dirty="0"/>
          </a:p>
        </p:txBody>
      </p:sp>
      <p:pic>
        <p:nvPicPr>
          <p:cNvPr id="5" name="Picture 4" descr="pic1.tiff"/>
          <p:cNvPicPr>
            <a:picLocks noChangeAspect="1"/>
          </p:cNvPicPr>
          <p:nvPr/>
        </p:nvPicPr>
        <p:blipFill>
          <a:blip r:embed="rId2"/>
          <a:stretch>
            <a:fillRect/>
          </a:stretch>
        </p:blipFill>
        <p:spPr>
          <a:xfrm>
            <a:off x="3135170" y="5486400"/>
            <a:ext cx="2873661" cy="64952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Function of Treaties</a:t>
            </a:r>
            <a:endParaRPr lang="en-US" dirty="0"/>
          </a:p>
        </p:txBody>
      </p:sp>
      <p:sp>
        <p:nvSpPr>
          <p:cNvPr id="3" name="Content Placeholder 2"/>
          <p:cNvSpPr>
            <a:spLocks noGrp="1"/>
          </p:cNvSpPr>
          <p:nvPr>
            <p:ph idx="1"/>
          </p:nvPr>
        </p:nvSpPr>
        <p:spPr/>
        <p:txBody>
          <a:bodyPr>
            <a:normAutofit/>
          </a:bodyPr>
          <a:lstStyle/>
          <a:p>
            <a:endParaRPr lang="en-US" sz="2400" dirty="0" smtClean="0"/>
          </a:p>
          <a:p>
            <a:endParaRPr lang="en-US" sz="2400" dirty="0" smtClean="0"/>
          </a:p>
          <a:p>
            <a:endParaRPr lang="en-US" sz="2400" dirty="0" smtClean="0"/>
          </a:p>
          <a:p>
            <a:pPr>
              <a:buNone/>
            </a:pPr>
            <a:r>
              <a:rPr lang="en-US" sz="2400" dirty="0" smtClean="0"/>
              <a:t>“The United States of America and Canada, desiring to conclude a Convention for the avoidance of double taxation and the prevention of fiscal evasion with respect to taxes on income and on capital (…)”</a:t>
            </a:r>
          </a:p>
        </p:txBody>
      </p:sp>
      <p:sp>
        <p:nvSpPr>
          <p:cNvPr id="4" name="Slide Number Placeholder 3"/>
          <p:cNvSpPr>
            <a:spLocks noGrp="1"/>
          </p:cNvSpPr>
          <p:nvPr>
            <p:ph type="sldNum" sz="quarter" idx="12"/>
          </p:nvPr>
        </p:nvSpPr>
        <p:spPr/>
        <p:txBody>
          <a:bodyPr/>
          <a:lstStyle/>
          <a:p>
            <a:fld id="{2C8E639C-830D-4EA7-BA74-70CE8437D592}" type="slidenum">
              <a:rPr lang="en-US" smtClean="0"/>
              <a:pPr/>
              <a:t>10</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is Double Tax Eliminated?</a:t>
            </a:r>
            <a:endParaRPr lang="en-US" dirty="0"/>
          </a:p>
        </p:txBody>
      </p:sp>
      <p:sp>
        <p:nvSpPr>
          <p:cNvPr id="3" name="Content Placeholder 2"/>
          <p:cNvSpPr>
            <a:spLocks noGrp="1"/>
          </p:cNvSpPr>
          <p:nvPr>
            <p:ph idx="1"/>
          </p:nvPr>
        </p:nvSpPr>
        <p:spPr/>
        <p:txBody>
          <a:bodyPr>
            <a:noAutofit/>
          </a:bodyPr>
          <a:lstStyle/>
          <a:p>
            <a:pPr>
              <a:lnSpc>
                <a:spcPct val="150000"/>
              </a:lnSpc>
              <a:spcBef>
                <a:spcPts val="600"/>
              </a:spcBef>
            </a:pPr>
            <a:r>
              <a:rPr lang="en-US" sz="2400" dirty="0" smtClean="0"/>
              <a:t>Reduction or elimination of source basis taxation</a:t>
            </a:r>
            <a:endParaRPr lang="en-US" sz="2000" i="1" dirty="0" smtClean="0"/>
          </a:p>
          <a:p>
            <a:pPr>
              <a:lnSpc>
                <a:spcPct val="150000"/>
              </a:lnSpc>
              <a:spcBef>
                <a:spcPts val="600"/>
              </a:spcBef>
            </a:pPr>
            <a:r>
              <a:rPr lang="en-US" sz="2400" dirty="0" smtClean="0"/>
              <a:t>Treaty definitions of source   </a:t>
            </a:r>
            <a:endParaRPr lang="en-US" sz="2000" i="1" dirty="0" smtClean="0"/>
          </a:p>
          <a:p>
            <a:pPr>
              <a:lnSpc>
                <a:spcPct val="150000"/>
              </a:lnSpc>
              <a:spcBef>
                <a:spcPts val="600"/>
              </a:spcBef>
            </a:pPr>
            <a:r>
              <a:rPr lang="en-US" sz="2400" dirty="0" smtClean="0"/>
              <a:t>Tie-breaker test for dual residents  </a:t>
            </a:r>
            <a:endParaRPr lang="en-US" sz="2000" i="1" dirty="0" smtClean="0"/>
          </a:p>
          <a:p>
            <a:pPr>
              <a:spcBef>
                <a:spcPts val="600"/>
              </a:spcBef>
            </a:pPr>
            <a:r>
              <a:rPr lang="en-US" sz="2400" dirty="0" smtClean="0"/>
              <a:t>Requiring one country to grant a credit for taxes paid to other country (or an exemption on income taxed by the other country) </a:t>
            </a:r>
            <a:endParaRPr lang="en-US" sz="2000" i="1" dirty="0" smtClean="0"/>
          </a:p>
          <a:p>
            <a:pPr>
              <a:lnSpc>
                <a:spcPct val="150000"/>
              </a:lnSpc>
              <a:spcBef>
                <a:spcPts val="600"/>
              </a:spcBef>
            </a:pPr>
            <a:r>
              <a:rPr lang="en-US" sz="2400" dirty="0" smtClean="0"/>
              <a:t>Mutual Agreement Procedures </a:t>
            </a:r>
            <a:endParaRPr lang="en-US" sz="2000" i="1" dirty="0" smtClean="0"/>
          </a:p>
          <a:p>
            <a:pPr>
              <a:lnSpc>
                <a:spcPct val="150000"/>
              </a:lnSpc>
              <a:spcBef>
                <a:spcPts val="600"/>
              </a:spcBef>
            </a:pPr>
            <a:r>
              <a:rPr lang="en-US" sz="2400" dirty="0" smtClean="0"/>
              <a:t>Exchange of tax information </a:t>
            </a:r>
            <a:endParaRPr lang="en-US" sz="2000" i="1" dirty="0" smtClean="0"/>
          </a:p>
        </p:txBody>
      </p:sp>
      <p:sp>
        <p:nvSpPr>
          <p:cNvPr id="4" name="Slide Number Placeholder 3"/>
          <p:cNvSpPr>
            <a:spLocks noGrp="1"/>
          </p:cNvSpPr>
          <p:nvPr>
            <p:ph type="sldNum" sz="quarter" idx="12"/>
          </p:nvPr>
        </p:nvSpPr>
        <p:spPr/>
        <p:txBody>
          <a:bodyPr/>
          <a:lstStyle/>
          <a:p>
            <a:fld id="{2C8E639C-830D-4EA7-BA74-70CE8437D592}" type="slidenum">
              <a:rPr lang="en-US" smtClean="0"/>
              <a:pPr/>
              <a:t>11</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 Outward Direct Investment</a:t>
            </a:r>
            <a:endParaRPr lang="en-US" dirty="0"/>
          </a:p>
        </p:txBody>
      </p:sp>
      <p:sp>
        <p:nvSpPr>
          <p:cNvPr id="43" name="Content Placeholder 2"/>
          <p:cNvSpPr>
            <a:spLocks noGrp="1"/>
          </p:cNvSpPr>
          <p:nvPr>
            <p:ph idx="1"/>
          </p:nvPr>
        </p:nvSpPr>
        <p:spPr>
          <a:xfrm>
            <a:off x="228600" y="1447800"/>
            <a:ext cx="8458200" cy="792163"/>
          </a:xfrm>
        </p:spPr>
        <p:txBody>
          <a:bodyPr>
            <a:noAutofit/>
          </a:bodyPr>
          <a:lstStyle/>
          <a:p>
            <a:pPr marL="0" indent="0">
              <a:buNone/>
            </a:pPr>
            <a:r>
              <a:rPr lang="en-US" sz="2000" dirty="0" smtClean="0"/>
              <a:t>Outward Direct Investment Position by Country of Foreign Affiliate at Y2011 </a:t>
            </a:r>
          </a:p>
          <a:p>
            <a:pPr marL="0" indent="0">
              <a:buNone/>
            </a:pPr>
            <a:r>
              <a:rPr lang="en-US" sz="1200" dirty="0" smtClean="0"/>
              <a:t>Source: US Bureau of Economic Analysis</a:t>
            </a:r>
            <a:endParaRPr lang="en-US" sz="1200" dirty="0"/>
          </a:p>
        </p:txBody>
      </p:sp>
      <p:sp>
        <p:nvSpPr>
          <p:cNvPr id="5" name="Slide Number Placeholder 4"/>
          <p:cNvSpPr>
            <a:spLocks noGrp="1"/>
          </p:cNvSpPr>
          <p:nvPr>
            <p:ph type="sldNum" sz="quarter" idx="12"/>
          </p:nvPr>
        </p:nvSpPr>
        <p:spPr/>
        <p:txBody>
          <a:bodyPr/>
          <a:lstStyle/>
          <a:p>
            <a:fld id="{2C8E639C-830D-4EA7-BA74-70CE8437D592}" type="slidenum">
              <a:rPr lang="en-US" smtClean="0"/>
              <a:pPr/>
              <a:t>12</a:t>
            </a:fld>
            <a:endParaRPr lang="en-US"/>
          </a:p>
        </p:txBody>
      </p:sp>
      <p:pic>
        <p:nvPicPr>
          <p:cNvPr id="3" name="Picture 2" descr="USoutwar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2239962"/>
            <a:ext cx="6781800" cy="4237037"/>
          </a:xfrm>
          <a:prstGeom prst="rect">
            <a:avLst/>
          </a:prstGeom>
        </p:spPr>
      </p:pic>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 Inward Direct Investment</a:t>
            </a:r>
            <a:endParaRPr lang="en-US" dirty="0"/>
          </a:p>
        </p:txBody>
      </p:sp>
      <p:sp>
        <p:nvSpPr>
          <p:cNvPr id="28" name="Content Placeholder 2"/>
          <p:cNvSpPr>
            <a:spLocks noGrp="1"/>
          </p:cNvSpPr>
          <p:nvPr>
            <p:ph idx="1"/>
          </p:nvPr>
        </p:nvSpPr>
        <p:spPr>
          <a:xfrm>
            <a:off x="304800" y="1447800"/>
            <a:ext cx="8382000" cy="1219200"/>
          </a:xfrm>
        </p:spPr>
        <p:txBody>
          <a:bodyPr>
            <a:noAutofit/>
          </a:bodyPr>
          <a:lstStyle/>
          <a:p>
            <a:pPr marL="0" indent="0">
              <a:buNone/>
            </a:pPr>
            <a:r>
              <a:rPr lang="en-US" sz="2000" dirty="0" smtClean="0"/>
              <a:t>Inward Direct Investment Position by Country of Each Member of Foreign Parent Group at Y2011</a:t>
            </a:r>
          </a:p>
          <a:p>
            <a:pPr marL="0" indent="0">
              <a:buNone/>
            </a:pPr>
            <a:r>
              <a:rPr lang="en-US" sz="1600" dirty="0" smtClean="0"/>
              <a:t>Source: </a:t>
            </a:r>
            <a:r>
              <a:rPr lang="en-US" sz="1200" dirty="0" smtClean="0"/>
              <a:t>US Bureau of Economic Analysis</a:t>
            </a:r>
            <a:endParaRPr lang="en-US" sz="1200" dirty="0"/>
          </a:p>
        </p:txBody>
      </p:sp>
      <p:sp>
        <p:nvSpPr>
          <p:cNvPr id="5" name="Slide Number Placeholder 4"/>
          <p:cNvSpPr>
            <a:spLocks noGrp="1"/>
          </p:cNvSpPr>
          <p:nvPr>
            <p:ph type="sldNum" sz="quarter" idx="12"/>
          </p:nvPr>
        </p:nvSpPr>
        <p:spPr/>
        <p:txBody>
          <a:bodyPr/>
          <a:lstStyle/>
          <a:p>
            <a:fld id="{2C8E639C-830D-4EA7-BA74-70CE8437D592}" type="slidenum">
              <a:rPr lang="en-US" smtClean="0"/>
              <a:pPr/>
              <a:t>13</a:t>
            </a:fld>
            <a:endParaRPr lang="en-US"/>
          </a:p>
        </p:txBody>
      </p:sp>
      <p:pic>
        <p:nvPicPr>
          <p:cNvPr id="3" name="Picture 2" descr="Untitle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600" y="2450594"/>
            <a:ext cx="5715000" cy="3835400"/>
          </a:xfrm>
          <a:prstGeom prst="rect">
            <a:avLst/>
          </a:prstGeom>
        </p:spPr>
      </p:pic>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World-wide Bilateral Treaty Network</a:t>
            </a:r>
            <a:endParaRPr lang="en-US" dirty="0"/>
          </a:p>
        </p:txBody>
      </p:sp>
      <p:sp>
        <p:nvSpPr>
          <p:cNvPr id="3" name="Content Placeholder 2"/>
          <p:cNvSpPr>
            <a:spLocks noGrp="1"/>
          </p:cNvSpPr>
          <p:nvPr>
            <p:ph idx="1"/>
          </p:nvPr>
        </p:nvSpPr>
        <p:spPr/>
        <p:txBody>
          <a:bodyPr>
            <a:noAutofit/>
          </a:bodyPr>
          <a:lstStyle/>
          <a:p>
            <a:r>
              <a:rPr lang="en-US" sz="2400" dirty="0" smtClean="0"/>
              <a:t>Total number of treaties:  3,000+ (2013)</a:t>
            </a:r>
          </a:p>
        </p:txBody>
      </p:sp>
      <p:sp>
        <p:nvSpPr>
          <p:cNvPr id="4" name="Slide Number Placeholder 3"/>
          <p:cNvSpPr>
            <a:spLocks noGrp="1"/>
          </p:cNvSpPr>
          <p:nvPr>
            <p:ph type="sldNum" sz="quarter" idx="12"/>
          </p:nvPr>
        </p:nvSpPr>
        <p:spPr/>
        <p:txBody>
          <a:bodyPr/>
          <a:lstStyle/>
          <a:p>
            <a:fld id="{2C8E639C-830D-4EA7-BA74-70CE8437D592}" type="slidenum">
              <a:rPr lang="en-US" smtClean="0"/>
              <a:pPr/>
              <a:t>14</a:t>
            </a:fld>
            <a:endParaRPr lang="en-US"/>
          </a:p>
        </p:txBody>
      </p:sp>
      <p:graphicFrame>
        <p:nvGraphicFramePr>
          <p:cNvPr id="142341" name="Object 5"/>
          <p:cNvGraphicFramePr>
            <a:graphicFrameLocks noChangeAspect="1"/>
          </p:cNvGraphicFramePr>
          <p:nvPr>
            <p:extLst>
              <p:ext uri="{D42A27DB-BD31-4B8C-83A1-F6EECF244321}">
                <p14:modId xmlns:p14="http://schemas.microsoft.com/office/powerpoint/2010/main" xmlns="" val="2109420176"/>
              </p:ext>
            </p:extLst>
          </p:nvPr>
        </p:nvGraphicFramePr>
        <p:xfrm>
          <a:off x="1951038" y="2132013"/>
          <a:ext cx="4572000" cy="1357312"/>
        </p:xfrm>
        <a:graphic>
          <a:graphicData uri="http://schemas.openxmlformats.org/presentationml/2006/ole">
            <p:oleObj spid="_x0000_s142371" name="Worksheet" r:id="rId3" imgW="2651400" imgH="914040" progId="Excel.Sheet.12">
              <p:embed/>
            </p:oleObj>
          </a:graphicData>
        </a:graphic>
      </p:graphicFrame>
      <p:graphicFrame>
        <p:nvGraphicFramePr>
          <p:cNvPr id="142342" name="Object 6"/>
          <p:cNvGraphicFramePr>
            <a:graphicFrameLocks noChangeAspect="1"/>
          </p:cNvGraphicFramePr>
          <p:nvPr>
            <p:extLst>
              <p:ext uri="{D42A27DB-BD31-4B8C-83A1-F6EECF244321}">
                <p14:modId xmlns:p14="http://schemas.microsoft.com/office/powerpoint/2010/main" xmlns="" val="1545514591"/>
              </p:ext>
            </p:extLst>
          </p:nvPr>
        </p:nvGraphicFramePr>
        <p:xfrm>
          <a:off x="1951038" y="3763963"/>
          <a:ext cx="4572000" cy="2362200"/>
        </p:xfrm>
        <a:graphic>
          <a:graphicData uri="http://schemas.openxmlformats.org/presentationml/2006/ole">
            <p:oleObj spid="_x0000_s142372" name="Worksheet" r:id="rId4" imgW="2463709" imgH="1612841" progId="Excel.Sheet.12">
              <p:embed/>
            </p:oleObj>
          </a:graphicData>
        </a:graphic>
      </p:graphicFrame>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Origins of Model Tax Treaties</a:t>
            </a:r>
            <a:endParaRPr lang="en-US" b="1" dirty="0"/>
          </a:p>
        </p:txBody>
      </p:sp>
      <p:sp>
        <p:nvSpPr>
          <p:cNvPr id="3" name="Content Placeholder 2"/>
          <p:cNvSpPr>
            <a:spLocks noGrp="1"/>
          </p:cNvSpPr>
          <p:nvPr>
            <p:ph idx="1"/>
          </p:nvPr>
        </p:nvSpPr>
        <p:spPr/>
        <p:txBody>
          <a:bodyPr>
            <a:normAutofit/>
          </a:bodyPr>
          <a:lstStyle/>
          <a:p>
            <a:pPr>
              <a:spcAft>
                <a:spcPts val="600"/>
              </a:spcAft>
            </a:pPr>
            <a:r>
              <a:rPr lang="en-US" sz="2400" dirty="0"/>
              <a:t>Resolving conflicts between source and residence basis tax jurisdiction:</a:t>
            </a:r>
          </a:p>
          <a:p>
            <a:pPr lvl="1">
              <a:spcAft>
                <a:spcPts val="600"/>
              </a:spcAft>
            </a:pPr>
            <a:r>
              <a:rPr lang="en-US" sz="2000" dirty="0"/>
              <a:t>Deduction (credit) of foreign (source) taxes by country of residence</a:t>
            </a:r>
          </a:p>
          <a:p>
            <a:pPr lvl="1">
              <a:spcAft>
                <a:spcPts val="600"/>
              </a:spcAft>
            </a:pPr>
            <a:r>
              <a:rPr lang="en-US" sz="2000" dirty="0"/>
              <a:t>Exemption of income earned by foreign investors by the source country</a:t>
            </a:r>
          </a:p>
          <a:p>
            <a:pPr lvl="1">
              <a:spcAft>
                <a:spcPts val="600"/>
              </a:spcAft>
            </a:pPr>
            <a:r>
              <a:rPr lang="en-US" sz="2000" dirty="0"/>
              <a:t>Adjustment of tax rates by both source and residence countries</a:t>
            </a:r>
          </a:p>
          <a:p>
            <a:pPr lvl="1">
              <a:spcAft>
                <a:spcPts val="600"/>
              </a:spcAft>
            </a:pPr>
            <a:r>
              <a:rPr lang="en-US" sz="2000" dirty="0"/>
              <a:t>Apportionment of income between the source and residence countries</a:t>
            </a:r>
          </a:p>
        </p:txBody>
      </p:sp>
      <p:sp>
        <p:nvSpPr>
          <p:cNvPr id="5" name="Slide Number Placeholder 4"/>
          <p:cNvSpPr>
            <a:spLocks noGrp="1"/>
          </p:cNvSpPr>
          <p:nvPr>
            <p:ph type="sldNum" sz="quarter" idx="12"/>
          </p:nvPr>
        </p:nvSpPr>
        <p:spPr/>
        <p:txBody>
          <a:bodyPr/>
          <a:lstStyle/>
          <a:p>
            <a:fld id="{2C8E639C-830D-4EA7-BA74-70CE8437D592}" type="slidenum">
              <a:rPr lang="en-US" smtClean="0"/>
              <a:pPr/>
              <a:t>15</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Origins of Model Tax Treaties</a:t>
            </a:r>
            <a:endParaRPr lang="en-US" b="1" dirty="0"/>
          </a:p>
        </p:txBody>
      </p:sp>
      <p:sp>
        <p:nvSpPr>
          <p:cNvPr id="3" name="Content Placeholder 2"/>
          <p:cNvSpPr>
            <a:spLocks noGrp="1"/>
          </p:cNvSpPr>
          <p:nvPr>
            <p:ph idx="1"/>
          </p:nvPr>
        </p:nvSpPr>
        <p:spPr/>
        <p:txBody>
          <a:bodyPr>
            <a:normAutofit/>
          </a:bodyPr>
          <a:lstStyle/>
          <a:p>
            <a:pPr>
              <a:spcAft>
                <a:spcPts val="1200"/>
              </a:spcAft>
            </a:pPr>
            <a:r>
              <a:rPr lang="en-US" sz="2200" dirty="0" smtClean="0"/>
              <a:t>Mexico (1943) and London (1946) Model Tax Conventions [</a:t>
            </a:r>
            <a:r>
              <a:rPr lang="en-US" sz="2200" dirty="0" err="1" smtClean="0"/>
              <a:t>LoN</a:t>
            </a:r>
            <a:r>
              <a:rPr lang="en-US" sz="2200" dirty="0" smtClean="0"/>
              <a:t>]</a:t>
            </a:r>
          </a:p>
          <a:p>
            <a:pPr>
              <a:spcAft>
                <a:spcPts val="1200"/>
              </a:spcAft>
            </a:pPr>
            <a:r>
              <a:rPr lang="en-US" sz="2200" dirty="0" smtClean="0"/>
              <a:t>Organization for European Economic Co-operation (OEEC) Reports (1958-1961)</a:t>
            </a:r>
          </a:p>
          <a:p>
            <a:r>
              <a:rPr lang="en-US" sz="2200" dirty="0" smtClean="0"/>
              <a:t>OECD Model Double Tax Conventions and Commentary:</a:t>
            </a:r>
          </a:p>
          <a:p>
            <a:pPr marL="1031875" lvl="1">
              <a:spcAft>
                <a:spcPts val="1200"/>
              </a:spcAft>
            </a:pPr>
            <a:r>
              <a:rPr lang="en-US" sz="1900" dirty="0" smtClean="0"/>
              <a:t>1963, 1977, and 1992+</a:t>
            </a:r>
          </a:p>
          <a:p>
            <a:r>
              <a:rPr lang="en-US" sz="2200" dirty="0" smtClean="0"/>
              <a:t>US Model Treaties and Technical Explanations</a:t>
            </a:r>
          </a:p>
          <a:p>
            <a:pPr marL="1031875" lvl="1">
              <a:spcAft>
                <a:spcPts val="1200"/>
              </a:spcAft>
            </a:pPr>
            <a:r>
              <a:rPr lang="en-US" sz="1900" dirty="0"/>
              <a:t>1981, 1996, and 2006 </a:t>
            </a:r>
          </a:p>
          <a:p>
            <a:pPr>
              <a:spcAft>
                <a:spcPts val="1200"/>
              </a:spcAft>
            </a:pPr>
            <a:r>
              <a:rPr lang="en-US" sz="2200" dirty="0" smtClean="0"/>
              <a:t>United Nations Model Double Taxation Convention between Developed and Developing Countries (1980 and 2001, updated 2011)</a:t>
            </a:r>
          </a:p>
          <a:p>
            <a:pPr lvl="1"/>
            <a:endParaRPr lang="en-US" sz="2200" dirty="0" smtClean="0"/>
          </a:p>
          <a:p>
            <a:endParaRPr lang="en-US" sz="2200" dirty="0"/>
          </a:p>
        </p:txBody>
      </p:sp>
      <p:sp>
        <p:nvSpPr>
          <p:cNvPr id="5" name="Slide Number Placeholder 4"/>
          <p:cNvSpPr>
            <a:spLocks noGrp="1"/>
          </p:cNvSpPr>
          <p:nvPr>
            <p:ph type="sldNum" sz="quarter" idx="12"/>
          </p:nvPr>
        </p:nvSpPr>
        <p:spPr/>
        <p:txBody>
          <a:bodyPr/>
          <a:lstStyle/>
          <a:p>
            <a:fld id="{2C8E639C-830D-4EA7-BA74-70CE8437D592}" type="slidenum">
              <a:rPr lang="en-US" smtClean="0"/>
              <a:pPr/>
              <a:t>16</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Negotiating and Concluding Treaties</a:t>
            </a:r>
            <a:endParaRPr lang="en-US" b="1" dirty="0"/>
          </a:p>
        </p:txBody>
      </p:sp>
      <p:sp>
        <p:nvSpPr>
          <p:cNvPr id="3" name="Content Placeholder 2"/>
          <p:cNvSpPr>
            <a:spLocks noGrp="1"/>
          </p:cNvSpPr>
          <p:nvPr>
            <p:ph idx="1"/>
          </p:nvPr>
        </p:nvSpPr>
        <p:spPr>
          <a:xfrm>
            <a:off x="304800" y="1524000"/>
            <a:ext cx="8686800" cy="4800600"/>
          </a:xfrm>
        </p:spPr>
        <p:txBody>
          <a:bodyPr>
            <a:normAutofit/>
          </a:bodyPr>
          <a:lstStyle/>
          <a:p>
            <a:pPr marL="287338" indent="-287338"/>
            <a:r>
              <a:rPr lang="en-US" sz="2100" dirty="0" smtClean="0"/>
              <a:t>Article II, Section 2, of the U.S. Constitution grants the Executive Branch the power to make treaties:</a:t>
            </a:r>
          </a:p>
          <a:p>
            <a:pPr marL="912813" lvl="1">
              <a:spcBef>
                <a:spcPts val="100"/>
              </a:spcBef>
            </a:pPr>
            <a:r>
              <a:rPr lang="en-US" sz="1900" dirty="0"/>
              <a:t>[The President] shall have Power, by and with the Advice and Consent of the Senate, to make Treaties, provided 2/3 of the Senators present concur</a:t>
            </a:r>
            <a:endParaRPr lang="en-US" sz="1900" dirty="0" smtClean="0"/>
          </a:p>
          <a:p>
            <a:pPr marL="287338" indent="-287338"/>
            <a:r>
              <a:rPr lang="en-US" sz="2100" dirty="0" smtClean="0"/>
              <a:t>Note, however, that Article I - Section 7, gives the House of representatives the lead role in domestic tax matters:</a:t>
            </a:r>
          </a:p>
          <a:p>
            <a:pPr marL="798513" lvl="1" indent="-223838">
              <a:spcBef>
                <a:spcPts val="100"/>
              </a:spcBef>
            </a:pPr>
            <a:r>
              <a:rPr lang="en-US" sz="1900" dirty="0"/>
              <a:t>“All Bills for raising Revenue shall originate in the House of Representatives</a:t>
            </a:r>
            <a:r>
              <a:rPr lang="en-US" sz="1900" dirty="0" smtClean="0"/>
              <a:t>”</a:t>
            </a:r>
          </a:p>
          <a:p>
            <a:pPr marL="287338" indent="-287338">
              <a:spcAft>
                <a:spcPts val="600"/>
              </a:spcAft>
            </a:pPr>
            <a:r>
              <a:rPr lang="en-US" sz="2100" dirty="0" smtClean="0"/>
              <a:t>Actual negotiation done by either State Department or Treasury Department in the case of tax treaties</a:t>
            </a:r>
          </a:p>
          <a:p>
            <a:pPr marL="287338" indent="-287338"/>
            <a:r>
              <a:rPr lang="en-US" sz="2100" dirty="0" smtClean="0"/>
              <a:t>After negotiations are concluded the treaty is presented to the President for his signature, and then forwarded to the Senate (the Foreign Relations Committee)</a:t>
            </a:r>
          </a:p>
          <a:p>
            <a:pPr marL="912813" lvl="1">
              <a:spcBef>
                <a:spcPts val="100"/>
              </a:spcBef>
            </a:pPr>
            <a:r>
              <a:rPr lang="en-US" sz="1900" dirty="0" smtClean="0"/>
              <a:t>Revenue measures  are generally under the jurisdiction of the Senate Committee on Finance</a:t>
            </a:r>
          </a:p>
          <a:p>
            <a:pPr marL="798513" lvl="1" indent="-223838">
              <a:spcBef>
                <a:spcPts val="100"/>
              </a:spcBef>
            </a:pPr>
            <a:endParaRPr lang="en-US" sz="1900" dirty="0"/>
          </a:p>
        </p:txBody>
      </p:sp>
      <p:sp>
        <p:nvSpPr>
          <p:cNvPr id="4" name="Slide Number Placeholder 3"/>
          <p:cNvSpPr>
            <a:spLocks noGrp="1"/>
          </p:cNvSpPr>
          <p:nvPr>
            <p:ph type="sldNum" sz="quarter" idx="12"/>
          </p:nvPr>
        </p:nvSpPr>
        <p:spPr/>
        <p:txBody>
          <a:bodyPr/>
          <a:lstStyle/>
          <a:p>
            <a:fld id="{2C8E639C-830D-4EA7-BA74-70CE8437D592}" type="slidenum">
              <a:rPr lang="en-US" smtClean="0"/>
              <a:pPr/>
              <a:t>17</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Senate Advice and Consent</a:t>
            </a:r>
            <a:endParaRPr lang="en-US" b="1" dirty="0"/>
          </a:p>
        </p:txBody>
      </p:sp>
      <p:sp>
        <p:nvSpPr>
          <p:cNvPr id="3" name="Content Placeholder 2"/>
          <p:cNvSpPr>
            <a:spLocks noGrp="1"/>
          </p:cNvSpPr>
          <p:nvPr>
            <p:ph idx="1"/>
          </p:nvPr>
        </p:nvSpPr>
        <p:spPr/>
        <p:txBody>
          <a:bodyPr>
            <a:normAutofit/>
          </a:bodyPr>
          <a:lstStyle/>
          <a:p>
            <a:pPr>
              <a:spcAft>
                <a:spcPts val="600"/>
              </a:spcAft>
            </a:pPr>
            <a:r>
              <a:rPr lang="en-US" sz="2400" dirty="0" smtClean="0"/>
              <a:t>“Advice”:  In considering a treaty, the Senate may amend the treaty and enter “reservations” with respect to specific provisions, which have the effect of preventing the provision from having legal effect</a:t>
            </a:r>
          </a:p>
          <a:p>
            <a:pPr>
              <a:spcAft>
                <a:spcPts val="600"/>
              </a:spcAft>
            </a:pPr>
            <a:r>
              <a:rPr lang="en-US" sz="2400" dirty="0" smtClean="0"/>
              <a:t>The Senate may also issue understandings that clarify treaty provisions</a:t>
            </a:r>
            <a:endParaRPr lang="en-US" sz="2400" dirty="0"/>
          </a:p>
        </p:txBody>
      </p:sp>
      <p:sp>
        <p:nvSpPr>
          <p:cNvPr id="4" name="Slide Number Placeholder 3"/>
          <p:cNvSpPr>
            <a:spLocks noGrp="1"/>
          </p:cNvSpPr>
          <p:nvPr>
            <p:ph type="sldNum" sz="quarter" idx="12"/>
          </p:nvPr>
        </p:nvSpPr>
        <p:spPr/>
        <p:txBody>
          <a:bodyPr/>
          <a:lstStyle/>
          <a:p>
            <a:fld id="{2C8E639C-830D-4EA7-BA74-70CE8437D592}" type="slidenum">
              <a:rPr lang="en-US" smtClean="0"/>
              <a:pPr/>
              <a:t>18</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18" y="152400"/>
            <a:ext cx="8229600" cy="1143000"/>
          </a:xfrm>
        </p:spPr>
        <p:txBody>
          <a:bodyPr/>
          <a:lstStyle/>
          <a:p>
            <a:r>
              <a:rPr lang="en-US" b="1" smtClean="0"/>
              <a:t>Ratification and Entry into Force</a:t>
            </a:r>
            <a:endParaRPr lang="en-US" b="1"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spcAft>
                <a:spcPts val="1200"/>
              </a:spcAft>
            </a:pPr>
            <a:r>
              <a:rPr lang="en-US" sz="2400" dirty="0" smtClean="0"/>
              <a:t>The President ratifies a treaty by signing an instrument of ratification</a:t>
            </a:r>
          </a:p>
          <a:p>
            <a:pPr>
              <a:spcAft>
                <a:spcPts val="1200"/>
              </a:spcAft>
            </a:pPr>
            <a:r>
              <a:rPr lang="en-US" sz="2400" dirty="0" smtClean="0"/>
              <a:t>The parties thereafter exchange or deposit instruments of ratification</a:t>
            </a:r>
          </a:p>
          <a:p>
            <a:pPr>
              <a:spcAft>
                <a:spcPts val="1200"/>
              </a:spcAft>
            </a:pPr>
            <a:r>
              <a:rPr lang="en-US" sz="2400" dirty="0" smtClean="0"/>
              <a:t>Presidential proclamation</a:t>
            </a:r>
          </a:p>
          <a:p>
            <a:pPr algn="ctr">
              <a:spcAft>
                <a:spcPts val="600"/>
              </a:spcAft>
              <a:buNone/>
            </a:pPr>
            <a:r>
              <a:rPr lang="en-US" sz="2200" b="1" dirty="0" smtClean="0"/>
              <a:t>ARTICLE 29 of the US-UK Treaty</a:t>
            </a:r>
          </a:p>
          <a:p>
            <a:pPr algn="ctr">
              <a:spcAft>
                <a:spcPts val="600"/>
              </a:spcAft>
              <a:buNone/>
            </a:pPr>
            <a:r>
              <a:rPr lang="en-US" sz="2200" b="1" dirty="0" smtClean="0"/>
              <a:t>Entry into Force</a:t>
            </a:r>
          </a:p>
          <a:p>
            <a:pPr marL="966788" indent="-457200">
              <a:spcAft>
                <a:spcPts val="600"/>
              </a:spcAft>
              <a:buFont typeface="+mj-lt"/>
              <a:buAutoNum type="arabicPeriod"/>
            </a:pPr>
            <a:r>
              <a:rPr lang="en-US" sz="2200" dirty="0" smtClean="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smtClean="0"/>
              <a:t>This Convention shall enter into force upon the exchange of instruments of ratification and its provisions shall have effect:</a:t>
            </a:r>
          </a:p>
          <a:p>
            <a:pPr marL="966788" indent="-457200">
              <a:spcAft>
                <a:spcPts val="600"/>
              </a:spcAft>
              <a:buNone/>
            </a:pPr>
            <a:r>
              <a:rPr lang="en-US" sz="2200" dirty="0" smtClean="0"/>
              <a:t>	a)  </a:t>
            </a:r>
            <a:r>
              <a:rPr lang="en-US" sz="1900" dirty="0" smtClean="0"/>
              <a:t>in the United States:</a:t>
            </a:r>
          </a:p>
          <a:p>
            <a:pPr marL="2055813" lvl="2" indent="-341313">
              <a:spcAft>
                <a:spcPts val="600"/>
              </a:spcAft>
              <a:buNone/>
            </a:pPr>
            <a:r>
              <a:rPr lang="en-US" sz="1900" dirty="0" smtClean="0"/>
              <a:t>(</a:t>
            </a:r>
            <a:r>
              <a:rPr lang="en-US" sz="1900" dirty="0" err="1" smtClean="0"/>
              <a:t>i</a:t>
            </a:r>
            <a:r>
              <a:rPr lang="en-US" sz="1900" dirty="0" smtClean="0"/>
              <a:t>) 	in respect of taxes withheld at source, for amounts paid or credited on or after the first day of the second month next following the date on which this Convention enters into force(…)</a:t>
            </a:r>
          </a:p>
          <a:p>
            <a:pPr>
              <a:spcAft>
                <a:spcPts val="1200"/>
              </a:spcAft>
            </a:pPr>
            <a:endParaRPr lang="en-US" sz="2400" dirty="0" smtClean="0"/>
          </a:p>
        </p:txBody>
      </p:sp>
      <p:sp>
        <p:nvSpPr>
          <p:cNvPr id="4" name="Slide Number Placeholder 3"/>
          <p:cNvSpPr>
            <a:spLocks noGrp="1"/>
          </p:cNvSpPr>
          <p:nvPr>
            <p:ph type="sldNum" sz="quarter" idx="12"/>
          </p:nvPr>
        </p:nvSpPr>
        <p:spPr/>
        <p:txBody>
          <a:bodyPr/>
          <a:lstStyle/>
          <a:p>
            <a:fld id="{2C8E639C-830D-4EA7-BA74-70CE8437D592}" type="slidenum">
              <a:rPr lang="en-US" smtClean="0"/>
              <a:pPr/>
              <a:t>19</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b="1" dirty="0" smtClean="0"/>
              <a:t>Introduction</a:t>
            </a:r>
            <a:endParaRPr lang="en-US" b="1" u="sng" dirty="0"/>
          </a:p>
        </p:txBody>
      </p:sp>
      <p:sp>
        <p:nvSpPr>
          <p:cNvPr id="2053" name="Rectangle 3"/>
          <p:cNvSpPr>
            <a:spLocks noGrp="1" noChangeArrowheads="1"/>
          </p:cNvSpPr>
          <p:nvPr>
            <p:ph idx="1"/>
          </p:nvPr>
        </p:nvSpPr>
        <p:spPr>
          <a:xfrm>
            <a:off x="457200" y="1600200"/>
            <a:ext cx="7772400" cy="4953000"/>
          </a:xfrm>
        </p:spPr>
        <p:txBody>
          <a:bodyPr/>
          <a:lstStyle/>
          <a:p>
            <a:pPr eaLnBrk="1" hangingPunct="1">
              <a:buNone/>
            </a:pPr>
            <a:endParaRPr lang="en-US" sz="2400" dirty="0" smtClean="0"/>
          </a:p>
          <a:p>
            <a:pPr eaLnBrk="1" hangingPunct="1"/>
            <a:r>
              <a:rPr lang="en-US" sz="2800" dirty="0" smtClean="0"/>
              <a:t>Text and Other Materials</a:t>
            </a:r>
          </a:p>
          <a:p>
            <a:pPr lvl="1"/>
            <a:r>
              <a:rPr lang="en-US" sz="2400" dirty="0" smtClean="0"/>
              <a:t>Code </a:t>
            </a:r>
            <a:r>
              <a:rPr lang="en-US" sz="2400" dirty="0"/>
              <a:t>&amp; Regulations</a:t>
            </a:r>
            <a:endParaRPr lang="en-US" sz="2400" dirty="0" smtClean="0"/>
          </a:p>
          <a:p>
            <a:pPr lvl="1"/>
            <a:r>
              <a:rPr lang="en-US" sz="2400" dirty="0" smtClean="0"/>
              <a:t>UK Treaty </a:t>
            </a:r>
            <a:r>
              <a:rPr lang="en-US" sz="2400" dirty="0"/>
              <a:t>and Technical Explanation</a:t>
            </a:r>
            <a:endParaRPr lang="en-US" sz="2400" dirty="0" smtClean="0"/>
          </a:p>
          <a:p>
            <a:pPr lvl="1"/>
            <a:r>
              <a:rPr lang="en-US" sz="2400" dirty="0" smtClean="0"/>
              <a:t>International Taxation (draft text)</a:t>
            </a:r>
            <a:endParaRPr lang="en-US" dirty="0" smtClean="0"/>
          </a:p>
          <a:p>
            <a:endParaRPr lang="en-US" sz="2800" dirty="0" smtClean="0"/>
          </a:p>
          <a:p>
            <a:r>
              <a:rPr lang="en-US" sz="2800" dirty="0" smtClean="0"/>
              <a:t>Class Web Page</a:t>
            </a:r>
          </a:p>
          <a:p>
            <a:pPr lvl="1"/>
            <a:r>
              <a:rPr lang="en-US" sz="2400" dirty="0" smtClean="0"/>
              <a:t>sites.google.com/site/internationaltax2014</a:t>
            </a:r>
            <a:endParaRPr lang="en-US" sz="2400" dirty="0"/>
          </a:p>
        </p:txBody>
      </p:sp>
      <p:sp>
        <p:nvSpPr>
          <p:cNvPr id="16387" name="Espaço Reservado para Número de Slide 4"/>
          <p:cNvSpPr>
            <a:spLocks noGrp="1"/>
          </p:cNvSpPr>
          <p:nvPr>
            <p:ph type="sldNum" sz="quarter" idx="12"/>
          </p:nvPr>
        </p:nvSpPr>
        <p:spPr>
          <a:noFill/>
        </p:spPr>
        <p:txBody>
          <a:bodyPr/>
          <a:lstStyle/>
          <a:p>
            <a:fld id="{DFB558F6-6F01-6443-A97E-035280E5FDDF}" type="slidenum">
              <a:rPr lang="en-US">
                <a:latin typeface="Times" pitchFamily="-110" charset="0"/>
              </a:rPr>
              <a:pPr/>
              <a:t>2</a:t>
            </a:fld>
            <a:endParaRPr lang="en-US">
              <a:latin typeface="Times" pitchFamily="-110" charset="0"/>
            </a:endParaRPr>
          </a:p>
        </p:txBody>
      </p:sp>
      <p:sp>
        <p:nvSpPr>
          <p:cNvPr id="2" name="Footer Placeholder 1"/>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Treaty Elements</a:t>
            </a:r>
            <a:endParaRPr lang="en-US" b="1" dirty="0"/>
          </a:p>
        </p:txBody>
      </p:sp>
      <p:sp>
        <p:nvSpPr>
          <p:cNvPr id="3" name="Content Placeholder 2"/>
          <p:cNvSpPr>
            <a:spLocks noGrp="1"/>
          </p:cNvSpPr>
          <p:nvPr>
            <p:ph idx="1"/>
          </p:nvPr>
        </p:nvSpPr>
        <p:spPr>
          <a:xfrm>
            <a:off x="990600" y="1752599"/>
            <a:ext cx="7696200" cy="4495801"/>
          </a:xfrm>
        </p:spPr>
        <p:txBody>
          <a:bodyPr>
            <a:normAutofit/>
          </a:bodyPr>
          <a:lstStyle/>
          <a:p>
            <a:r>
              <a:rPr lang="en-US" sz="2800" dirty="0" smtClean="0"/>
              <a:t>Treaty or Convention</a:t>
            </a:r>
          </a:p>
          <a:p>
            <a:pPr lvl="1"/>
            <a:r>
              <a:rPr lang="en-US" sz="2400" dirty="0" smtClean="0"/>
              <a:t>Entry into Force</a:t>
            </a:r>
          </a:p>
          <a:p>
            <a:pPr lvl="1"/>
            <a:r>
              <a:rPr lang="en-US" sz="2400" dirty="0" smtClean="0"/>
              <a:t>Termination</a:t>
            </a:r>
          </a:p>
          <a:p>
            <a:r>
              <a:rPr lang="en-US" sz="2800" dirty="0" smtClean="0"/>
              <a:t>Protocol </a:t>
            </a:r>
          </a:p>
          <a:p>
            <a:r>
              <a:rPr lang="en-US" sz="2800" dirty="0" smtClean="0"/>
              <a:t>Memorandum of Understanding</a:t>
            </a:r>
          </a:p>
          <a:p>
            <a:r>
              <a:rPr lang="en-US" sz="2800" dirty="0" smtClean="0"/>
              <a:t>Exchange of Notes</a:t>
            </a:r>
          </a:p>
          <a:p>
            <a:r>
              <a:rPr lang="en-US" sz="2800" dirty="0" smtClean="0"/>
              <a:t>Technical Explanation</a:t>
            </a:r>
            <a:endParaRPr lang="en-US" sz="2400" dirty="0" smtClean="0"/>
          </a:p>
        </p:txBody>
      </p:sp>
      <p:sp>
        <p:nvSpPr>
          <p:cNvPr id="4" name="Slide Number Placeholder 3"/>
          <p:cNvSpPr>
            <a:spLocks noGrp="1"/>
          </p:cNvSpPr>
          <p:nvPr>
            <p:ph type="sldNum" sz="quarter" idx="12"/>
          </p:nvPr>
        </p:nvSpPr>
        <p:spPr/>
        <p:txBody>
          <a:bodyPr/>
          <a:lstStyle/>
          <a:p>
            <a:fld id="{2C8E639C-830D-4EA7-BA74-70CE8437D592}" type="slidenum">
              <a:rPr lang="en-US" smtClean="0"/>
              <a:pPr/>
              <a:t>20</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228600" y="457200"/>
            <a:ext cx="8458200" cy="609600"/>
          </a:xfrm>
        </p:spPr>
        <p:txBody>
          <a:bodyPr>
            <a:normAutofit fontScale="90000"/>
          </a:bodyPr>
          <a:lstStyle/>
          <a:p>
            <a:pPr eaLnBrk="1" hangingPunct="1"/>
            <a:r>
              <a:rPr lang="en-US" b="1" dirty="0"/>
              <a:t>International Tax Matrix</a:t>
            </a:r>
            <a:endParaRPr lang="en-US" dirty="0"/>
          </a:p>
        </p:txBody>
      </p:sp>
      <p:graphicFrame>
        <p:nvGraphicFramePr>
          <p:cNvPr id="76869" name="Group 69"/>
          <p:cNvGraphicFramePr>
            <a:graphicFrameLocks noGrp="1"/>
          </p:cNvGraphicFramePr>
          <p:nvPr>
            <p:ph type="tbl" idx="1"/>
          </p:nvPr>
        </p:nvGraphicFramePr>
        <p:xfrm>
          <a:off x="381000" y="1600200"/>
          <a:ext cx="8305800" cy="2396490"/>
        </p:xfrm>
        <a:graphic>
          <a:graphicData uri="http://schemas.openxmlformats.org/drawingml/2006/table">
            <a:tbl>
              <a:tblPr/>
              <a:tblGrid>
                <a:gridCol w="1945913"/>
                <a:gridCol w="1721268"/>
                <a:gridCol w="1346354"/>
                <a:gridCol w="1470818"/>
                <a:gridCol w="1821447"/>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a:ln>
                            <a:noFill/>
                          </a:ln>
                          <a:solidFill>
                            <a:schemeClr val="tx1"/>
                          </a:solidFill>
                          <a:effectLst/>
                          <a:latin typeface="Verdana" pitchFamily="-105" charset="0"/>
                        </a:rPr>
                        <a:t>US Persons</a:t>
                      </a:r>
                      <a:endParaRPr kumimoji="0" lang="en-US" sz="2000" b="1" i="0" u="none" strike="noStrike" cap="none" normalizeH="0" baseline="0">
                        <a:ln>
                          <a:noFill/>
                        </a:ln>
                        <a:solidFill>
                          <a:srgbClr val="00B0F0"/>
                        </a:solidFill>
                        <a:effectLst/>
                        <a:latin typeface="Verdana" pitchFamily="-105"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a:ln>
                          <a:noFill/>
                        </a:ln>
                        <a:solidFill>
                          <a:schemeClr val="tx1"/>
                        </a:solidFill>
                        <a:effectLst/>
                        <a:latin typeface="Verdana" pitchFamily="-105"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USI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Investment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Flat 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Net Tax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Net Tax with FTC^^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Business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Net Tax on ECI**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a:ln>
                            <a:noFill/>
                          </a:ln>
                          <a:solidFill>
                            <a:schemeClr val="tx1"/>
                          </a:solidFill>
                          <a:effectLst/>
                          <a:latin typeface="Verdana" pitchFamily="-105" charset="0"/>
                        </a:rPr>
                        <a:t>Net Tax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Net Tax with FTC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3" name="Espaço Reservado para Número de Slide 4"/>
          <p:cNvSpPr>
            <a:spLocks noGrp="1"/>
          </p:cNvSpPr>
          <p:nvPr>
            <p:ph type="sldNum" sz="quarter" idx="11"/>
          </p:nvPr>
        </p:nvSpPr>
        <p:spPr>
          <a:noFill/>
        </p:spPr>
        <p:txBody>
          <a:bodyPr/>
          <a:lstStyle/>
          <a:p>
            <a:fld id="{BE924C4D-FFD0-9841-9346-3E899D8844A4}" type="slidenum">
              <a:rPr lang="en-US">
                <a:latin typeface="Times" pitchFamily="-110" charset="0"/>
              </a:rPr>
              <a:pPr/>
              <a:t>21</a:t>
            </a:fld>
            <a:endParaRPr lang="en-US">
              <a:latin typeface="Times" pitchFamily="-110" charset="0"/>
            </a:endParaRPr>
          </a:p>
        </p:txBody>
      </p:sp>
      <p:sp>
        <p:nvSpPr>
          <p:cNvPr id="30755" name="Rectangle 53"/>
          <p:cNvSpPr>
            <a:spLocks noChangeArrowheads="1"/>
          </p:cNvSpPr>
          <p:nvPr/>
        </p:nvSpPr>
        <p:spPr bwMode="auto">
          <a:xfrm>
            <a:off x="381000" y="4114800"/>
            <a:ext cx="8458200" cy="2438400"/>
          </a:xfrm>
          <a:prstGeom prst="rect">
            <a:avLst/>
          </a:prstGeom>
          <a:noFill/>
          <a:ln w="9525">
            <a:noFill/>
            <a:miter lim="800000"/>
            <a:headEnd/>
            <a:tailEnd/>
          </a:ln>
        </p:spPr>
        <p:txBody>
          <a:bodyPr>
            <a:prstTxWarp prst="textNoShape">
              <a:avLst/>
            </a:prstTxWarp>
          </a:bodyPr>
          <a:lstStyle/>
          <a:p>
            <a:pPr marL="114300" indent="-114300" algn="l" eaLnBrk="1" hangingPunct="1">
              <a:spcBef>
                <a:spcPct val="20000"/>
              </a:spcBef>
              <a:buSzPct val="75000"/>
            </a:pPr>
            <a:r>
              <a:rPr lang="en-US" sz="1600" dirty="0"/>
              <a:t>*Most </a:t>
            </a:r>
            <a:r>
              <a:rPr lang="en-US" sz="1600" dirty="0" err="1"/>
              <a:t>CGs</a:t>
            </a:r>
            <a:r>
              <a:rPr lang="en-US" sz="1600" dirty="0"/>
              <a:t> and interest are exempt, and treaties reduce or eliminate source basis taxation. (§§ 871 and 881)</a:t>
            </a:r>
          </a:p>
          <a:p>
            <a:pPr marL="114300" indent="-114300" algn="l" eaLnBrk="1" hangingPunct="1">
              <a:spcBef>
                <a:spcPct val="20000"/>
              </a:spcBef>
              <a:buSzPct val="75000"/>
            </a:pPr>
            <a:r>
              <a:rPr lang="en-US" sz="1600" dirty="0"/>
              <a:t>**Net tax on ECI --&gt; Income effectively connected with US trade/business taxed at graduated rates (</a:t>
            </a:r>
            <a:r>
              <a:rPr lang="en-US" sz="1600"/>
              <a:t>0 </a:t>
            </a:r>
            <a:r>
              <a:rPr lang="en-US" sz="1600" smtClean="0"/>
              <a:t>– 39.5%) </a:t>
            </a:r>
            <a:r>
              <a:rPr lang="en-US" sz="1600" dirty="0"/>
              <a:t>with deductions for the cost of earning the income.  Most treaties require a permanent establishment before US can tax business income. (§§ 864, 871(b) and 882)</a:t>
            </a:r>
          </a:p>
          <a:p>
            <a:pPr marL="114300" indent="-114300" algn="l" eaLnBrk="1" hangingPunct="1">
              <a:spcBef>
                <a:spcPct val="20000"/>
              </a:spcBef>
              <a:buSzPct val="75000"/>
            </a:pPr>
            <a:r>
              <a:rPr lang="en-US" sz="1600" dirty="0"/>
              <a:t>*** Very limited categories of FSI are subject to US tax.  (§ 864(c)(4), (5)).</a:t>
            </a:r>
          </a:p>
          <a:p>
            <a:pPr marL="114300" indent="-114300" algn="l" eaLnBrk="1" hangingPunct="1">
              <a:spcBef>
                <a:spcPct val="20000"/>
              </a:spcBef>
              <a:buSzPct val="75000"/>
            </a:pPr>
            <a:r>
              <a:rPr lang="en-US" sz="1600" dirty="0"/>
              <a:t>^^Net Tax with FTC = Net tax with a credit for foreign taxes on foreign source income.  For individuals, LTCG and qualified dividends taxed </a:t>
            </a:r>
            <a:r>
              <a:rPr lang="en-US" sz="1600" dirty="0" smtClean="0"/>
              <a:t>up to 20%. </a:t>
            </a:r>
            <a:r>
              <a:rPr lang="pt-BR" sz="1600" dirty="0">
                <a:ea typeface="Arial" pitchFamily="-110" charset="0"/>
                <a:cs typeface="Arial" pitchFamily="-110" charset="0"/>
              </a:rPr>
              <a:t>(§§ 1, 11, </a:t>
            </a:r>
            <a:r>
              <a:rPr lang="pt-BR" sz="1600" dirty="0" err="1">
                <a:ea typeface="Arial" pitchFamily="-110" charset="0"/>
                <a:cs typeface="Arial" pitchFamily="-110" charset="0"/>
              </a:rPr>
              <a:t>and</a:t>
            </a:r>
            <a:r>
              <a:rPr lang="pt-BR" sz="1600" dirty="0">
                <a:ea typeface="Arial" pitchFamily="-110" charset="0"/>
                <a:cs typeface="Arial" pitchFamily="-110" charset="0"/>
              </a:rPr>
              <a:t> 901) </a:t>
            </a:r>
            <a:endParaRPr lang="en-US" sz="1800" dirty="0"/>
          </a:p>
        </p:txBody>
      </p:sp>
      <p:sp>
        <p:nvSpPr>
          <p:cNvPr id="2" name="Footer Placeholder 1"/>
          <p:cNvSpPr>
            <a:spLocks noGrp="1"/>
          </p:cNvSpPr>
          <p:nvPr>
            <p:ph type="ftr" sz="quarter" idx="10"/>
          </p:nvPr>
        </p:nvSpPr>
        <p:spPr/>
        <p:txBody>
          <a:bodyPr/>
          <a:lstStyle/>
          <a:p>
            <a:pPr>
              <a:defRPr/>
            </a:pPr>
            <a:r>
              <a:rPr lang="en-US" smtClean="0"/>
              <a:t>IT_Intro_14.pptx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715962"/>
          </a:xfrm>
        </p:spPr>
        <p:txBody>
          <a:bodyPr>
            <a:normAutofit fontScale="90000"/>
          </a:bodyPr>
          <a:lstStyle/>
          <a:p>
            <a:r>
              <a:rPr lang="en-US" b="1" dirty="0"/>
              <a:t>Google Double Irish/Dutch Sandwich </a:t>
            </a:r>
            <a:r>
              <a:rPr lang="en-US" b="1" dirty="0" smtClean="0"/>
              <a:t>II</a:t>
            </a:r>
            <a:r>
              <a:rPr lang="en-US" b="1" dirty="0"/>
              <a:t>-2003</a:t>
            </a:r>
            <a:endParaRPr lang="en-US" dirty="0"/>
          </a:p>
        </p:txBody>
      </p:sp>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xmlns="" val="0"/>
              </a:ext>
            </a:extLst>
          </a:blip>
          <a:srcRect l="-16181" r="-16181"/>
          <a:stretch>
            <a:fillRect/>
          </a:stretch>
        </p:blipFill>
        <p:spPr>
          <a:xfrm>
            <a:off x="152400" y="1524000"/>
            <a:ext cx="8839200" cy="4800600"/>
          </a:xfrm>
        </p:spPr>
      </p:pic>
      <p:sp>
        <p:nvSpPr>
          <p:cNvPr id="5" name="Slide Number Placeholder 4"/>
          <p:cNvSpPr>
            <a:spLocks noGrp="1"/>
          </p:cNvSpPr>
          <p:nvPr>
            <p:ph type="sldNum" sz="quarter" idx="11"/>
          </p:nvPr>
        </p:nvSpPr>
        <p:spPr>
          <a:xfrm>
            <a:off x="7165109" y="6486815"/>
            <a:ext cx="1828800" cy="142585"/>
          </a:xfrm>
        </p:spPr>
        <p:txBody>
          <a:bodyPr/>
          <a:lstStyle/>
          <a:p>
            <a:pPr>
              <a:defRPr/>
            </a:pPr>
            <a:endParaRPr lang="en-US" smtClean="0"/>
          </a:p>
          <a:p>
            <a:pPr>
              <a:defRPr/>
            </a:pPr>
            <a:endParaRPr lang="en-US" smtClean="0"/>
          </a:p>
          <a:p>
            <a:pPr>
              <a:defRPr/>
            </a:pPr>
            <a:fld id="{2AD504A3-9196-8845-9F31-27ACF5F3FEA9}" type="slidenum">
              <a:rPr lang="en-US" smtClean="0"/>
              <a:pPr>
                <a:defRPr/>
              </a:pPr>
              <a:t>22</a:t>
            </a:fld>
            <a:endParaRPr lang="en-US"/>
          </a:p>
        </p:txBody>
      </p:sp>
      <p:sp>
        <p:nvSpPr>
          <p:cNvPr id="3" name="Footer Placeholder 2"/>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extLst>
      <p:ext uri="{BB962C8B-B14F-4D97-AF65-F5344CB8AC3E}">
        <p14:creationId xmlns:p14="http://schemas.microsoft.com/office/powerpoint/2010/main" xmlns="" val="123871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b="1" dirty="0" smtClean="0"/>
              <a:t>Course Overview</a:t>
            </a:r>
            <a:endParaRPr lang="en-US" b="1" dirty="0"/>
          </a:p>
        </p:txBody>
      </p:sp>
      <p:sp>
        <p:nvSpPr>
          <p:cNvPr id="3" name="Content Placeholder 2"/>
          <p:cNvSpPr>
            <a:spLocks noGrp="1"/>
          </p:cNvSpPr>
          <p:nvPr>
            <p:ph idx="1"/>
          </p:nvPr>
        </p:nvSpPr>
        <p:spPr>
          <a:xfrm>
            <a:off x="228600" y="1600200"/>
            <a:ext cx="8763000" cy="4756150"/>
          </a:xfrm>
        </p:spPr>
        <p:txBody>
          <a:bodyPr>
            <a:normAutofit lnSpcReduction="10000"/>
          </a:bodyPr>
          <a:lstStyle/>
          <a:p>
            <a:pPr marL="514350" indent="-514350">
              <a:spcAft>
                <a:spcPts val="600"/>
              </a:spcAft>
            </a:pPr>
            <a:r>
              <a:rPr lang="en-US" sz="2400" dirty="0" smtClean="0"/>
              <a:t>Introduction:  Code, Regulations, and Income Tax Treaties</a:t>
            </a:r>
          </a:p>
          <a:p>
            <a:pPr marL="514350" indent="-514350">
              <a:spcAft>
                <a:spcPts val="600"/>
              </a:spcAft>
            </a:pPr>
            <a:r>
              <a:rPr lang="en-US" sz="2400" dirty="0" smtClean="0"/>
              <a:t>Residence: US vs. them</a:t>
            </a:r>
          </a:p>
          <a:p>
            <a:pPr marL="514350" indent="-514350">
              <a:spcAft>
                <a:spcPts val="600"/>
              </a:spcAft>
            </a:pPr>
            <a:r>
              <a:rPr lang="en-US" sz="2400" dirty="0" smtClean="0"/>
              <a:t>Investment Income of Foreigners (Dividends, Interest, Royalties, and Rents)</a:t>
            </a:r>
          </a:p>
          <a:p>
            <a:pPr marL="514350" indent="-514350">
              <a:spcAft>
                <a:spcPts val="600"/>
              </a:spcAft>
            </a:pPr>
            <a:r>
              <a:rPr lang="en-US" sz="2400" dirty="0" smtClean="0"/>
              <a:t>Business Income (including U.S. real estate) of Foreigners</a:t>
            </a:r>
          </a:p>
          <a:p>
            <a:pPr marL="514350" indent="-514350">
              <a:spcAft>
                <a:spcPts val="600"/>
              </a:spcAft>
            </a:pPr>
            <a:r>
              <a:rPr lang="en-US" sz="2400" dirty="0" smtClean="0"/>
              <a:t>Taxation of US Persons</a:t>
            </a:r>
          </a:p>
          <a:p>
            <a:pPr marL="914400" lvl="1" indent="-514350">
              <a:spcAft>
                <a:spcPts val="600"/>
              </a:spcAft>
            </a:pPr>
            <a:r>
              <a:rPr lang="en-US" sz="2400" dirty="0" smtClean="0"/>
              <a:t>Foreign Tax Credit</a:t>
            </a:r>
          </a:p>
          <a:p>
            <a:pPr marL="914400" lvl="1" indent="-514350">
              <a:spcAft>
                <a:spcPts val="600"/>
              </a:spcAft>
            </a:pPr>
            <a:r>
              <a:rPr lang="en-US" sz="2400" dirty="0" smtClean="0"/>
              <a:t>Anti-deferral regimes:  Controlled Foreign Corporations (CFCs) and Passive Foreign Investment Corporations (PFICs)</a:t>
            </a:r>
          </a:p>
          <a:p>
            <a:pPr marL="514350" indent="-514350">
              <a:spcAft>
                <a:spcPts val="600"/>
              </a:spcAft>
            </a:pPr>
            <a:r>
              <a:rPr lang="en-US" sz="2400" dirty="0" smtClean="0"/>
              <a:t>Transfer Pricing</a:t>
            </a:r>
            <a:endParaRPr lang="en-US" sz="2400" dirty="0"/>
          </a:p>
        </p:txBody>
      </p:sp>
      <p:sp>
        <p:nvSpPr>
          <p:cNvPr id="4" name="Slide Number Placeholder 3"/>
          <p:cNvSpPr>
            <a:spLocks noGrp="1"/>
          </p:cNvSpPr>
          <p:nvPr>
            <p:ph type="sldNum" sz="quarter" idx="12"/>
          </p:nvPr>
        </p:nvSpPr>
        <p:spPr/>
        <p:txBody>
          <a:bodyPr/>
          <a:lstStyle/>
          <a:p>
            <a:fld id="{2C8E639C-830D-4EA7-BA74-70CE8437D592}" type="slidenum">
              <a:rPr lang="en-US" smtClean="0"/>
              <a:pPr/>
              <a:t>3</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28600" y="381000"/>
            <a:ext cx="8915400" cy="762000"/>
          </a:xfrm>
        </p:spPr>
        <p:txBody>
          <a:bodyPr>
            <a:noAutofit/>
          </a:bodyPr>
          <a:lstStyle/>
          <a:p>
            <a:r>
              <a:rPr lang="en-US" sz="3200" b="1" dirty="0" smtClean="0"/>
              <a:t>Promulgating, Interpreting, and Administering </a:t>
            </a:r>
            <a:br>
              <a:rPr lang="en-US" sz="3200" b="1" dirty="0" smtClean="0"/>
            </a:br>
            <a:r>
              <a:rPr lang="en-US" sz="3200" b="1" dirty="0" smtClean="0"/>
              <a:t>U.S. Tax Law</a:t>
            </a:r>
            <a:endParaRPr lang="en-US" sz="3200" b="1" dirty="0"/>
          </a:p>
        </p:txBody>
      </p:sp>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5" name="Espaço Reservado para Número de Slide 4"/>
          <p:cNvSpPr>
            <a:spLocks noGrp="1"/>
          </p:cNvSpPr>
          <p:nvPr>
            <p:ph type="sldNum" sz="quarter" idx="12"/>
          </p:nvPr>
        </p:nvSpPr>
        <p:spPr>
          <a:noFill/>
        </p:spPr>
        <p:txBody>
          <a:bodyPr/>
          <a:lstStyle/>
          <a:p>
            <a:fld id="{868715A3-7FD2-1E41-A073-B76C791D08BB}" type="slidenum">
              <a:rPr lang="en-US">
                <a:latin typeface="Times" pitchFamily="-110" charset="0"/>
              </a:rPr>
              <a:pPr/>
              <a:t>4</a:t>
            </a:fld>
            <a:endParaRPr lang="en-US">
              <a:latin typeface="Times" pitchFamily="-110" charset="0"/>
            </a:endParaRPr>
          </a:p>
        </p:txBody>
      </p:sp>
      <p:sp>
        <p:nvSpPr>
          <p:cNvPr id="5125" name="Rectangle 5"/>
          <p:cNvSpPr>
            <a:spLocks noChangeArrowheads="1"/>
          </p:cNvSpPr>
          <p:nvPr/>
        </p:nvSpPr>
        <p:spPr bwMode="auto">
          <a:xfrm>
            <a:off x="1295400"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5410200"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a:t>Judicial Branch</a:t>
            </a:r>
          </a:p>
        </p:txBody>
      </p:sp>
      <p:sp>
        <p:nvSpPr>
          <p:cNvPr id="5127" name="Rectangle 7"/>
          <p:cNvSpPr>
            <a:spLocks noChangeArrowheads="1"/>
          </p:cNvSpPr>
          <p:nvPr/>
        </p:nvSpPr>
        <p:spPr bwMode="auto">
          <a:xfrm>
            <a:off x="3467100"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a:t>Legislative Branch</a:t>
            </a:r>
          </a:p>
        </p:txBody>
      </p:sp>
      <p:cxnSp>
        <p:nvCxnSpPr>
          <p:cNvPr id="5129" name="AutoShape 9"/>
          <p:cNvCxnSpPr>
            <a:cxnSpLocks noChangeShapeType="1"/>
            <a:stCxn id="5125" idx="2"/>
            <a:endCxn id="5127" idx="0"/>
          </p:cNvCxnSpPr>
          <p:nvPr/>
        </p:nvCxnSpPr>
        <p:spPr bwMode="auto">
          <a:xfrm>
            <a:off x="2416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4587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3535363" y="2854325"/>
            <a:ext cx="1874837" cy="0"/>
          </a:xfrm>
          <a:prstGeom prst="straightConnector1">
            <a:avLst/>
          </a:prstGeom>
          <a:noFill/>
          <a:ln w="9525">
            <a:solidFill>
              <a:schemeClr val="tx1"/>
            </a:solidFill>
            <a:round/>
            <a:headEnd type="triangle" w="med" len="med"/>
            <a:tailEnd type="triangle" w="med" len="med"/>
          </a:ln>
        </p:spPr>
      </p:cxnSp>
      <p:sp>
        <p:nvSpPr>
          <p:cNvPr id="2" name="Footer Placeholder 1"/>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381000"/>
            <a:ext cx="8229600" cy="944562"/>
          </a:xfrm>
        </p:spPr>
        <p:txBody>
          <a:bodyPr>
            <a:normAutofit/>
          </a:bodyPr>
          <a:lstStyle/>
          <a:p>
            <a:pPr eaLnBrk="1" hangingPunct="1"/>
            <a:r>
              <a:rPr lang="en-US" sz="3600" b="1" dirty="0"/>
              <a:t>Legislative Branch</a:t>
            </a:r>
            <a:endParaRPr lang="en-US" sz="3600" dirty="0"/>
          </a:p>
        </p:txBody>
      </p:sp>
      <p:sp>
        <p:nvSpPr>
          <p:cNvPr id="20483" name="Espaço Reservado para Número de Slide 4"/>
          <p:cNvSpPr>
            <a:spLocks noGrp="1"/>
          </p:cNvSpPr>
          <p:nvPr>
            <p:ph type="sldNum" sz="quarter" idx="12"/>
          </p:nvPr>
        </p:nvSpPr>
        <p:spPr>
          <a:xfrm>
            <a:off x="6553200" y="6569075"/>
            <a:ext cx="2133600" cy="365125"/>
          </a:xfrm>
          <a:noFill/>
        </p:spPr>
        <p:txBody>
          <a:bodyPr/>
          <a:lstStyle/>
          <a:p>
            <a:fld id="{12F8AFBE-99C8-D040-A06C-F445B9E59648}" type="slidenum">
              <a:rPr lang="en-US">
                <a:latin typeface="Times" pitchFamily="-110" charset="0"/>
              </a:rPr>
              <a:pPr/>
              <a:t>5</a:t>
            </a:fld>
            <a:endParaRPr lang="en-US">
              <a:latin typeface="Times" pitchFamily="-110" charset="0"/>
            </a:endParaRPr>
          </a:p>
        </p:txBody>
      </p:sp>
      <p:sp>
        <p:nvSpPr>
          <p:cNvPr id="3076" name="Rectangle 4"/>
          <p:cNvSpPr>
            <a:spLocks noChangeArrowheads="1"/>
          </p:cNvSpPr>
          <p:nvPr/>
        </p:nvSpPr>
        <p:spPr bwMode="auto">
          <a:xfrm>
            <a:off x="1600997" y="5119764"/>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sz="1800"/>
              <a:t>Reconciliation Conference</a:t>
            </a:r>
          </a:p>
        </p:txBody>
      </p:sp>
      <p:sp>
        <p:nvSpPr>
          <p:cNvPr id="3078" name="Rectangle 6"/>
          <p:cNvSpPr>
            <a:spLocks noChangeArrowheads="1"/>
          </p:cNvSpPr>
          <p:nvPr/>
        </p:nvSpPr>
        <p:spPr bwMode="auto">
          <a:xfrm>
            <a:off x="1599406" y="3505200"/>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sz="1800" dirty="0"/>
              <a:t>Executive Sessions of Ways and Means and Senate Finance</a:t>
            </a:r>
          </a:p>
        </p:txBody>
      </p:sp>
      <p:sp>
        <p:nvSpPr>
          <p:cNvPr id="3079" name="Rectangle 7"/>
          <p:cNvSpPr>
            <a:spLocks noChangeArrowheads="1"/>
          </p:cNvSpPr>
          <p:nvPr/>
        </p:nvSpPr>
        <p:spPr bwMode="auto">
          <a:xfrm>
            <a:off x="1598612" y="585414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sz="1800"/>
              <a:t>Bill Returned to Full House and Senate</a:t>
            </a:r>
          </a:p>
        </p:txBody>
      </p:sp>
      <p:sp>
        <p:nvSpPr>
          <p:cNvPr id="3080" name="Rectangle 8"/>
          <p:cNvSpPr>
            <a:spLocks noChangeArrowheads="1"/>
          </p:cNvSpPr>
          <p:nvPr/>
        </p:nvSpPr>
        <p:spPr bwMode="auto">
          <a:xfrm>
            <a:off x="1600996" y="4330145"/>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sz="1800"/>
              <a:t>Bill Referred to House and Senate Floors</a:t>
            </a:r>
          </a:p>
        </p:txBody>
      </p:sp>
      <p:sp>
        <p:nvSpPr>
          <p:cNvPr id="20490" name="Rectangle 11"/>
          <p:cNvSpPr>
            <a:spLocks noChangeArrowheads="1"/>
          </p:cNvSpPr>
          <p:nvPr/>
        </p:nvSpPr>
        <p:spPr bwMode="auto">
          <a:xfrm>
            <a:off x="5715000" y="180340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a:p>
        </p:txBody>
      </p:sp>
      <p:sp>
        <p:nvSpPr>
          <p:cNvPr id="20491" name="Rectangle 12"/>
          <p:cNvSpPr>
            <a:spLocks noChangeArrowheads="1"/>
          </p:cNvSpPr>
          <p:nvPr/>
        </p:nvSpPr>
        <p:spPr bwMode="auto">
          <a:xfrm>
            <a:off x="5638800" y="325120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a:p>
        </p:txBody>
      </p:sp>
      <p:sp>
        <p:nvSpPr>
          <p:cNvPr id="3085" name="Rectangle 13"/>
          <p:cNvSpPr>
            <a:spLocks noChangeArrowheads="1"/>
          </p:cNvSpPr>
          <p:nvPr/>
        </p:nvSpPr>
        <p:spPr bwMode="auto">
          <a:xfrm>
            <a:off x="1600995" y="1595209"/>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sz="1800" dirty="0"/>
              <a:t>Bill Introduced in the House of Representatives and Senate</a:t>
            </a:r>
          </a:p>
        </p:txBody>
      </p:sp>
      <p:sp>
        <p:nvSpPr>
          <p:cNvPr id="3088" name="Rectangle 16"/>
          <p:cNvSpPr>
            <a:spLocks noChangeArrowheads="1"/>
          </p:cNvSpPr>
          <p:nvPr/>
        </p:nvSpPr>
        <p:spPr bwMode="auto">
          <a:xfrm>
            <a:off x="1599406" y="234632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sz="1800"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4131129" y="2209458"/>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4266406" y="3184525"/>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4266406" y="402272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4100476" y="4952243"/>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7162800" y="333692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sz="1800" b="1" dirty="0"/>
              <a:t>Executive</a:t>
            </a:r>
            <a:r>
              <a:rPr lang="en-US" sz="1800" dirty="0"/>
              <a:t> </a:t>
            </a:r>
            <a:r>
              <a:rPr lang="en-US" sz="1800" b="1" dirty="0"/>
              <a:t>Branch</a:t>
            </a:r>
          </a:p>
        </p:txBody>
      </p:sp>
      <p:cxnSp>
        <p:nvCxnSpPr>
          <p:cNvPr id="3099" name="AutoShape 27"/>
          <p:cNvCxnSpPr>
            <a:cxnSpLocks noChangeShapeType="1"/>
            <a:stCxn id="3079" idx="3"/>
            <a:endCxn id="3097" idx="2"/>
          </p:cNvCxnSpPr>
          <p:nvPr/>
        </p:nvCxnSpPr>
        <p:spPr bwMode="auto">
          <a:xfrm flipV="1">
            <a:off x="6932612" y="4022725"/>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6640683" y="2129007"/>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4267997" y="538253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a:p>
        </p:txBody>
      </p:sp>
      <p:sp>
        <p:nvSpPr>
          <p:cNvPr id="2" name="Footer Placeholder 1"/>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600" b="1" dirty="0"/>
              <a:t>Executive Branch</a:t>
            </a:r>
            <a:endParaRPr lang="en-US" sz="3600" dirty="0"/>
          </a:p>
        </p:txBody>
      </p:sp>
      <p:sp>
        <p:nvSpPr>
          <p:cNvPr id="6147" name="Rectangle 3"/>
          <p:cNvSpPr>
            <a:spLocks noGrp="1" noChangeArrowheads="1"/>
          </p:cNvSpPr>
          <p:nvPr>
            <p:ph idx="1"/>
          </p:nvPr>
        </p:nvSpPr>
        <p:spPr>
          <a:xfrm>
            <a:off x="228600" y="1981199"/>
            <a:ext cx="8229600" cy="4525963"/>
          </a:xfrm>
        </p:spPr>
        <p:txBody>
          <a:bodyPr/>
          <a:lstStyle/>
          <a:p>
            <a:pPr eaLnBrk="1" hangingPunct="1">
              <a:buFontTx/>
              <a:buNone/>
            </a:pPr>
            <a:r>
              <a:rPr lang="en-US" dirty="0"/>
              <a:t> </a:t>
            </a:r>
          </a:p>
        </p:txBody>
      </p:sp>
      <p:sp>
        <p:nvSpPr>
          <p:cNvPr id="22531" name="Espaço Reservado para Número de Slide 4"/>
          <p:cNvSpPr>
            <a:spLocks noGrp="1"/>
          </p:cNvSpPr>
          <p:nvPr>
            <p:ph type="sldNum" sz="quarter" idx="12"/>
          </p:nvPr>
        </p:nvSpPr>
        <p:spPr>
          <a:noFill/>
        </p:spPr>
        <p:txBody>
          <a:bodyPr/>
          <a:lstStyle/>
          <a:p>
            <a:fld id="{D02A7A93-7F8A-7740-AAB4-B6D07A671345}" type="slidenum">
              <a:rPr lang="en-US">
                <a:latin typeface="Times" pitchFamily="-110" charset="0"/>
              </a:rPr>
              <a:pPr/>
              <a:t>6</a:t>
            </a:fld>
            <a:endParaRPr lang="en-US">
              <a:latin typeface="Times" pitchFamily="-110" charset="0"/>
            </a:endParaRPr>
          </a:p>
        </p:txBody>
      </p:sp>
      <p:sp>
        <p:nvSpPr>
          <p:cNvPr id="6148" name="Rectangle 4"/>
          <p:cNvSpPr>
            <a:spLocks noChangeArrowheads="1"/>
          </p:cNvSpPr>
          <p:nvPr/>
        </p:nvSpPr>
        <p:spPr bwMode="auto">
          <a:xfrm>
            <a:off x="4114801" y="4495799"/>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800"/>
              <a:t>Revenue Rulings</a:t>
            </a:r>
          </a:p>
          <a:p>
            <a:r>
              <a:rPr lang="en-US" sz="1800"/>
              <a:t>Priv. Letter Rul.</a:t>
            </a:r>
          </a:p>
          <a:p>
            <a:r>
              <a:rPr lang="en-US" sz="1800"/>
              <a:t>Tech. Adv. Mem.</a:t>
            </a:r>
          </a:p>
        </p:txBody>
      </p:sp>
      <p:sp>
        <p:nvSpPr>
          <p:cNvPr id="6150" name="Rectangle 6"/>
          <p:cNvSpPr>
            <a:spLocks noChangeArrowheads="1"/>
          </p:cNvSpPr>
          <p:nvPr/>
        </p:nvSpPr>
        <p:spPr bwMode="auto">
          <a:xfrm>
            <a:off x="1600200" y="4495799"/>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sz="1800" dirty="0"/>
              <a:t>Regulations</a:t>
            </a:r>
          </a:p>
        </p:txBody>
      </p:sp>
      <p:sp>
        <p:nvSpPr>
          <p:cNvPr id="6151" name="Rectangle 7"/>
          <p:cNvSpPr>
            <a:spLocks noChangeArrowheads="1"/>
          </p:cNvSpPr>
          <p:nvPr/>
        </p:nvSpPr>
        <p:spPr bwMode="auto">
          <a:xfrm>
            <a:off x="5105401" y="3201987"/>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sz="1800" dirty="0"/>
              <a:t>IRS</a:t>
            </a:r>
          </a:p>
        </p:txBody>
      </p:sp>
      <p:sp>
        <p:nvSpPr>
          <p:cNvPr id="22538" name="Rectangle 8"/>
          <p:cNvSpPr>
            <a:spLocks noChangeArrowheads="1"/>
          </p:cNvSpPr>
          <p:nvPr/>
        </p:nvSpPr>
        <p:spPr bwMode="auto">
          <a:xfrm>
            <a:off x="5486400" y="1971674"/>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a:p>
        </p:txBody>
      </p:sp>
      <p:sp>
        <p:nvSpPr>
          <p:cNvPr id="22539" name="Rectangle 9"/>
          <p:cNvSpPr>
            <a:spLocks noChangeArrowheads="1"/>
          </p:cNvSpPr>
          <p:nvPr/>
        </p:nvSpPr>
        <p:spPr bwMode="auto">
          <a:xfrm>
            <a:off x="5410200" y="3419474"/>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a:p>
        </p:txBody>
      </p:sp>
      <p:sp>
        <p:nvSpPr>
          <p:cNvPr id="6154" name="Rectangle 10"/>
          <p:cNvSpPr>
            <a:spLocks noChangeArrowheads="1"/>
          </p:cNvSpPr>
          <p:nvPr/>
        </p:nvSpPr>
        <p:spPr bwMode="auto">
          <a:xfrm>
            <a:off x="3216275" y="1677193"/>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sz="1800" dirty="0"/>
              <a:t>President</a:t>
            </a:r>
          </a:p>
        </p:txBody>
      </p:sp>
      <p:sp>
        <p:nvSpPr>
          <p:cNvPr id="6155" name="Rectangle 11"/>
          <p:cNvSpPr>
            <a:spLocks noChangeArrowheads="1"/>
          </p:cNvSpPr>
          <p:nvPr/>
        </p:nvSpPr>
        <p:spPr bwMode="auto">
          <a:xfrm>
            <a:off x="3246438" y="2362199"/>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sz="1800" dirty="0"/>
              <a:t>Treasury</a:t>
            </a:r>
          </a:p>
        </p:txBody>
      </p:sp>
      <p:cxnSp>
        <p:nvCxnSpPr>
          <p:cNvPr id="6156" name="AutoShape 12"/>
          <p:cNvCxnSpPr>
            <a:cxnSpLocks noChangeShapeType="1"/>
            <a:endCxn id="6155" idx="0"/>
          </p:cNvCxnSpPr>
          <p:nvPr/>
        </p:nvCxnSpPr>
        <p:spPr bwMode="auto">
          <a:xfrm rot="5400000">
            <a:off x="4188621" y="2207418"/>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6172200" y="4957761"/>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sz="1800" dirty="0"/>
              <a:t>30-Day Letter</a:t>
            </a:r>
          </a:p>
        </p:txBody>
      </p:sp>
      <p:sp>
        <p:nvSpPr>
          <p:cNvPr id="6166" name="Rectangle 22"/>
          <p:cNvSpPr>
            <a:spLocks noChangeArrowheads="1"/>
          </p:cNvSpPr>
          <p:nvPr/>
        </p:nvSpPr>
        <p:spPr bwMode="auto">
          <a:xfrm>
            <a:off x="6172200" y="5491161"/>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sz="1800"/>
              <a:t>90-Day Letter</a:t>
            </a:r>
          </a:p>
        </p:txBody>
      </p:sp>
      <p:cxnSp>
        <p:nvCxnSpPr>
          <p:cNvPr id="6170" name="AutoShape 26"/>
          <p:cNvCxnSpPr>
            <a:cxnSpLocks noChangeShapeType="1"/>
            <a:stCxn id="6165" idx="2"/>
            <a:endCxn id="6166" idx="0"/>
          </p:cNvCxnSpPr>
          <p:nvPr/>
        </p:nvCxnSpPr>
        <p:spPr bwMode="auto">
          <a:xfrm rot="5400000">
            <a:off x="7084219" y="5412580"/>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7162006" y="6172199"/>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6179" name="Rectangle 35"/>
          <p:cNvSpPr>
            <a:spLocks noChangeArrowheads="1"/>
          </p:cNvSpPr>
          <p:nvPr/>
        </p:nvSpPr>
        <p:spPr bwMode="auto">
          <a:xfrm>
            <a:off x="6172200" y="4500561"/>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sz="1800" dirty="0"/>
              <a:t>Audit</a:t>
            </a:r>
          </a:p>
        </p:txBody>
      </p:sp>
      <p:sp>
        <p:nvSpPr>
          <p:cNvPr id="6180" name="Line 36"/>
          <p:cNvSpPr>
            <a:spLocks noChangeShapeType="1"/>
          </p:cNvSpPr>
          <p:nvPr/>
        </p:nvSpPr>
        <p:spPr bwMode="auto">
          <a:xfrm flipH="1">
            <a:off x="7162800" y="5867399"/>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cxnSp>
        <p:nvCxnSpPr>
          <p:cNvPr id="6182" name="AutoShape 38"/>
          <p:cNvCxnSpPr>
            <a:cxnSpLocks noChangeShapeType="1"/>
            <a:stCxn id="6179" idx="2"/>
            <a:endCxn id="6165" idx="0"/>
          </p:cNvCxnSpPr>
          <p:nvPr/>
        </p:nvCxnSpPr>
        <p:spPr bwMode="auto">
          <a:xfrm rot="5400000">
            <a:off x="7122319" y="4917280"/>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rot="10800000">
            <a:off x="533400" y="3527425"/>
            <a:ext cx="1905000" cy="1"/>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838200" y="2819399"/>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sz="1800" dirty="0"/>
              <a:t>Legislative</a:t>
            </a:r>
          </a:p>
          <a:p>
            <a:r>
              <a:rPr lang="en-US" sz="1800" dirty="0"/>
              <a:t>Proposals</a:t>
            </a:r>
          </a:p>
        </p:txBody>
      </p:sp>
      <p:sp>
        <p:nvSpPr>
          <p:cNvPr id="6185" name="Rectangle 41"/>
          <p:cNvSpPr>
            <a:spLocks noChangeArrowheads="1"/>
          </p:cNvSpPr>
          <p:nvPr/>
        </p:nvSpPr>
        <p:spPr bwMode="auto">
          <a:xfrm>
            <a:off x="7162006" y="6248400"/>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sz="1800" dirty="0"/>
              <a:t>Tax Court</a:t>
            </a:r>
          </a:p>
        </p:txBody>
      </p:sp>
      <p:sp>
        <p:nvSpPr>
          <p:cNvPr id="36" name="Rectangle 5"/>
          <p:cNvSpPr>
            <a:spLocks noChangeArrowheads="1"/>
          </p:cNvSpPr>
          <p:nvPr/>
        </p:nvSpPr>
        <p:spPr bwMode="auto">
          <a:xfrm>
            <a:off x="2438400" y="3201987"/>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sz="1800" dirty="0" smtClean="0"/>
              <a:t>Assis</a:t>
            </a:r>
            <a:r>
              <a:rPr lang="en-US" dirty="0" smtClean="0"/>
              <a:t>t.</a:t>
            </a:r>
            <a:r>
              <a:rPr lang="en-US" sz="1800" dirty="0" smtClean="0"/>
              <a:t> Sec. </a:t>
            </a:r>
            <a:r>
              <a:rPr lang="en-US" sz="1800" dirty="0"/>
              <a:t>for Tax Policy</a:t>
            </a:r>
          </a:p>
        </p:txBody>
      </p:sp>
      <p:cxnSp>
        <p:nvCxnSpPr>
          <p:cNvPr id="43" name="Elbow Connector 42"/>
          <p:cNvCxnSpPr>
            <a:stCxn id="6155" idx="2"/>
            <a:endCxn id="6151" idx="0"/>
          </p:cNvCxnSpPr>
          <p:nvPr/>
        </p:nvCxnSpPr>
        <p:spPr>
          <a:xfrm rot="16200000" flipH="1">
            <a:off x="4892676" y="2189162"/>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3692526" y="2551112"/>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3842545" y="2432842"/>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4999039" y="3589336"/>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6072982" y="3410742"/>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2438399" y="3527425"/>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b="1" dirty="0"/>
              <a:t>Judicial Branch</a:t>
            </a:r>
            <a:endParaRPr lang="en-US" sz="6000" b="1" dirty="0"/>
          </a:p>
        </p:txBody>
      </p:sp>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24579" name="Espaço Reservado para Número de Slide 4"/>
          <p:cNvSpPr>
            <a:spLocks noGrp="1"/>
          </p:cNvSpPr>
          <p:nvPr>
            <p:ph type="sldNum" sz="quarter" idx="12"/>
          </p:nvPr>
        </p:nvSpPr>
        <p:spPr>
          <a:noFill/>
        </p:spPr>
        <p:txBody>
          <a:bodyPr/>
          <a:lstStyle/>
          <a:p>
            <a:pPr algn="ctr"/>
            <a:fld id="{796CEDBA-501E-F441-BA16-99FF2B47AD15}" type="slidenum">
              <a:rPr lang="en-US" b="1">
                <a:latin typeface="Times" pitchFamily="-110" charset="0"/>
              </a:rPr>
              <a:pPr algn="ctr"/>
              <a:t>7</a:t>
            </a:fld>
            <a:endParaRPr lang="en-US" b="1">
              <a:latin typeface="Times" pitchFamily="-110" charset="0"/>
            </a:endParaRPr>
          </a:p>
        </p:txBody>
      </p:sp>
      <p:sp>
        <p:nvSpPr>
          <p:cNvPr id="7173" name="Rectangle 5"/>
          <p:cNvSpPr>
            <a:spLocks noChangeArrowheads="1"/>
          </p:cNvSpPr>
          <p:nvPr/>
        </p:nvSpPr>
        <p:spPr bwMode="auto">
          <a:xfrm>
            <a:off x="3475038"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sz="1800" b="1"/>
              <a:t>Appellate Courts</a:t>
            </a:r>
          </a:p>
        </p:txBody>
      </p:sp>
      <p:sp>
        <p:nvSpPr>
          <p:cNvPr id="7174" name="Rectangle 6"/>
          <p:cNvSpPr>
            <a:spLocks noChangeArrowheads="1"/>
          </p:cNvSpPr>
          <p:nvPr/>
        </p:nvSpPr>
        <p:spPr bwMode="auto">
          <a:xfrm>
            <a:off x="3475039"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sz="1800" b="1"/>
              <a:t>Supreme Court</a:t>
            </a:r>
          </a:p>
        </p:txBody>
      </p:sp>
      <p:sp>
        <p:nvSpPr>
          <p:cNvPr id="7175" name="Rectangle 7"/>
          <p:cNvSpPr>
            <a:spLocks noChangeArrowheads="1"/>
          </p:cNvSpPr>
          <p:nvPr/>
        </p:nvSpPr>
        <p:spPr bwMode="auto">
          <a:xfrm>
            <a:off x="5867400"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sz="1800" b="1"/>
              <a:t>District Court</a:t>
            </a:r>
          </a:p>
        </p:txBody>
      </p:sp>
      <p:sp>
        <p:nvSpPr>
          <p:cNvPr id="7177" name="Rectangle 9"/>
          <p:cNvSpPr>
            <a:spLocks noChangeArrowheads="1"/>
          </p:cNvSpPr>
          <p:nvPr/>
        </p:nvSpPr>
        <p:spPr bwMode="auto">
          <a:xfrm>
            <a:off x="5638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a:p>
        </p:txBody>
      </p:sp>
      <p:sp>
        <p:nvSpPr>
          <p:cNvPr id="7178" name="Rectangle 10"/>
          <p:cNvSpPr>
            <a:spLocks noChangeArrowheads="1"/>
          </p:cNvSpPr>
          <p:nvPr/>
        </p:nvSpPr>
        <p:spPr bwMode="auto">
          <a:xfrm>
            <a:off x="1676400"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sz="1800" b="1"/>
              <a:t>Tax Court</a:t>
            </a:r>
          </a:p>
        </p:txBody>
      </p:sp>
      <p:sp>
        <p:nvSpPr>
          <p:cNvPr id="7179" name="Rectangle 11"/>
          <p:cNvSpPr>
            <a:spLocks noChangeArrowheads="1"/>
          </p:cNvSpPr>
          <p:nvPr/>
        </p:nvSpPr>
        <p:spPr bwMode="auto">
          <a:xfrm>
            <a:off x="3475038"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sz="1800" b="1"/>
              <a:t>Claims Court</a:t>
            </a:r>
          </a:p>
        </p:txBody>
      </p:sp>
      <p:cxnSp>
        <p:nvCxnSpPr>
          <p:cNvPr id="7188" name="AutoShape 20"/>
          <p:cNvCxnSpPr>
            <a:cxnSpLocks noChangeShapeType="1"/>
            <a:stCxn id="7173" idx="2"/>
          </p:cNvCxnSpPr>
          <p:nvPr/>
        </p:nvCxnSpPr>
        <p:spPr bwMode="auto">
          <a:xfrm rot="5400000">
            <a:off x="4258867" y="5097065"/>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5029200" y="1620044"/>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sz="1800" b="1"/>
              <a:t>Refund Suits</a:t>
            </a:r>
          </a:p>
        </p:txBody>
      </p:sp>
      <p:cxnSp>
        <p:nvCxnSpPr>
          <p:cNvPr id="7199" name="AutoShape 31"/>
          <p:cNvCxnSpPr>
            <a:cxnSpLocks noChangeShapeType="1"/>
            <a:stCxn id="7198" idx="2"/>
            <a:endCxn id="7179" idx="0"/>
          </p:cNvCxnSpPr>
          <p:nvPr/>
        </p:nvCxnSpPr>
        <p:spPr bwMode="auto">
          <a:xfrm rot="5400000">
            <a:off x="4991101" y="1581944"/>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6187281" y="1757361"/>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4572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4258867" y="5097065"/>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3044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5292726" y="2463005"/>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609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a:p>
        </p:txBody>
      </p:sp>
      <p:sp>
        <p:nvSpPr>
          <p:cNvPr id="7206" name="Rectangle 38"/>
          <p:cNvSpPr>
            <a:spLocks noChangeArrowheads="1"/>
          </p:cNvSpPr>
          <p:nvPr/>
        </p:nvSpPr>
        <p:spPr bwMode="auto">
          <a:xfrm>
            <a:off x="609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sz="1800" b="1" dirty="0"/>
          </a:p>
        </p:txBody>
      </p:sp>
      <p:sp>
        <p:nvSpPr>
          <p:cNvPr id="2" name="Footer Placeholder 1"/>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228600" y="457200"/>
            <a:ext cx="8686800" cy="609600"/>
          </a:xfrm>
        </p:spPr>
        <p:txBody>
          <a:bodyPr>
            <a:normAutofit/>
          </a:bodyPr>
          <a:lstStyle/>
          <a:p>
            <a:pPr eaLnBrk="1" hangingPunct="1"/>
            <a:r>
              <a:rPr lang="en-US" sz="3200" b="1" dirty="0"/>
              <a:t>Internal Revenue Code and Regulations</a:t>
            </a:r>
            <a:endParaRPr lang="en-US" sz="4800" dirty="0"/>
          </a:p>
        </p:txBody>
      </p:sp>
      <p:sp>
        <p:nvSpPr>
          <p:cNvPr id="2" name="Rectangle 3"/>
          <p:cNvSpPr>
            <a:spLocks noGrp="1" noChangeArrowheads="1"/>
          </p:cNvSpPr>
          <p:nvPr>
            <p:ph idx="1"/>
          </p:nvPr>
        </p:nvSpPr>
        <p:spPr>
          <a:xfrm>
            <a:off x="228600" y="1600200"/>
            <a:ext cx="8686800" cy="4800600"/>
          </a:xfrm>
        </p:spPr>
        <p:txBody>
          <a:bodyPr/>
          <a:lstStyle/>
          <a:p>
            <a:pPr marL="228600" indent="-228600" algn="ctr" eaLnBrk="1" hangingPunct="1">
              <a:lnSpc>
                <a:spcPct val="80000"/>
              </a:lnSpc>
              <a:buFontTx/>
              <a:buNone/>
              <a:tabLst>
                <a:tab pos="914400" algn="l"/>
              </a:tabLst>
            </a:pPr>
            <a:r>
              <a:rPr lang="en-US" sz="2400" b="1" u="sng" dirty="0"/>
              <a:t>IRC:  Title 26 of the U.S. Code</a:t>
            </a:r>
            <a:endParaRPr lang="en-US" sz="2400" dirty="0"/>
          </a:p>
          <a:p>
            <a:pPr marL="228600" indent="-228600" eaLnBrk="1" hangingPunct="1">
              <a:lnSpc>
                <a:spcPct val="80000"/>
              </a:lnSpc>
              <a:tabLst>
                <a:tab pos="914400" algn="l"/>
              </a:tabLst>
            </a:pPr>
            <a:r>
              <a:rPr lang="en-US" sz="2400" dirty="0"/>
              <a:t>Subtitles (A-K)</a:t>
            </a:r>
          </a:p>
          <a:p>
            <a:pPr marL="685800" lvl="1" indent="-279400" eaLnBrk="1" hangingPunct="1">
              <a:lnSpc>
                <a:spcPct val="80000"/>
              </a:lnSpc>
              <a:tabLst>
                <a:tab pos="914400" algn="l"/>
              </a:tabLst>
            </a:pPr>
            <a:r>
              <a:rPr lang="en-US" sz="2000" dirty="0">
                <a:ea typeface="ＭＳ Ｐゴシック" pitchFamily="-110" charset="-128"/>
              </a:rPr>
              <a:t>A (Income Taxes) and (B) Estate and Gift Taxes</a:t>
            </a:r>
          </a:p>
          <a:p>
            <a:pPr marL="228600" indent="-228600" eaLnBrk="1" hangingPunct="1">
              <a:lnSpc>
                <a:spcPct val="80000"/>
              </a:lnSpc>
              <a:tabLst>
                <a:tab pos="914400" algn="l"/>
              </a:tabLst>
            </a:pPr>
            <a:r>
              <a:rPr lang="en-US" sz="2400" dirty="0"/>
              <a:t>Chapters and Subchapters</a:t>
            </a:r>
          </a:p>
          <a:p>
            <a:pPr marL="685800" lvl="1" indent="-279400" eaLnBrk="1" hangingPunct="1">
              <a:lnSpc>
                <a:spcPct val="80000"/>
              </a:lnSpc>
              <a:tabLst>
                <a:tab pos="914400" algn="l"/>
              </a:tabLst>
            </a:pPr>
            <a:r>
              <a:rPr lang="en-US" sz="2000" dirty="0">
                <a:ea typeface="ＭＳ Ｐゴシック" pitchFamily="-110" charset="-128"/>
              </a:rPr>
              <a:t>Chapter 1 (Normal Taxes) [§§ 1-1400L]</a:t>
            </a:r>
          </a:p>
          <a:p>
            <a:pPr marL="1092200" lvl="2" indent="-292100" eaLnBrk="1" hangingPunct="1">
              <a:lnSpc>
                <a:spcPct val="80000"/>
              </a:lnSpc>
              <a:tabLst>
                <a:tab pos="914400" algn="l"/>
              </a:tabLst>
            </a:pPr>
            <a:r>
              <a:rPr lang="en-US" sz="1800" dirty="0">
                <a:ea typeface="ＭＳ Ｐゴシック" pitchFamily="-110" charset="-128"/>
              </a:rPr>
              <a:t>Subchapter C:  Corporate Distributions and Adjustments [§§ 301-385]</a:t>
            </a:r>
          </a:p>
          <a:p>
            <a:pPr marL="1092200" lvl="2" indent="-292100" eaLnBrk="1" hangingPunct="1">
              <a:lnSpc>
                <a:spcPct val="80000"/>
              </a:lnSpc>
              <a:tabLst>
                <a:tab pos="914400" algn="l"/>
              </a:tabLst>
            </a:pPr>
            <a:r>
              <a:rPr lang="en-US" sz="1800" dirty="0">
                <a:ea typeface="ＭＳ Ｐゴシック" pitchFamily="-110" charset="-128"/>
              </a:rPr>
              <a:t>Subchapter K:  Partners and Partnerships [§§ 701-777]</a:t>
            </a:r>
          </a:p>
          <a:p>
            <a:pPr marL="1092200" lvl="2" indent="-292100" eaLnBrk="1" hangingPunct="1">
              <a:lnSpc>
                <a:spcPct val="80000"/>
              </a:lnSpc>
              <a:tabLst>
                <a:tab pos="914400" algn="l"/>
              </a:tabLst>
            </a:pPr>
            <a:r>
              <a:rPr lang="en-US" sz="1800" dirty="0">
                <a:solidFill>
                  <a:srgbClr val="F31B4E"/>
                </a:solidFill>
                <a:ea typeface="ＭＳ Ｐゴシック" pitchFamily="-110" charset="-128"/>
              </a:rPr>
              <a:t>Subchapter N: Tax based on U.S. and foreign source income [§§ 861-999]</a:t>
            </a:r>
          </a:p>
          <a:p>
            <a:pPr marL="228600" indent="-228600" eaLnBrk="1" hangingPunct="1">
              <a:lnSpc>
                <a:spcPct val="80000"/>
              </a:lnSpc>
              <a:tabLst>
                <a:tab pos="914400" algn="l"/>
              </a:tabLst>
            </a:pPr>
            <a:r>
              <a:rPr lang="en-US" sz="2400" dirty="0"/>
              <a:t>Parts [I], Sections [61], Subsections [</a:t>
            </a:r>
            <a:r>
              <a:rPr lang="en-US" sz="2400" dirty="0" err="1"/>
              <a:t>c</a:t>
            </a:r>
            <a:r>
              <a:rPr lang="en-US" sz="2400" dirty="0"/>
              <a:t>], Paragraphs [1], Subparagraphs [A], Clauses [</a:t>
            </a:r>
            <a:r>
              <a:rPr lang="en-US" sz="2400" dirty="0" err="1"/>
              <a:t>i</a:t>
            </a:r>
            <a:r>
              <a:rPr lang="en-US" sz="2400" dirty="0"/>
              <a:t>], and </a:t>
            </a:r>
            <a:r>
              <a:rPr lang="en-US" sz="2400" dirty="0" err="1"/>
              <a:t>Subclauses</a:t>
            </a:r>
            <a:r>
              <a:rPr lang="en-US" sz="2400" dirty="0"/>
              <a:t> [II]</a:t>
            </a:r>
          </a:p>
          <a:p>
            <a:pPr marL="228600" indent="-228600" algn="ctr" eaLnBrk="1" hangingPunct="1">
              <a:lnSpc>
                <a:spcPct val="80000"/>
              </a:lnSpc>
              <a:buFontTx/>
              <a:buNone/>
              <a:tabLst>
                <a:tab pos="914400" algn="l"/>
              </a:tabLst>
            </a:pPr>
            <a:r>
              <a:rPr lang="en-US" sz="2400" b="1" u="sng" dirty="0"/>
              <a:t>Treasury Regulations:  Title 26 of the CFR  </a:t>
            </a:r>
          </a:p>
          <a:p>
            <a:pPr marL="228600" indent="-228600" eaLnBrk="1" hangingPunct="1">
              <a:lnSpc>
                <a:spcPct val="80000"/>
              </a:lnSpc>
              <a:tabLst>
                <a:tab pos="914400" algn="l"/>
              </a:tabLst>
            </a:pPr>
            <a:r>
              <a:rPr lang="en-US" sz="2400" dirty="0"/>
              <a:t>Chapter, Parts, Sections [§§ 1.1 and 301.7701], Subsections [-1], Paragraphs[-1(d)]; Subparagraphs [-1(d)(1)]; and </a:t>
            </a:r>
            <a:r>
              <a:rPr lang="en-US" sz="2400" dirty="0" smtClean="0"/>
              <a:t>Subdivisions </a:t>
            </a:r>
            <a:r>
              <a:rPr lang="en-US" sz="2400" dirty="0"/>
              <a:t>[-1(d)(1)(ii)] </a:t>
            </a:r>
          </a:p>
        </p:txBody>
      </p:sp>
      <p:sp>
        <p:nvSpPr>
          <p:cNvPr id="28675" name="Espaço Reservado para Número de Slide 4"/>
          <p:cNvSpPr>
            <a:spLocks noGrp="1"/>
          </p:cNvSpPr>
          <p:nvPr>
            <p:ph type="sldNum" sz="quarter" idx="12"/>
          </p:nvPr>
        </p:nvSpPr>
        <p:spPr>
          <a:noFill/>
        </p:spPr>
        <p:txBody>
          <a:bodyPr/>
          <a:lstStyle/>
          <a:p>
            <a:fld id="{EBB6EDB5-30E8-934B-8190-F8A21A2336F7}" type="slidenum">
              <a:rPr lang="en-US">
                <a:latin typeface="Times" pitchFamily="-110" charset="0"/>
              </a:rPr>
              <a:pPr/>
              <a:t>8</a:t>
            </a:fld>
            <a:endParaRPr lang="en-US">
              <a:latin typeface="Times" pitchFamily="-110" charset="0"/>
            </a:endParaRPr>
          </a:p>
        </p:txBody>
      </p:sp>
      <p:sp>
        <p:nvSpPr>
          <p:cNvPr id="3" name="Footer Placeholder 2"/>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Treaties and Taxes</a:t>
            </a:r>
            <a:endParaRPr lang="en-US" dirty="0"/>
          </a:p>
        </p:txBody>
      </p:sp>
      <p:sp>
        <p:nvSpPr>
          <p:cNvPr id="3" name="Content Placeholder 2"/>
          <p:cNvSpPr>
            <a:spLocks noGrp="1"/>
          </p:cNvSpPr>
          <p:nvPr>
            <p:ph idx="1"/>
          </p:nvPr>
        </p:nvSpPr>
        <p:spPr/>
        <p:txBody>
          <a:bodyPr>
            <a:normAutofit/>
          </a:bodyPr>
          <a:lstStyle/>
          <a:p>
            <a:pPr>
              <a:lnSpc>
                <a:spcPct val="150000"/>
              </a:lnSpc>
              <a:spcAft>
                <a:spcPts val="1200"/>
              </a:spcAft>
            </a:pPr>
            <a:r>
              <a:rPr lang="en-US" sz="2800" dirty="0" smtClean="0"/>
              <a:t>Income Tax Treaties*</a:t>
            </a:r>
          </a:p>
          <a:p>
            <a:pPr>
              <a:lnSpc>
                <a:spcPct val="150000"/>
              </a:lnSpc>
              <a:spcAft>
                <a:spcPts val="1200"/>
              </a:spcAft>
            </a:pPr>
            <a:r>
              <a:rPr lang="en-US" sz="2800" dirty="0" smtClean="0"/>
              <a:t>Gift and Estate Tax Treaties</a:t>
            </a:r>
          </a:p>
          <a:p>
            <a:pPr>
              <a:lnSpc>
                <a:spcPct val="150000"/>
              </a:lnSpc>
              <a:spcAft>
                <a:spcPts val="1200"/>
              </a:spcAft>
            </a:pPr>
            <a:r>
              <a:rPr lang="en-US" sz="2800" dirty="0" smtClean="0"/>
              <a:t>Exchange of Tax Information Agreements</a:t>
            </a:r>
          </a:p>
          <a:p>
            <a:pPr>
              <a:lnSpc>
                <a:spcPct val="150000"/>
              </a:lnSpc>
              <a:spcAft>
                <a:spcPts val="1200"/>
              </a:spcAft>
            </a:pPr>
            <a:r>
              <a:rPr lang="en-US" sz="2800" dirty="0" smtClean="0"/>
              <a:t>Social Security </a:t>
            </a:r>
            <a:r>
              <a:rPr lang="en-US" sz="2800" dirty="0" err="1" smtClean="0"/>
              <a:t>Totalization</a:t>
            </a:r>
            <a:r>
              <a:rPr lang="en-US" sz="2800" dirty="0" smtClean="0"/>
              <a:t> Agreements</a:t>
            </a:r>
          </a:p>
          <a:p>
            <a:pPr>
              <a:lnSpc>
                <a:spcPct val="150000"/>
              </a:lnSpc>
              <a:spcAft>
                <a:spcPts val="1200"/>
              </a:spcAft>
            </a:pPr>
            <a:r>
              <a:rPr lang="en-US" sz="2800" dirty="0" smtClean="0"/>
              <a:t>GATT/WTO</a:t>
            </a:r>
            <a:endParaRPr lang="en-US" sz="2800" dirty="0"/>
          </a:p>
        </p:txBody>
      </p:sp>
      <p:sp>
        <p:nvSpPr>
          <p:cNvPr id="4" name="Slide Number Placeholder 3"/>
          <p:cNvSpPr>
            <a:spLocks noGrp="1"/>
          </p:cNvSpPr>
          <p:nvPr>
            <p:ph type="sldNum" sz="quarter" idx="12"/>
          </p:nvPr>
        </p:nvSpPr>
        <p:spPr/>
        <p:txBody>
          <a:bodyPr/>
          <a:lstStyle/>
          <a:p>
            <a:fld id="{2C8E639C-830D-4EA7-BA74-70CE8437D592}" type="slidenum">
              <a:rPr lang="en-US" smtClean="0"/>
              <a:pPr/>
              <a:t>9</a:t>
            </a:fld>
            <a:endParaRPr lang="en-US"/>
          </a:p>
        </p:txBody>
      </p:sp>
      <p:sp>
        <p:nvSpPr>
          <p:cNvPr id="6" name="Footer Placeholder 5"/>
          <p:cNvSpPr>
            <a:spLocks noGrp="1"/>
          </p:cNvSpPr>
          <p:nvPr>
            <p:ph type="ftr" sz="quarter" idx="11"/>
          </p:nvPr>
        </p:nvSpPr>
        <p:spPr/>
        <p:txBody>
          <a:bodyPr/>
          <a:lstStyle/>
          <a:p>
            <a:pPr algn="l"/>
            <a:r>
              <a:rPr lang="en-US" smtClean="0">
                <a:solidFill>
                  <a:schemeClr val="bg1">
                    <a:lumMod val="65000"/>
                  </a:schemeClr>
                </a:solidFill>
              </a:rPr>
              <a:t>IT_Intro_14.pptx</a:t>
            </a:r>
            <a:endParaRPr lang="en-US" dirty="0">
              <a:solidFill>
                <a:srgbClr val="A6A6A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2070</TotalTime>
  <Words>1221</Words>
  <Application>Microsoft Office PowerPoint</Application>
  <PresentationFormat>On-screen Show (4:3)</PresentationFormat>
  <Paragraphs>215</Paragraphs>
  <Slides>22</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Worksheet</vt:lpstr>
      <vt:lpstr>Slide 1</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U.S. Outward Direct Investment</vt:lpstr>
      <vt:lpstr>U.S. Inward Direct Investment</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Google Double Irish/Dutch Sandwich II-2003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Juruena  Silveira</dc:creator>
  <cp:lastModifiedBy>jcolon</cp:lastModifiedBy>
  <cp:revision>71</cp:revision>
  <dcterms:created xsi:type="dcterms:W3CDTF">2010-01-09T22:11:56Z</dcterms:created>
  <dcterms:modified xsi:type="dcterms:W3CDTF">2014-01-13T16:54:53Z</dcterms:modified>
</cp:coreProperties>
</file>