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7" r:id="rId1"/>
  </p:sldMasterIdLst>
  <p:notesMasterIdLst>
    <p:notesMasterId r:id="rId36"/>
  </p:notesMasterIdLst>
  <p:handoutMasterIdLst>
    <p:handoutMasterId r:id="rId37"/>
  </p:handoutMasterIdLst>
  <p:sldIdLst>
    <p:sldId id="281" r:id="rId2"/>
    <p:sldId id="317" r:id="rId3"/>
    <p:sldId id="318" r:id="rId4"/>
    <p:sldId id="340" r:id="rId5"/>
    <p:sldId id="343" r:id="rId6"/>
    <p:sldId id="342" r:id="rId7"/>
    <p:sldId id="344" r:id="rId8"/>
    <p:sldId id="320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46" r:id="rId26"/>
    <p:sldId id="347" r:id="rId27"/>
    <p:sldId id="349" r:id="rId28"/>
    <p:sldId id="339" r:id="rId29"/>
    <p:sldId id="350" r:id="rId30"/>
    <p:sldId id="351" r:id="rId31"/>
    <p:sldId id="336" r:id="rId32"/>
    <p:sldId id="345" r:id="rId33"/>
    <p:sldId id="337" r:id="rId34"/>
    <p:sldId id="338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C4A"/>
    <a:srgbClr val="3D6696"/>
    <a:srgbClr val="345E8F"/>
    <a:srgbClr val="19358B"/>
    <a:srgbClr val="162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632" y="-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7CDCF-286D-4395-9147-93F5BF013621}" type="doc">
      <dgm:prSet loTypeId="urn:microsoft.com/office/officeart/2005/8/layout/default#1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23E616E5-BCD0-4A72-9C5E-791F469A5479}" type="pres">
      <dgm:prSet presAssocID="{0617CDCF-286D-4395-9147-93F5BF01362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4CD3B3FA-D458-9F4C-80E7-8EC228FAF122}" type="presOf" srcId="{0617CDCF-286D-4395-9147-93F5BF013621}" destId="{23E616E5-BCD0-4A72-9C5E-791F469A5479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DBFAB23-A837-F549-A29F-3D12D0409741}" type="datetime1">
              <a:rPr lang="en-US"/>
              <a:pPr>
                <a:defRPr/>
              </a:pPr>
              <a:t>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3B1381E-5ADA-5347-A869-27B19765F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01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12C00C85-810C-7945-9B31-AB4F7E0C99C3}" type="datetime1">
              <a:rPr lang="en-US"/>
              <a:pPr>
                <a:defRPr/>
              </a:pPr>
              <a:t>1/14/14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F4DEE54-98C4-234C-9C99-DAFF8C976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1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7D0EF0-906D-6A47-8E8E-6E98614655F2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2B6495-2620-A848-AFCC-186B606A0987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117E71-9DE8-634F-96E2-BA24453B6E84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1EC178-6556-724C-88E3-1DC11EC3875E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948838-032F-E04D-8DA3-84A2B11A2324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2E35ED-48C1-2F4B-8AFA-24A325BACF28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655EDF-7AE1-0E4E-AF29-D5E9585EDC90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CF035-FC3F-5F45-BA83-228C088BDB90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8D173F-4F0D-EE4C-9FDC-AF277C229860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7066A5-4BD5-EC4D-B9EC-D0EB21D48968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461DCA-A5D3-B24B-93F6-065B348FCE1D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0068" tIns="45034" rIns="90068" bIns="4503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24D45C-D2B9-3540-88DB-895FE49A6F6A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4A6655-4402-6742-908D-FC5041D53A30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FBF4C1-A97F-C44C-B27E-05B47E02DDBD}" type="slidenum">
              <a:rPr lang="en-US" sz="1200">
                <a:latin typeface="Calibri" charset="0"/>
              </a:rPr>
              <a:pPr eaLnBrk="1" hangingPunct="1"/>
              <a:t>33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4FE329-F6F7-AF4E-8A01-3ABFF675305F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965A8C-534C-904B-AD1B-2625BB01F64B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9FDC54-0B27-4E42-BAFD-F2F8F3DEA100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C051F5-1D98-5C4C-94CC-92CD83B7843D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C38-B77C-8B41-A63F-00FCB46F547A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6E6140-5A48-1148-82EB-3D6316607370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69E9D2-2FC2-4541-8AD0-ED982876771F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AFFB09-500B-3A48-A93C-9DF6F5F0073E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55F9F-DA55-D24F-9590-2C1E42BB2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B36D2-C9F2-FE46-B035-9FC7D04C1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23B1-5658-F044-BEE6-59CA32CAC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5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46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48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41763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492875"/>
            <a:ext cx="2895600" cy="365125"/>
          </a:xfrm>
        </p:spPr>
        <p:txBody>
          <a:bodyPr/>
          <a:lstStyle>
            <a:lvl1pPr>
              <a:defRPr sz="900" smtClean="0"/>
            </a:lvl1pPr>
          </a:lstStyle>
          <a:p>
            <a:pPr algn="l">
              <a:defRPr/>
            </a:pPr>
            <a:r>
              <a:rPr lang="en-US"/>
              <a:t>IT_Residence_14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434CD398-BBC5-3547-8D42-BE15D0D87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565BF-1DB4-AF45-9761-103A4A205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7C3B-D9A1-A546-B405-6F8550BFF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B1B93-9212-B446-AA33-FF08C486A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1916-0A22-C048-9F19-F20169BDF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9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684B6-5A68-C140-9F3E-EF0E30925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7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DCC8C-F463-E148-A0E8-E2847D3D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6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>
                <a:solidFill>
                  <a:schemeClr val="tx1">
                    <a:tint val="75000"/>
                  </a:schemeClr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534172-B6E6-D048-B30C-7AA9284CE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9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E2B71B4-AAEA-9847-9EEA-A46CB3ACA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3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4" r:id="rId9"/>
    <p:sldLayoutId id="2147483751" r:id="rId10"/>
    <p:sldLayoutId id="2147483752" r:id="rId11"/>
    <p:sldLayoutId id="2147483755" r:id="rId12"/>
    <p:sldLayoutId id="2147483756" r:id="rId13"/>
    <p:sldLayoutId id="2147483757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304800" y="1600200"/>
            <a:ext cx="8534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latin typeface="Calibri" charset="0"/>
              </a:rPr>
              <a:t>International Taxation:  Residence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600200"/>
          </a:xfrm>
          <a:solidFill>
            <a:schemeClr val="bg1">
              <a:alpha val="79999"/>
            </a:schemeClr>
          </a:solidFill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98989"/>
                </a:solidFill>
                <a:latin typeface="Calibri" charset="0"/>
              </a:rPr>
              <a:t>Professor Jeffrey M. Colón</a:t>
            </a:r>
          </a:p>
          <a:p>
            <a:pPr eaLnBrk="1" hangingPunct="1"/>
            <a:r>
              <a:rPr lang="en-US" sz="2800" dirty="0">
                <a:solidFill>
                  <a:srgbClr val="898989"/>
                </a:solidFill>
                <a:latin typeface="Calibri" charset="0"/>
              </a:rPr>
              <a:t>Fordham University School of Law</a:t>
            </a:r>
          </a:p>
          <a:p>
            <a:pPr eaLnBrk="1" hangingPunct="1"/>
            <a:r>
              <a:rPr lang="en-US" sz="2800" dirty="0">
                <a:solidFill>
                  <a:srgbClr val="898989"/>
                </a:solidFill>
                <a:latin typeface="Calibri" charset="0"/>
              </a:rPr>
              <a:t>Spring, </a:t>
            </a:r>
            <a:r>
              <a:rPr lang="en-US" sz="2800" dirty="0" smtClean="0">
                <a:solidFill>
                  <a:srgbClr val="898989"/>
                </a:solidFill>
                <a:latin typeface="Calibri" charset="0"/>
              </a:rPr>
              <a:t>2014</a:t>
            </a:r>
            <a:endParaRPr lang="en-US" sz="2800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17411" name="Picture 4" descr="pic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5486400"/>
            <a:ext cx="28733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>
                <a:latin typeface="Calibri" charset="0"/>
                <a:cs typeface="+mj-cs"/>
              </a:rPr>
              <a:t/>
            </a:r>
            <a:br>
              <a:rPr lang="en-US" sz="3600" dirty="0">
                <a:latin typeface="Calibri" charset="0"/>
                <a:cs typeface="+mj-cs"/>
              </a:rPr>
            </a:br>
            <a:r>
              <a:rPr lang="en-US" sz="3600" dirty="0">
                <a:latin typeface="Calibri" charset="0"/>
                <a:cs typeface="+mj-cs"/>
              </a:rPr>
              <a:t>Resident Aliens:  § 7701(b) </a:t>
            </a:r>
            <a:br>
              <a:rPr lang="en-US" sz="3600" dirty="0">
                <a:latin typeface="Calibri" charset="0"/>
                <a:cs typeface="+mj-cs"/>
              </a:rPr>
            </a:br>
            <a:endParaRPr lang="en-US" sz="3600" dirty="0">
              <a:latin typeface="Calibri" charset="0"/>
              <a:cs typeface="+mj-cs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Residence determined by either immigration status or actual time spent in the US: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Lawfully admitted for permanent residence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Substantial Presence Test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First-Year Election (Why make the election?)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30724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1B93AB-8551-7047-BAE8-B494380C8334}" type="slidenum">
              <a:rPr lang="en-US" sz="900">
                <a:solidFill>
                  <a:srgbClr val="898989"/>
                </a:solidFill>
              </a:rPr>
              <a:pPr eaLnBrk="1" hangingPunct="1"/>
              <a:t>10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990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charset="0"/>
              </a:rPr>
              <a:t>Substantial Presence Test:  </a:t>
            </a:r>
            <a:r>
              <a:rPr lang="en-US" sz="4000" dirty="0" smtClean="0">
                <a:latin typeface="Calibri" charset="0"/>
              </a:rPr>
              <a:t>§7701</a:t>
            </a:r>
            <a:r>
              <a:rPr lang="en-US" sz="4000" dirty="0">
                <a:latin typeface="Calibri" charset="0"/>
              </a:rPr>
              <a:t>(b)(3)  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Independent of immigration status</a:t>
            </a:r>
          </a:p>
          <a:p>
            <a:pPr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Present in US for 31 days or more during current calendar year, </a:t>
            </a:r>
            <a:r>
              <a:rPr lang="en-US" sz="2600" i="1" dirty="0">
                <a:latin typeface="Calibri" charset="0"/>
              </a:rPr>
              <a:t>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Present in US for 183 days or more during the current year and previous two years.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Each current year day counts as one; each day during the first preceding year counts as 1/3; and each day during the second preceding year counts as 1/6.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600" b="1" u="sng" dirty="0">
                <a:latin typeface="Calibri" charset="0"/>
              </a:rPr>
              <a:t>Example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Ana, a UK citizen, is present in the US for 90 days in </a:t>
            </a:r>
            <a:r>
              <a:rPr lang="en-US" sz="2600" dirty="0" smtClean="0">
                <a:latin typeface="Calibri" charset="0"/>
              </a:rPr>
              <a:t>‘</a:t>
            </a:r>
            <a:r>
              <a:rPr lang="en-US" altLang="ja-JP" sz="2600" dirty="0" smtClean="0">
                <a:latin typeface="Calibri" charset="0"/>
              </a:rPr>
              <a:t>11, </a:t>
            </a:r>
            <a:r>
              <a:rPr lang="en-US" altLang="ja-JP" sz="2600" dirty="0">
                <a:latin typeface="Calibri" charset="0"/>
              </a:rPr>
              <a:t>150 in </a:t>
            </a:r>
            <a:r>
              <a:rPr lang="en-US" altLang="ja-JP" sz="2600" dirty="0" smtClean="0">
                <a:latin typeface="Calibri" charset="0"/>
              </a:rPr>
              <a:t>‘12, </a:t>
            </a:r>
            <a:r>
              <a:rPr lang="en-US" altLang="ja-JP" sz="2600" dirty="0">
                <a:latin typeface="Calibri" charset="0"/>
              </a:rPr>
              <a:t>and 120 in </a:t>
            </a:r>
            <a:r>
              <a:rPr lang="en-US" altLang="ja-JP" sz="2600" dirty="0" smtClean="0">
                <a:latin typeface="Calibri" charset="0"/>
              </a:rPr>
              <a:t>‘13.  </a:t>
            </a:r>
            <a:r>
              <a:rPr lang="en-US" altLang="ja-JP" sz="2600" dirty="0">
                <a:latin typeface="Calibri" charset="0"/>
              </a:rPr>
              <a:t>Is she a resident in </a:t>
            </a:r>
            <a:r>
              <a:rPr lang="en-US" altLang="ja-JP" sz="2600" dirty="0" smtClean="0">
                <a:latin typeface="Calibri" charset="0"/>
              </a:rPr>
              <a:t>2013?</a:t>
            </a:r>
            <a:endParaRPr lang="en-US" altLang="ja-JP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Yes:  120 + 50 + 15 = 185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32772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A1A85B-055E-D34A-855B-5B0777FD98A3}" type="slidenum">
              <a:rPr lang="en-US" sz="900">
                <a:solidFill>
                  <a:srgbClr val="898989"/>
                </a:solidFill>
              </a:rPr>
              <a:pPr eaLnBrk="1" hangingPunct="1"/>
              <a:t>11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Closer Connection Exception:  </a:t>
            </a:r>
            <a:r>
              <a:rPr lang="en-US" sz="3200" dirty="0" smtClean="0">
                <a:latin typeface="Calibri" charset="0"/>
              </a:rPr>
              <a:t>§7701</a:t>
            </a:r>
            <a:r>
              <a:rPr lang="en-US" sz="3200" dirty="0">
                <a:latin typeface="Calibri" charset="0"/>
              </a:rPr>
              <a:t>(b)(3)(B)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Requirements: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Present fewer than 183 days during current year;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Foreign </a:t>
            </a:r>
            <a:r>
              <a:rPr lang="ja-JP" altLang="en-US" sz="2600" dirty="0">
                <a:latin typeface="Calibri" charset="0"/>
              </a:rPr>
              <a:t>“</a:t>
            </a:r>
            <a:r>
              <a:rPr lang="en-US" altLang="ja-JP" sz="2600" dirty="0">
                <a:latin typeface="Calibri" charset="0"/>
              </a:rPr>
              <a:t>tax home</a:t>
            </a:r>
            <a:r>
              <a:rPr lang="ja-JP" altLang="en-US" sz="2600" dirty="0">
                <a:latin typeface="Calibri" charset="0"/>
              </a:rPr>
              <a:t>”</a:t>
            </a:r>
            <a:r>
              <a:rPr lang="en-US" altLang="ja-JP" sz="2600" dirty="0">
                <a:latin typeface="Calibri" charset="0"/>
              </a:rPr>
              <a:t>;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Closer connection to foreign country</a:t>
            </a:r>
          </a:p>
          <a:p>
            <a:pPr eaLnBrk="1" hangingPunct="1">
              <a:lnSpc>
                <a:spcPct val="90000"/>
              </a:lnSpc>
            </a:pPr>
            <a:endParaRPr lang="en-US" sz="3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Days of Physical Presence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Includes all 50 states, DC, and continental and coastal water over which the US has exclusive rights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Exceptions for persons with medical condition, in transit, and commuting day (Mexicans and Canadians)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34820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51803D-EB6D-5A46-AC79-CA08A7771306}" type="slidenum">
              <a:rPr lang="en-US" sz="900">
                <a:solidFill>
                  <a:srgbClr val="898989"/>
                </a:solidFill>
              </a:rPr>
              <a:pPr eaLnBrk="1" hangingPunct="1"/>
              <a:t>12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>
                <a:latin typeface="Calibri" charset="0"/>
                <a:cs typeface="+mj-cs"/>
              </a:rPr>
              <a:t/>
            </a:r>
            <a:br>
              <a:rPr lang="en-US" sz="3600" dirty="0">
                <a:latin typeface="Calibri" charset="0"/>
                <a:cs typeface="+mj-cs"/>
              </a:rPr>
            </a:br>
            <a:r>
              <a:rPr lang="en-US" sz="3600" dirty="0">
                <a:latin typeface="Calibri" charset="0"/>
                <a:cs typeface="+mj-cs"/>
              </a:rPr>
              <a:t>Exempt Individual:  </a:t>
            </a:r>
            <a:r>
              <a:rPr lang="en-US" sz="3600" dirty="0" smtClean="0">
                <a:latin typeface="Calibri" charset="0"/>
                <a:cs typeface="+mj-cs"/>
              </a:rPr>
              <a:t>§7701</a:t>
            </a:r>
            <a:r>
              <a:rPr lang="en-US" sz="3600" dirty="0">
                <a:latin typeface="Calibri" charset="0"/>
                <a:cs typeface="+mj-cs"/>
              </a:rPr>
              <a:t>(b)(5)</a:t>
            </a:r>
            <a:br>
              <a:rPr lang="en-US" sz="3600" dirty="0">
                <a:latin typeface="Calibri" charset="0"/>
                <a:cs typeface="+mj-cs"/>
              </a:rPr>
            </a:br>
            <a:endParaRPr lang="en-US" sz="3600" dirty="0">
              <a:latin typeface="Calibri" charset="0"/>
              <a:cs typeface="+mj-cs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Days of presence </a:t>
            </a:r>
            <a:r>
              <a:rPr lang="en-US" u="sng">
                <a:latin typeface="Calibri" charset="0"/>
              </a:rPr>
              <a:t>not</a:t>
            </a:r>
            <a:r>
              <a:rPr lang="en-US">
                <a:latin typeface="Calibri" charset="0"/>
              </a:rPr>
              <a:t> counted for:</a:t>
            </a:r>
          </a:p>
          <a:p>
            <a:pPr lvl="1" eaLnBrk="1" hangingPunct="1"/>
            <a:r>
              <a:rPr lang="en-US">
                <a:latin typeface="Calibri" charset="0"/>
              </a:rPr>
              <a:t>Foreign government-related individual</a:t>
            </a:r>
          </a:p>
          <a:p>
            <a:pPr lvl="1" eaLnBrk="1" hangingPunct="1"/>
            <a:r>
              <a:rPr lang="en-US">
                <a:latin typeface="Calibri" charset="0"/>
              </a:rPr>
              <a:t>Teacher or trainee</a:t>
            </a:r>
          </a:p>
          <a:p>
            <a:pPr lvl="1" eaLnBrk="1" hangingPunct="1"/>
            <a:r>
              <a:rPr lang="en-US">
                <a:latin typeface="Calibri" charset="0"/>
              </a:rPr>
              <a:t>Student</a:t>
            </a:r>
          </a:p>
          <a:p>
            <a:pPr lvl="1" eaLnBrk="1" hangingPunct="1"/>
            <a:r>
              <a:rPr lang="en-US">
                <a:latin typeface="Calibri" charset="0"/>
              </a:rPr>
              <a:t>Athlete competing in charitable sports event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36868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B5B8B5-7A24-F541-8FE9-BC6ADC9F42E6}" type="slidenum">
              <a:rPr lang="en-US" sz="900">
                <a:solidFill>
                  <a:srgbClr val="898989"/>
                </a:solidFill>
              </a:rPr>
              <a:pPr eaLnBrk="1" hangingPunct="1"/>
              <a:t>13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Disclosure Requirements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If a person claims either exempt status or the closer connection exception, he must disclose the basis for either to the IRS.  Reg. § 301.7701(b)-8(a), (d)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Sailing permits </a:t>
            </a:r>
            <a:r>
              <a:rPr lang="en-US" dirty="0" smtClean="0">
                <a:latin typeface="Calibri" charset="0"/>
              </a:rPr>
              <a:t>(§6851</a:t>
            </a:r>
            <a:r>
              <a:rPr lang="en-US" dirty="0">
                <a:latin typeface="Calibri" charset="0"/>
              </a:rPr>
              <a:t>(d))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Pre-immigration tax planning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38916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09143A-DC9F-6140-854E-52ECD74DE7D6}" type="slidenum">
              <a:rPr lang="en-US" sz="900">
                <a:solidFill>
                  <a:srgbClr val="898989"/>
                </a:solidFill>
              </a:rPr>
              <a:pPr eaLnBrk="1" hangingPunct="1"/>
              <a:t>14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Treaty Residence and Dual Residence (Art. 4)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RA who is also a resident of a treaty country can elect to be taxed as NRA.  Reg. § 301.7701(b)-7.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Filing requirements (§</a:t>
            </a:r>
            <a:r>
              <a:rPr lang="en-US" sz="2600" dirty="0" smtClean="0">
                <a:latin typeface="Calibri" charset="0"/>
              </a:rPr>
              <a:t>§6114 </a:t>
            </a:r>
            <a:r>
              <a:rPr lang="en-US" sz="2600" dirty="0">
                <a:latin typeface="Calibri" charset="0"/>
              </a:rPr>
              <a:t>and 6712)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600" dirty="0">
                <a:latin typeface="Calibri" charset="0"/>
              </a:rPr>
              <a:t>“</a:t>
            </a:r>
            <a:r>
              <a:rPr lang="en-US" altLang="ja-JP" sz="2600" dirty="0">
                <a:latin typeface="Calibri" charset="0"/>
              </a:rPr>
              <a:t>Liable to Tax</a:t>
            </a:r>
            <a:r>
              <a:rPr lang="ja-JP" altLang="en-US" sz="2600" dirty="0">
                <a:latin typeface="Calibri" charset="0"/>
              </a:rPr>
              <a:t>”</a:t>
            </a:r>
            <a:r>
              <a:rPr lang="en-US" altLang="ja-JP" sz="2600" dirty="0">
                <a:latin typeface="Calibri" charset="0"/>
              </a:rPr>
              <a:t> requirement (Art. 4(1))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Substantial economic nexus to the </a:t>
            </a:r>
            <a:r>
              <a:rPr lang="en-US" sz="2600" dirty="0" smtClean="0">
                <a:latin typeface="Calibri" charset="0"/>
              </a:rPr>
              <a:t>US </a:t>
            </a:r>
            <a:r>
              <a:rPr lang="en-US" sz="2600" dirty="0">
                <a:latin typeface="Calibri" charset="0"/>
              </a:rPr>
              <a:t>for citizen and green-card holder (Art. 4(2)) 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Tie-breaker rules (Art. 4(4))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Personal home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Centre of vital interests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Habitual abode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Competent authorities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40964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F82F91-7AB5-F24D-8D86-25FB8FCAFDF8}" type="slidenum">
              <a:rPr lang="en-US" sz="900">
                <a:solidFill>
                  <a:srgbClr val="898989"/>
                </a:solidFill>
              </a:rPr>
              <a:pPr eaLnBrk="1" hangingPunct="1"/>
              <a:t>15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(Art. 4)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Although tax-exempt, pension funds and charitable organizations are residents of the country of formation. Art. 4(3).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43012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F43131-8F60-B343-BE72-E59EE215EE90}" type="slidenum">
              <a:rPr lang="en-US" sz="900">
                <a:solidFill>
                  <a:srgbClr val="898989"/>
                </a:solidFill>
              </a:rPr>
              <a:pPr eaLnBrk="1" hangingPunct="1"/>
              <a:t>16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Business Entities:  Check-the-Box (CTB) Rules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Calibri" charset="0"/>
              </a:rPr>
              <a:t>Business entities not classified as corporations can choose their tax status, </a:t>
            </a:r>
            <a:r>
              <a:rPr lang="en-US" sz="2800" i="1">
                <a:latin typeface="Calibri" charset="0"/>
              </a:rPr>
              <a:t>i.e.,</a:t>
            </a:r>
            <a:r>
              <a:rPr lang="en-US" sz="2800">
                <a:latin typeface="Calibri" charset="0"/>
              </a:rPr>
              <a:t> branch, partnership or corporation</a:t>
            </a:r>
          </a:p>
          <a:p>
            <a:pPr eaLnBrk="1" hangingPunct="1">
              <a:lnSpc>
                <a:spcPct val="80000"/>
              </a:lnSpc>
            </a:pPr>
            <a:endParaRPr lang="en-US" sz="28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Calibri" charset="0"/>
              </a:rPr>
              <a:t>Per se Corporations cannot elect tax status.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New per se corporation:  Societas Europaea.  </a:t>
            </a:r>
            <a:r>
              <a:rPr lang="en-US" sz="2400" i="1">
                <a:latin typeface="Calibri" charset="0"/>
              </a:rPr>
              <a:t>See</a:t>
            </a:r>
            <a:r>
              <a:rPr lang="en-US" sz="2400">
                <a:latin typeface="Calibri" charset="0"/>
              </a:rPr>
              <a:t> Notice 2004-68. </a:t>
            </a:r>
          </a:p>
          <a:p>
            <a:pPr eaLnBrk="1" hangingPunct="1">
              <a:lnSpc>
                <a:spcPct val="80000"/>
              </a:lnSpc>
            </a:pPr>
            <a:endParaRPr lang="en-US" sz="280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Calibri" charset="0"/>
              </a:rPr>
              <a:t>Eligible entities (</a:t>
            </a:r>
            <a:r>
              <a:rPr lang="ja-JP" altLang="en-US" sz="2800">
                <a:latin typeface="Calibri" charset="0"/>
              </a:rPr>
              <a:t>“</a:t>
            </a:r>
            <a:r>
              <a:rPr lang="en-US" altLang="ja-JP" sz="2800">
                <a:latin typeface="Calibri" charset="0"/>
              </a:rPr>
              <a:t>EE</a:t>
            </a:r>
            <a:r>
              <a:rPr lang="ja-JP" altLang="en-US" sz="2800">
                <a:latin typeface="Calibri" charset="0"/>
              </a:rPr>
              <a:t>”</a:t>
            </a:r>
            <a:r>
              <a:rPr lang="en-US" altLang="ja-JP" sz="2800">
                <a:latin typeface="Calibri" charset="0"/>
              </a:rPr>
              <a:t>) can elect status: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EE with two or more members is either association or 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EE with one member (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altLang="ja-JP" sz="2400">
                <a:latin typeface="Calibri" charset="0"/>
              </a:rPr>
              <a:t>SME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altLang="ja-JP" sz="2400">
                <a:latin typeface="Calibri" charset="0"/>
              </a:rPr>
              <a:t>) is either association or disregarded entity (sole proprietorship, branch, division)</a:t>
            </a:r>
            <a:endParaRPr lang="en-US" sz="2400">
              <a:latin typeface="Calibri" charset="0"/>
            </a:endParaRP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45060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BB997E-D08E-DE46-9E6B-7175FA4C5316}" type="slidenum">
              <a:rPr lang="en-US" sz="900">
                <a:solidFill>
                  <a:srgbClr val="898989"/>
                </a:solidFill>
              </a:rPr>
              <a:pPr eaLnBrk="1" hangingPunct="1"/>
              <a:t>17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CTB Default Rules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b="1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Domestic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(SME)</a:t>
            </a:r>
          </a:p>
          <a:p>
            <a:pPr lvl="1" eaLnBrk="1" hangingPunct="1">
              <a:lnSpc>
                <a:spcPct val="90000"/>
              </a:lnSpc>
            </a:pPr>
            <a:endParaRPr lang="en-US" sz="2400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Foreign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 and at least one member </a:t>
            </a:r>
            <a:r>
              <a:rPr lang="en-US" sz="2400" dirty="0" smtClean="0">
                <a:latin typeface="Calibri" charset="0"/>
              </a:rPr>
              <a:t>doesn’</a:t>
            </a:r>
            <a:r>
              <a:rPr lang="en-US" altLang="ja-JP" sz="2400" dirty="0" smtClean="0">
                <a:latin typeface="Calibri" charset="0"/>
              </a:rPr>
              <a:t>t </a:t>
            </a:r>
            <a:r>
              <a:rPr lang="en-US" altLang="ja-JP" sz="2400" dirty="0">
                <a:latin typeface="Calibri" charset="0"/>
              </a:rPr>
              <a:t>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Association if all members have limited liability (BV, GmbH)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who does not 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Liability determined under foreign law or organizational documents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47108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49563C-F637-7A43-951A-3040E658CB1B}" type="slidenum">
              <a:rPr lang="en-US" sz="900">
                <a:solidFill>
                  <a:srgbClr val="898989"/>
                </a:solidFill>
              </a:rPr>
              <a:pPr eaLnBrk="1" hangingPunct="1"/>
              <a:t>18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63675"/>
            <a:ext cx="8839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u="sng">
                <a:latin typeface="Calibri" charset="0"/>
              </a:rPr>
              <a:t>DGCL § 388</a:t>
            </a:r>
            <a:r>
              <a:rPr lang="en-US" sz="2400">
                <a:latin typeface="Calibri" charset="0"/>
              </a:rPr>
              <a:t>:  Any non-United States corporation [PS, JV, Assoc., etc.] may become domesticated in this State by filing with the Secretary of State: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(1) A certificate of domestication which shall be executed in accordance with subsection (g) of this section and filed in accordance with § 103 of this title;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(2) A certificate of incorporation, which shall be executed, acknowledged and filed in accordance with § 103 of this title.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For domestic to foreign corporate continuances, see DGCL § 390.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For foreign to domestic non-corporate continuances, see DLLCA §  18-212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If an entity is a DCE, its US tax classification is established by determining first: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(1) Whether it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s a corporation; and then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Calibri" charset="0"/>
              </a:rPr>
              <a:t>(2) Whether it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s a foreign or domestic entity</a:t>
            </a:r>
            <a:endParaRPr lang="en-US" sz="2000">
              <a:latin typeface="Calibri" charset="0"/>
            </a:endParaRP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49156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765C32-A5D6-D64F-80CB-AB38948393D8}" type="slidenum">
              <a:rPr lang="en-US" sz="900">
                <a:solidFill>
                  <a:srgbClr val="898989"/>
                </a:solidFill>
              </a:rPr>
              <a:pPr eaLnBrk="1" hangingPunct="1"/>
              <a:t>19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Residence and Source Basis Taxation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u="sng" dirty="0">
                <a:latin typeface="Calibri" charset="0"/>
              </a:rPr>
              <a:t>Foreign persons:  Source Basis Taxation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Taxed on income that has some economic connection to the </a:t>
            </a:r>
            <a:r>
              <a:rPr lang="en-US" sz="2400" dirty="0" smtClean="0">
                <a:latin typeface="Calibri" charset="0"/>
              </a:rPr>
              <a:t>U.S.—U.S.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source</a:t>
            </a:r>
            <a:r>
              <a:rPr lang="ja-JP" altLang="en-US" sz="2400" dirty="0">
                <a:latin typeface="Calibri" charset="0"/>
              </a:rPr>
              <a:t>”</a:t>
            </a:r>
            <a:endParaRPr lang="en-US" altLang="ja-JP" sz="2400" dirty="0">
              <a:latin typeface="Calibri" charset="0"/>
            </a:endParaRPr>
          </a:p>
          <a:p>
            <a:pPr lvl="1" eaLnBrk="1" hangingPunct="1">
              <a:buSzPct val="75000"/>
            </a:pPr>
            <a:r>
              <a:rPr lang="en-US" sz="2000" dirty="0">
                <a:latin typeface="Calibri" charset="0"/>
              </a:rPr>
              <a:t>Passive income, </a:t>
            </a:r>
            <a:r>
              <a:rPr lang="en-US" sz="2000" i="1" dirty="0">
                <a:latin typeface="Calibri" charset="0"/>
              </a:rPr>
              <a:t>e.g.</a:t>
            </a:r>
            <a:r>
              <a:rPr lang="en-US" sz="2000" dirty="0">
                <a:latin typeface="Calibri" charset="0"/>
              </a:rPr>
              <a:t>, dividends, interest, and royalties, is taxed at a flat 30% rate (unless reduced by treaty); and</a:t>
            </a:r>
          </a:p>
          <a:p>
            <a:pPr lvl="1" eaLnBrk="1" hangingPunct="1">
              <a:buSzPct val="65000"/>
            </a:pPr>
            <a:r>
              <a:rPr lang="en-US" sz="2000" dirty="0">
                <a:latin typeface="Calibri" charset="0"/>
              </a:rPr>
              <a:t>Net business income effectively connected with a U.S. trade/business is taxed at graduated rates.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algn="ctr" eaLnBrk="1" hangingPunct="1">
              <a:buFontTx/>
              <a:buNone/>
            </a:pPr>
            <a:r>
              <a:rPr lang="en-US" sz="2800" b="1" u="sng" dirty="0" smtClean="0">
                <a:latin typeface="Calibri" charset="0"/>
              </a:rPr>
              <a:t>U.S. </a:t>
            </a:r>
            <a:r>
              <a:rPr lang="en-US" sz="2800" b="1" u="sng" dirty="0">
                <a:latin typeface="Calibri" charset="0"/>
              </a:rPr>
              <a:t>persons:  Residence Basis Taxation 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Worldwide income taxed at graduated rates with a credit for foreign taxes on foreign source income. </a:t>
            </a:r>
          </a:p>
        </p:txBody>
      </p:sp>
      <p:sp>
        <p:nvSpPr>
          <p:cNvPr id="18435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dirty="0" smtClean="0">
                <a:solidFill>
                  <a:srgbClr val="7F7F7F"/>
                </a:solidFill>
              </a:rPr>
              <a:t>IT_Residence_14</a:t>
            </a:r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18436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28142A-EF90-9C48-8667-44A1B99384AC}" type="slidenum">
              <a:rPr lang="en-US" sz="900">
                <a:solidFill>
                  <a:srgbClr val="898989"/>
                </a:solidFill>
              </a:rPr>
              <a:pPr eaLnBrk="1" hangingPunct="1"/>
              <a:t>2</a:t>
            </a:fld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381000" y="6248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 dirty="0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 DCE is a corporation for US tax purposes if it would treated under the entity classification rules as a corporation in either of the jurisdictions where it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s created or organized.  Reg. § 301.7701-2(b)(9).  The order of organization is irrelevant.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X, a foreign, single member per se entity listed in -2(b)(8)(i), files a certificate of domestication in State B as an LLC.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Y, a US corporation with 2 SHs, files a certificate of continuance in Country B as an unlimited company.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Z is a multiple member entity that is organized simultaneously in two foreign countries as an unlimited company and private limited company, respectively. (-2T(b)(9), Examples).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 business entity is domestic if organized in the US.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Y is organized as a PLC and a Delaware LLC. Reg. § 301.7701-5T. 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Calibri" charset="0"/>
            </a:endParaRP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51204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4E6148-3530-AE42-99DE-1E8E5AF72707}" type="slidenum">
              <a:rPr lang="en-US" sz="900">
                <a:solidFill>
                  <a:srgbClr val="898989"/>
                </a:solidFill>
              </a:rPr>
              <a:pPr eaLnBrk="1" hangingPunct="1"/>
              <a:t>20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Tax Consequences of Continuances</a:t>
            </a:r>
          </a:p>
        </p:txBody>
      </p:sp>
      <p:sp>
        <p:nvSpPr>
          <p:cNvPr id="107546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53252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C45960-4597-E046-9977-8BEBD6F9832F}" type="slidenum">
              <a:rPr lang="en-US" sz="900">
                <a:solidFill>
                  <a:srgbClr val="898989"/>
                </a:solidFill>
              </a:rPr>
              <a:pPr eaLnBrk="1" hangingPunct="1"/>
              <a:t>21</a:t>
            </a:fld>
            <a:endParaRPr lang="en-US" sz="900">
              <a:solidFill>
                <a:srgbClr val="898989"/>
              </a:solidFill>
            </a:endParaRP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838200" y="25146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5" name="Oval 9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>
            <a:off x="12954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>
            <a:off x="18288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Rectangle 12"/>
          <p:cNvSpPr>
            <a:spLocks noChangeArrowheads="1"/>
          </p:cNvSpPr>
          <p:nvPr/>
        </p:nvSpPr>
        <p:spPr bwMode="auto">
          <a:xfrm>
            <a:off x="29718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1752600" y="4876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53260" name="Rectangle 15"/>
          <p:cNvSpPr>
            <a:spLocks noChangeArrowheads="1"/>
          </p:cNvSpPr>
          <p:nvPr/>
        </p:nvSpPr>
        <p:spPr bwMode="auto">
          <a:xfrm>
            <a:off x="533400" y="2667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>
              <a:latin typeface="Calibri" charset="0"/>
            </a:endParaRPr>
          </a:p>
        </p:txBody>
      </p:sp>
      <p:sp>
        <p:nvSpPr>
          <p:cNvPr id="53261" name="Rectangle 18"/>
          <p:cNvSpPr>
            <a:spLocks noChangeArrowheads="1"/>
          </p:cNvSpPr>
          <p:nvPr/>
        </p:nvSpPr>
        <p:spPr bwMode="auto">
          <a:xfrm>
            <a:off x="4800600" y="25908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2" name="Rectangle 19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3" name="Oval 20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For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64" name="Line 21"/>
          <p:cNvSpPr>
            <a:spLocks noChangeShapeType="1"/>
          </p:cNvSpPr>
          <p:nvPr/>
        </p:nvSpPr>
        <p:spPr bwMode="auto">
          <a:xfrm>
            <a:off x="5257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22"/>
          <p:cNvSpPr>
            <a:spLocks noChangeShapeType="1"/>
          </p:cNvSpPr>
          <p:nvPr/>
        </p:nvSpPr>
        <p:spPr bwMode="auto">
          <a:xfrm>
            <a:off x="57912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69342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67" name="Text Box 24"/>
          <p:cNvSpPr txBox="1">
            <a:spLocks noChangeArrowheads="1"/>
          </p:cNvSpPr>
          <p:nvPr/>
        </p:nvSpPr>
        <p:spPr bwMode="auto">
          <a:xfrm>
            <a:off x="5715000" y="49530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5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Disregarded Entities:  Rev. Rul. 2004-77</a:t>
            </a:r>
          </a:p>
        </p:txBody>
      </p:sp>
      <p:sp>
        <p:nvSpPr>
          <p:cNvPr id="111642" name="Rectangle 26"/>
          <p:cNvSpPr>
            <a:spLocks noGrp="1" noChangeArrowheads="1"/>
          </p:cNvSpPr>
          <p:nvPr>
            <p:ph idx="1"/>
          </p:nvPr>
        </p:nvSpPr>
        <p:spPr>
          <a:xfrm>
            <a:off x="457200" y="1476375"/>
            <a:ext cx="8229600" cy="4525963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b="1" u="sng">
                <a:latin typeface="Calibri" charset="0"/>
              </a:rPr>
              <a:t> 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55300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C351EC-F225-E34F-8B58-8A53D8067877}" type="slidenum">
              <a:rPr lang="en-US" sz="900">
                <a:solidFill>
                  <a:srgbClr val="898989"/>
                </a:solidFill>
              </a:rPr>
              <a:pPr eaLnBrk="1" hangingPunct="1"/>
              <a:t>22</a:t>
            </a:fld>
            <a:endParaRPr lang="en-US" sz="900">
              <a:solidFill>
                <a:srgbClr val="898989"/>
              </a:solidFill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26670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>
              <a:latin typeface="Calibri" charset="0"/>
            </a:endParaRP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>
            <a:off x="1905000" y="3200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582863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(LLC)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(LLC)</a:t>
            </a:r>
            <a:endParaRPr lang="en-US">
              <a:latin typeface="Calibri" charset="0"/>
            </a:endParaRPr>
          </a:p>
        </p:txBody>
      </p:sp>
      <p:cxnSp>
        <p:nvCxnSpPr>
          <p:cNvPr id="55306" name="AutoShape 10"/>
          <p:cNvCxnSpPr>
            <a:cxnSpLocks noChangeShapeType="1"/>
            <a:stCxn id="55303" idx="0"/>
            <a:endCxn id="55304" idx="0"/>
          </p:cNvCxnSpPr>
          <p:nvPr/>
        </p:nvCxnSpPr>
        <p:spPr bwMode="auto">
          <a:xfrm flipH="1">
            <a:off x="3040063" y="3200400"/>
            <a:ext cx="7937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905000" y="4343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9342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6858000" y="3200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6934200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(For EE)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cxnSp>
        <p:nvCxnSpPr>
          <p:cNvPr id="55312" name="AutoShape 16"/>
          <p:cNvCxnSpPr>
            <a:cxnSpLocks noChangeShapeType="1"/>
            <a:stCxn id="55309" idx="0"/>
            <a:endCxn id="55310" idx="0"/>
          </p:cNvCxnSpPr>
          <p:nvPr/>
        </p:nvCxnSpPr>
        <p:spPr bwMode="auto">
          <a:xfrm>
            <a:off x="7391400" y="3200400"/>
            <a:ext cx="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6705600" y="4648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Oval 18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2667000" y="16764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u="sng">
                <a:latin typeface="Calibri" charset="0"/>
              </a:rPr>
              <a:t>Sit 1</a:t>
            </a:r>
            <a:endParaRPr lang="en-US" sz="2800">
              <a:latin typeface="Calibri" charset="0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010400" y="17526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800" b="1" u="sng">
                <a:latin typeface="Calibri" charset="0"/>
              </a:rPr>
              <a:t>Sit 2</a:t>
            </a:r>
            <a:endParaRPr lang="en-US" sz="2800">
              <a:latin typeface="Calibri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3581400" y="5257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V="1">
            <a:off x="5334000" y="525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876800" y="495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??</a:t>
            </a:r>
            <a:endParaRPr lang="en-US" sz="1800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of Juridical Entities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7724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Corporation, Partnership (GP or LP), and LLC</a:t>
            </a:r>
            <a:r>
              <a:rPr lang="en-US" sz="28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 charset="0"/>
              </a:rPr>
              <a:t>U.S. </a:t>
            </a:r>
            <a:r>
              <a:rPr lang="en-US" sz="2400" dirty="0">
                <a:latin typeface="Calibri" charset="0"/>
              </a:rPr>
              <a:t>person if created or organized or formed under federal or state law (§§ 7701(a)(30) and 7701(a)(4); Reg. § 301.7701-5T).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Foreign person if not a </a:t>
            </a:r>
            <a:r>
              <a:rPr lang="en-US" sz="2400" dirty="0" smtClean="0">
                <a:latin typeface="Calibri" charset="0"/>
              </a:rPr>
              <a:t>U.S. </a:t>
            </a:r>
            <a:r>
              <a:rPr lang="en-US" sz="2400" dirty="0">
                <a:latin typeface="Calibri" charset="0"/>
              </a:rPr>
              <a:t>person. (§7701(a)(5))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entities organized in both the </a:t>
            </a:r>
            <a:r>
              <a:rPr lang="en-US" sz="2400" dirty="0" smtClean="0">
                <a:latin typeface="Calibri" charset="0"/>
              </a:rPr>
              <a:t>U.S. </a:t>
            </a:r>
            <a:r>
              <a:rPr lang="en-US" sz="2400" dirty="0">
                <a:latin typeface="Calibri" charset="0"/>
              </a:rPr>
              <a:t>and a foreign jurisdiction (dually chartered entity), the classification of the domestic organization takes precedence.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Residence of a Partnership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Formerly, a PS engaged in a US trade or business, was a US resident.  This rule revoked as of 8/12/04. (</a:t>
            </a:r>
            <a:r>
              <a:rPr lang="en-US" sz="2400" i="1" dirty="0">
                <a:latin typeface="Calibri" charset="0"/>
              </a:rPr>
              <a:t>Former</a:t>
            </a:r>
            <a:r>
              <a:rPr lang="en-US" sz="2400" dirty="0">
                <a:latin typeface="Calibri" charset="0"/>
              </a:rPr>
              <a:t> Reg. § 301.7701-5)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57348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403C36-04C0-074F-9ECF-2A638DFE8905}" type="slidenum">
              <a:rPr lang="en-US" sz="900">
                <a:solidFill>
                  <a:srgbClr val="898989"/>
                </a:solidFill>
              </a:rPr>
              <a:pPr eaLnBrk="1" hangingPunct="1"/>
              <a:t>23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of Corporations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charset="0"/>
              </a:rPr>
              <a:t>Article 4: Resident is any person liable to tax by reason of place of management or place of incorporation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charset="0"/>
              </a:rPr>
              <a:t>Dual Resident Corporation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 DRC is a corporation that is a resident of two (or more) treaty countries.  Example:  A US Corporation that is managed and controlled in the UK.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Art. 4(5):  Tie-breaker rule and competent authority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>
              <a:latin typeface="Calibri" charset="0"/>
            </a:endParaRP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59396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99B6AA-A4CC-4E4C-BBBE-CFC87D3C2062}" type="slidenum">
              <a:rPr lang="en-US" sz="900">
                <a:solidFill>
                  <a:srgbClr val="898989"/>
                </a:solidFill>
              </a:rPr>
              <a:pPr eaLnBrk="1" hangingPunct="1"/>
              <a:t>24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Residence:  Article 4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For example, a company is treated as resident in the US if it is created or organized under the laws of the US or a political subdivision. Under U.K. law, a company is treated as a resident of the UK if it is either established there or managed and controlled there. Dual residence, therefore, can arise if a U.S. company is managed and controlled in the UK. Paragraph 5 provides that the competent authorities will try to determine a single State of residence for such a company. </a:t>
            </a:r>
          </a:p>
          <a:p>
            <a:pPr eaLnBrk="1" hangingPunct="1">
              <a:lnSpc>
                <a:spcPct val="80000"/>
              </a:lnSpc>
            </a:pPr>
            <a:endParaRPr lang="en-US" sz="2200" i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If the competent authorities do not reach an agreement on the single State of residence, that person may not claim any benefit provided by the Convention, except those provided by paragraph 4 of Article 24 (Relief from Double Taxation), Article 25 (Non-Discrimination), and Article 26 (Mutual Agreement Procedure</a:t>
            </a:r>
            <a:r>
              <a:rPr lang="en-US" sz="2200">
                <a:latin typeface="Calibri" charset="0"/>
              </a:rPr>
              <a:t>).</a:t>
            </a:r>
            <a:r>
              <a:rPr lang="en-US" sz="1900" b="1">
                <a:latin typeface="Calibri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>
                <a:latin typeface="Calibri" charset="0"/>
              </a:rPr>
              <a:t>				</a:t>
            </a:r>
            <a:r>
              <a:rPr lang="en-US" sz="1600" b="1">
                <a:latin typeface="Calibri" charset="0"/>
              </a:rPr>
              <a:t>Technical Explanation to Article 4(5) of the UK-US Treaty</a:t>
            </a:r>
            <a:endParaRPr lang="en-US" sz="1800" b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>
                <a:latin typeface="Calibri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2981DF-B897-BB46-929A-BFBF7075E447}" type="slidenum">
              <a:rPr lang="en-US" sz="900">
                <a:solidFill>
                  <a:srgbClr val="898989"/>
                </a:solidFill>
              </a:rPr>
              <a:pPr eaLnBrk="1" hangingPunct="1"/>
              <a:t>25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smtClean="0">
                <a:ea typeface="+mn-ea"/>
                <a:cs typeface="+mn-cs"/>
              </a:rPr>
              <a:t>Tax Treatment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smtClean="0">
                <a:ea typeface="+mn-ea"/>
              </a:rPr>
              <a:t>Taxed as separate entity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smtClean="0">
                <a:ea typeface="+mn-ea"/>
              </a:rPr>
              <a:t>Income subject to corporate tax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smtClean="0">
                <a:ea typeface="+mn-ea"/>
              </a:rPr>
              <a:t>Distributions to partners taxed as dividends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smtClean="0">
                <a:ea typeface="+mn-ea"/>
              </a:rPr>
              <a:t>Fiscally transparent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smtClean="0">
                <a:ea typeface="+mn-ea"/>
              </a:rPr>
              <a:t>Partnership not taxed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smtClean="0">
                <a:ea typeface="+mn-ea"/>
              </a:rPr>
              <a:t>Each partner subject to tax on share of partnership income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smtClean="0">
                <a:ea typeface="+mn-ea"/>
              </a:rPr>
              <a:t>Actual distributions to partners generally not subject to tax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smtClean="0">
                <a:ea typeface="+mn-ea"/>
                <a:cs typeface="+mn-cs"/>
              </a:rPr>
              <a:t>Examples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smtClean="0">
                <a:ea typeface="+mn-ea"/>
              </a:rPr>
              <a:t>US:  GP, LP, LLP, LLC, LLLP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smtClean="0">
                <a:ea typeface="+mn-ea"/>
              </a:rPr>
              <a:t>Germany:  GmbH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smtClean="0">
              <a:ea typeface="+mn-ea"/>
              <a:cs typeface="+mn-cs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smtClean="0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26E361-6186-F04D-93EF-83E50E3D4CB1}" type="slidenum">
              <a:rPr lang="en-US" sz="900">
                <a:solidFill>
                  <a:srgbClr val="898989"/>
                </a:solidFill>
              </a:rPr>
              <a:pPr eaLnBrk="1" hangingPunct="1"/>
              <a:t>26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63492" name="Slide Number Placeholder 1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F25ED1-B4CF-E149-B242-6D38FFADC3E8}" type="slidenum">
              <a:rPr lang="en-US" sz="900">
                <a:solidFill>
                  <a:srgbClr val="898989"/>
                </a:solidFill>
              </a:rPr>
              <a:pPr eaLnBrk="1" hangingPunct="1"/>
              <a:t>27</a:t>
            </a:fld>
            <a:endParaRPr lang="en-US" sz="900">
              <a:solidFill>
                <a:srgbClr val="898989"/>
              </a:solidFill>
            </a:endParaRPr>
          </a:p>
        </p:txBody>
      </p:sp>
      <p:sp>
        <p:nvSpPr>
          <p:cNvPr id="4" name="Isosceles Triangle 3"/>
          <p:cNvSpPr>
            <a:spLocks noChangeArrowheads="1"/>
          </p:cNvSpPr>
          <p:nvPr/>
        </p:nvSpPr>
        <p:spPr bwMode="auto">
          <a:xfrm flipV="1">
            <a:off x="3657600" y="3276600"/>
            <a:ext cx="2133600" cy="10668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3494" name="Straight Connector 5"/>
          <p:cNvCxnSpPr>
            <a:cxnSpLocks noChangeShapeType="1"/>
          </p:cNvCxnSpPr>
          <p:nvPr/>
        </p:nvCxnSpPr>
        <p:spPr bwMode="auto">
          <a:xfrm>
            <a:off x="1981200" y="4648200"/>
            <a:ext cx="57912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5" name="TextBox 6"/>
          <p:cNvSpPr txBox="1">
            <a:spLocks noChangeArrowheads="1"/>
          </p:cNvSpPr>
          <p:nvPr/>
        </p:nvSpPr>
        <p:spPr bwMode="auto">
          <a:xfrm>
            <a:off x="2057400" y="47244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S</a:t>
            </a:r>
          </a:p>
        </p:txBody>
      </p:sp>
      <p:cxnSp>
        <p:nvCxnSpPr>
          <p:cNvPr id="63496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4267994" y="4876006"/>
            <a:ext cx="914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7" name="TextBox 10"/>
          <p:cNvSpPr txBox="1">
            <a:spLocks noChangeArrowheads="1"/>
          </p:cNvSpPr>
          <p:nvPr/>
        </p:nvSpPr>
        <p:spPr bwMode="auto">
          <a:xfrm>
            <a:off x="4800600" y="4876800"/>
            <a:ext cx="18224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Interest Payment</a:t>
            </a:r>
          </a:p>
        </p:txBody>
      </p:sp>
      <p:cxnSp>
        <p:nvCxnSpPr>
          <p:cNvPr id="63498" name="Straight Connector 12"/>
          <p:cNvCxnSpPr>
            <a:cxnSpLocks noChangeShapeType="1"/>
          </p:cNvCxnSpPr>
          <p:nvPr/>
        </p:nvCxnSpPr>
        <p:spPr bwMode="auto">
          <a:xfrm rot="16200000" flipV="1">
            <a:off x="3505200" y="2438400"/>
            <a:ext cx="1143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9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4800600" y="2438400"/>
            <a:ext cx="1219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0" name="TextBox 20"/>
          <p:cNvSpPr txBox="1">
            <a:spLocks noChangeArrowheads="1"/>
          </p:cNvSpPr>
          <p:nvPr/>
        </p:nvSpPr>
        <p:spPr bwMode="auto">
          <a:xfrm>
            <a:off x="3581400" y="16764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1" name="TextBox 21"/>
          <p:cNvSpPr txBox="1">
            <a:spLocks noChangeArrowheads="1"/>
          </p:cNvSpPr>
          <p:nvPr/>
        </p:nvSpPr>
        <p:spPr bwMode="auto">
          <a:xfrm>
            <a:off x="5486400" y="16002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2" name="TextBox 22"/>
          <p:cNvSpPr txBox="1">
            <a:spLocks noChangeArrowheads="1"/>
          </p:cNvSpPr>
          <p:nvPr/>
        </p:nvSpPr>
        <p:spPr bwMode="auto">
          <a:xfrm>
            <a:off x="4267200" y="3352800"/>
            <a:ext cx="93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PSHIP</a:t>
            </a:r>
          </a:p>
        </p:txBody>
      </p:sp>
      <p:cxnSp>
        <p:nvCxnSpPr>
          <p:cNvPr id="63503" name="Straight Connector 14"/>
          <p:cNvCxnSpPr>
            <a:cxnSpLocks noChangeShapeType="1"/>
          </p:cNvCxnSpPr>
          <p:nvPr/>
        </p:nvCxnSpPr>
        <p:spPr bwMode="auto">
          <a:xfrm>
            <a:off x="2362200" y="2590800"/>
            <a:ext cx="4876800" cy="1588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4" name="TextBox 15"/>
          <p:cNvSpPr txBox="1">
            <a:spLocks noChangeArrowheads="1"/>
          </p:cNvSpPr>
          <p:nvPr/>
        </p:nvSpPr>
        <p:spPr bwMode="auto">
          <a:xfrm>
            <a:off x="1828800" y="22098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R</a:t>
            </a:r>
          </a:p>
        </p:txBody>
      </p:sp>
      <p:sp>
        <p:nvSpPr>
          <p:cNvPr id="63505" name="TextBox 16"/>
          <p:cNvSpPr txBox="1">
            <a:spLocks noChangeArrowheads="1"/>
          </p:cNvSpPr>
          <p:nvPr/>
        </p:nvSpPr>
        <p:spPr bwMode="auto">
          <a:xfrm>
            <a:off x="1600200" y="35052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R, S, or Z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Hybrid Tax Planning</a:t>
            </a:r>
          </a:p>
        </p:txBody>
      </p:sp>
      <p:sp>
        <p:nvSpPr>
          <p:cNvPr id="32806" name="Rectangle 38"/>
          <p:cNvSpPr>
            <a:spLocks noGrp="1" noChangeArrowheads="1"/>
          </p:cNvSpPr>
          <p:nvPr>
            <p:ph idx="1"/>
          </p:nvPr>
        </p:nvSpPr>
        <p:spPr>
          <a:xfrm>
            <a:off x="457200" y="1535905"/>
            <a:ext cx="8229600" cy="4525963"/>
          </a:xfrm>
          <a:ln>
            <a:prstDash val="solid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n w="6350" cmpd="sng">
                  <a:solidFill>
                    <a:srgbClr val="000000"/>
                  </a:solidFill>
                </a:ln>
                <a:latin typeface="Calibri" charset="0"/>
              </a:rPr>
              <a:t> 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72708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66A9CC-A045-C848-8E91-007BBE912EBA}" type="slidenum">
              <a:rPr lang="en-US" sz="900">
                <a:solidFill>
                  <a:srgbClr val="898989"/>
                </a:solidFill>
              </a:rPr>
              <a:pPr eaLnBrk="1" hangingPunct="1"/>
              <a:t>28</a:t>
            </a:fld>
            <a:endParaRPr lang="en-US" sz="900">
              <a:solidFill>
                <a:srgbClr val="898989"/>
              </a:solidFill>
            </a:endParaRPr>
          </a:p>
        </p:txBody>
      </p:sp>
      <p:sp>
        <p:nvSpPr>
          <p:cNvPr id="72709" name="AutoShape 17"/>
          <p:cNvSpPr>
            <a:spLocks noChangeArrowheads="1"/>
          </p:cNvSpPr>
          <p:nvPr/>
        </p:nvSpPr>
        <p:spPr bwMode="auto">
          <a:xfrm>
            <a:off x="3886200" y="1946275"/>
            <a:ext cx="91440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alibri" charset="0"/>
              </a:rPr>
              <a:t>US Corp</a:t>
            </a:r>
            <a:endParaRPr lang="en-US" dirty="0">
              <a:latin typeface="Calibri" charset="0"/>
            </a:endParaRPr>
          </a:p>
        </p:txBody>
      </p:sp>
      <p:sp>
        <p:nvSpPr>
          <p:cNvPr id="72710" name="AutoShape 18"/>
          <p:cNvSpPr>
            <a:spLocks noChangeArrowheads="1"/>
          </p:cNvSpPr>
          <p:nvPr/>
        </p:nvSpPr>
        <p:spPr bwMode="auto">
          <a:xfrm>
            <a:off x="3865880" y="3259454"/>
            <a:ext cx="93472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alibri" charset="0"/>
              </a:rPr>
              <a:t>Irish Co</a:t>
            </a:r>
            <a:endParaRPr lang="en-US" dirty="0">
              <a:latin typeface="Calibri" charset="0"/>
            </a:endParaRPr>
          </a:p>
        </p:txBody>
      </p:sp>
      <p:cxnSp>
        <p:nvCxnSpPr>
          <p:cNvPr id="72712" name="AutoShape 20"/>
          <p:cNvCxnSpPr>
            <a:cxnSpLocks noChangeShapeType="1"/>
            <a:stCxn id="72709" idx="2"/>
            <a:endCxn id="72710" idx="0"/>
          </p:cNvCxnSpPr>
          <p:nvPr/>
        </p:nvCxnSpPr>
        <p:spPr bwMode="auto">
          <a:xfrm flipH="1">
            <a:off x="4333240" y="2555875"/>
            <a:ext cx="10160" cy="703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6" name="Line 26"/>
          <p:cNvSpPr>
            <a:spLocks noChangeShapeType="1"/>
          </p:cNvSpPr>
          <p:nvPr/>
        </p:nvSpPr>
        <p:spPr bwMode="auto">
          <a:xfrm flipH="1">
            <a:off x="4333240" y="3869054"/>
            <a:ext cx="10161" cy="931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AutoShape 33"/>
          <p:cNvSpPr>
            <a:spLocks noChangeArrowheads="1"/>
          </p:cNvSpPr>
          <p:nvPr/>
        </p:nvSpPr>
        <p:spPr bwMode="auto">
          <a:xfrm>
            <a:off x="3873500" y="4592320"/>
            <a:ext cx="91948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alibri" charset="0"/>
              </a:rPr>
              <a:t>Germ</a:t>
            </a:r>
            <a:endParaRPr lang="en-US" dirty="0">
              <a:latin typeface="Calibri" charset="0"/>
            </a:endParaRPr>
          </a:p>
        </p:txBody>
      </p:sp>
      <p:cxnSp>
        <p:nvCxnSpPr>
          <p:cNvPr id="28" name="Straight Connector 27"/>
          <p:cNvCxnSpPr>
            <a:stCxn id="72722" idx="0"/>
          </p:cNvCxnSpPr>
          <p:nvPr/>
        </p:nvCxnSpPr>
        <p:spPr>
          <a:xfrm flipH="1">
            <a:off x="3886200" y="4592320"/>
            <a:ext cx="447040" cy="60960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2722" idx="0"/>
          </p:cNvCxnSpPr>
          <p:nvPr/>
        </p:nvCxnSpPr>
        <p:spPr>
          <a:xfrm>
            <a:off x="4333240" y="4592320"/>
            <a:ext cx="459740" cy="609600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05200" y="3505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81600" y="36576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64475" y="3962400"/>
            <a:ext cx="98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</a:t>
            </a:r>
          </a:p>
          <a:p>
            <a:r>
              <a:rPr lang="en-US" dirty="0"/>
              <a:t>o</a:t>
            </a:r>
            <a:r>
              <a:rPr lang="en-US" dirty="0" smtClean="0"/>
              <a:t>f IP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486400" y="4006612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Royalty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Is a partnership entitled to treaty benefits?</a:t>
            </a:r>
          </a:p>
          <a:p>
            <a:pPr eaLnBrk="1" hangingPunct="1"/>
            <a:r>
              <a:rPr lang="en-US">
                <a:latin typeface="Calibri" charset="0"/>
              </a:rPr>
              <a:t>Are the partners entitled to treaty benefits?</a:t>
            </a:r>
          </a:p>
          <a:p>
            <a:pPr eaLnBrk="1" hangingPunct="1"/>
            <a:r>
              <a:rPr lang="en-US">
                <a:latin typeface="Calibri" charset="0"/>
              </a:rPr>
              <a:t>How are hybrid entities to be treated?</a:t>
            </a:r>
          </a:p>
          <a:p>
            <a:pPr lvl="1" eaLnBrk="1" hangingPunct="1"/>
            <a:r>
              <a:rPr lang="en-US">
                <a:latin typeface="Calibri" charset="0"/>
              </a:rPr>
              <a:t>Hybrid entity:</a:t>
            </a:r>
          </a:p>
          <a:p>
            <a:pPr lvl="2" eaLnBrk="1" hangingPunct="1"/>
            <a:r>
              <a:rPr lang="en-US">
                <a:latin typeface="Calibri" charset="0"/>
              </a:rPr>
              <a:t>An entity that is treated as a pass-through entity by one country and a separate taxable entity by another country.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52A2B2-101C-9547-B57A-30424E2C41EB}" type="slidenum">
              <a:rPr lang="en-US" sz="900">
                <a:solidFill>
                  <a:srgbClr val="898989"/>
                </a:solidFill>
              </a:rPr>
              <a:pPr eaLnBrk="1" hangingPunct="1"/>
              <a:t>29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U.S. Citizens and Resident Aliens: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Residence Basis Taxation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756150"/>
          </a:xfrm>
        </p:spPr>
        <p:txBody>
          <a:bodyPr>
            <a:normAutofit fontScale="85000" lnSpcReduction="10000"/>
          </a:bodyPr>
          <a:lstStyle/>
          <a:p>
            <a:pPr algn="ctr" eaLnBrk="1" hangingPunct="1">
              <a:lnSpc>
                <a:spcPct val="60000"/>
              </a:lnSpc>
              <a:buFontTx/>
              <a:buNone/>
              <a:defRPr/>
            </a:pPr>
            <a:endParaRPr lang="en-US" sz="2200" b="1" u="sng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latin typeface="Calibri" charset="0"/>
                <a:cs typeface="+mn-cs"/>
              </a:rPr>
              <a:t>Citizens and resident aliens taxed on residence </a:t>
            </a:r>
            <a:r>
              <a:rPr lang="en-US" dirty="0" smtClean="0">
                <a:latin typeface="Calibri" charset="0"/>
                <a:cs typeface="+mn-cs"/>
              </a:rPr>
              <a:t>basis, </a:t>
            </a:r>
            <a:r>
              <a:rPr lang="en-US" dirty="0">
                <a:latin typeface="Calibri" charset="0"/>
                <a:cs typeface="+mn-cs"/>
              </a:rPr>
              <a:t>regardless of actual residence (</a:t>
            </a:r>
            <a:r>
              <a:rPr lang="en-US" i="1" dirty="0">
                <a:latin typeface="Calibri" charset="0"/>
                <a:cs typeface="+mn-cs"/>
              </a:rPr>
              <a:t>Cook v. </a:t>
            </a:r>
            <a:r>
              <a:rPr lang="en-US" i="1" dirty="0" err="1">
                <a:latin typeface="Calibri" charset="0"/>
                <a:cs typeface="+mn-cs"/>
              </a:rPr>
              <a:t>Tait</a:t>
            </a:r>
            <a:r>
              <a:rPr lang="en-US" dirty="0">
                <a:latin typeface="Calibri" charset="0"/>
                <a:cs typeface="+mn-cs"/>
              </a:rPr>
              <a:t>) or additional nationalities (Rev. Rul. 75-82).  Reg. § 1.1-1(b).</a:t>
            </a:r>
          </a:p>
          <a:p>
            <a:pPr eaLnBrk="1" hangingPunct="1">
              <a:defRPr/>
            </a:pPr>
            <a:endParaRPr lang="en-US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latin typeface="Calibri" charset="0"/>
                <a:cs typeface="+mn-cs"/>
              </a:rPr>
              <a:t>U.S. </a:t>
            </a:r>
            <a:r>
              <a:rPr lang="en-US" dirty="0">
                <a:latin typeface="Calibri" charset="0"/>
                <a:cs typeface="+mn-cs"/>
              </a:rPr>
              <a:t>tax residence determined under </a:t>
            </a:r>
            <a:r>
              <a:rPr lang="en-US" dirty="0" smtClean="0">
                <a:latin typeface="Calibri" charset="0"/>
                <a:cs typeface="+mn-cs"/>
              </a:rPr>
              <a:t>§7701</a:t>
            </a:r>
            <a:r>
              <a:rPr lang="en-US" dirty="0">
                <a:latin typeface="Calibri" charset="0"/>
                <a:cs typeface="+mn-cs"/>
              </a:rPr>
              <a:t>(b). Reg. § 1.871-2(c).</a:t>
            </a:r>
          </a:p>
          <a:p>
            <a:pPr eaLnBrk="1" hangingPunct="1">
              <a:defRPr/>
            </a:pPr>
            <a:endParaRPr lang="en-US" dirty="0">
              <a:latin typeface="Calibri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latin typeface="Calibri" charset="0"/>
                <a:cs typeface="+mn-cs"/>
              </a:rPr>
              <a:t>U.S. </a:t>
            </a:r>
            <a:r>
              <a:rPr lang="en-US" dirty="0">
                <a:latin typeface="Calibri" charset="0"/>
                <a:cs typeface="+mn-cs"/>
              </a:rPr>
              <a:t>citizenship determined under immigration and nationalization laws.  Reg. § 1.1-1(c).</a:t>
            </a:r>
          </a:p>
          <a:p>
            <a:pPr eaLnBrk="1" hangingPunct="1">
              <a:defRPr/>
            </a:pPr>
            <a:endParaRPr lang="en-US" sz="2200" dirty="0">
              <a:latin typeface="Calibri" charset="0"/>
              <a:cs typeface="+mn-cs"/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20484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4CEFBE-7D4D-E54B-854F-4585D37F4666}" type="slidenum">
              <a:rPr lang="en-US" sz="900">
                <a:solidFill>
                  <a:srgbClr val="898989"/>
                </a:solidFill>
              </a:rPr>
              <a:pPr eaLnBrk="1" hangingPunct="1"/>
              <a:t>3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49875"/>
          </a:xfrm>
        </p:spPr>
        <p:txBody>
          <a:bodyPr>
            <a:normAutofit lnSpcReduction="10000"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1600" i="1" dirty="0">
                <a:latin typeface="Calibri" charset="0"/>
                <a:cs typeface="+mn-cs"/>
              </a:rPr>
              <a:t>An item of income, profit or gain derived through a person that is fiscally transparent under the laws of either Contracting State shall be considered to be derived by a resident of a Contracting State to the extent that the item is treated for the purposes of the taxation law of such Contracting State as the income, profit or gain of a resident. 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600" b="1" dirty="0">
                <a:latin typeface="Calibri" charset="0"/>
                <a:cs typeface="+mn-cs"/>
              </a:rPr>
              <a:t>Art. 1(8) of the US-UK Treaty</a:t>
            </a:r>
            <a:endParaRPr lang="en-US" sz="1600" b="1" i="1" dirty="0">
              <a:latin typeface="Calibri" charset="0"/>
              <a:cs typeface="+mn-cs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A is a US citizen and resident who owns an interest in entity E, which receives interest from UK sources.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UK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</a:t>
            </a:r>
            <a:r>
              <a:rPr lang="en-US" sz="2000" dirty="0" smtClean="0">
                <a:latin typeface="Calibri" charset="0"/>
              </a:rPr>
              <a:t>as a </a:t>
            </a:r>
            <a:r>
              <a:rPr lang="en-US" sz="2000" dirty="0">
                <a:latin typeface="Calibri" charset="0"/>
              </a:rPr>
              <a:t>corporation under US law and fiscally transparent under UK </a:t>
            </a:r>
            <a:r>
              <a:rPr lang="en-US" sz="2000" dirty="0" smtClean="0">
                <a:latin typeface="Calibri" charset="0"/>
              </a:rPr>
              <a:t>law (domestic reverse hybrid).</a:t>
            </a:r>
            <a:endParaRPr lang="en-US" sz="2000" dirty="0">
              <a:latin typeface="Calibri" charset="0"/>
            </a:endParaRP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law and a corporation under UK </a:t>
            </a:r>
            <a:r>
              <a:rPr lang="en-US" sz="2000" dirty="0" smtClean="0">
                <a:latin typeface="Calibri" charset="0"/>
              </a:rPr>
              <a:t>law (hybrid).</a:t>
            </a: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cs typeface="+mn-cs"/>
              </a:rPr>
              <a:t>Please read (and re-read slowly) the Tech. Explanation to Art. 1(8)</a:t>
            </a:r>
            <a:endParaRPr lang="en-US" sz="2400" dirty="0">
              <a:latin typeface="Calibri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IT_Residence_14</a:t>
            </a:r>
            <a:endParaRPr lang="en-US" dirty="0"/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643992-1F46-4E49-87C0-36DFD3D33BDF}" type="slidenum">
              <a:rPr lang="en-US" sz="900">
                <a:solidFill>
                  <a:srgbClr val="898989"/>
                </a:solidFill>
              </a:rPr>
              <a:pPr eaLnBrk="1" hangingPunct="1"/>
              <a:t>30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wipe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ea typeface="+mj-ea"/>
                <a:cs typeface="+mj-cs"/>
              </a:rPr>
              <a:t>Treaty</a:t>
            </a:r>
            <a:r>
              <a:rPr lang="pt-BR" dirty="0">
                <a:ea typeface="+mj-ea"/>
                <a:cs typeface="+mj-cs"/>
              </a:rPr>
              <a:t> </a:t>
            </a:r>
            <a:r>
              <a:rPr lang="pt-BR" dirty="0" err="1">
                <a:ea typeface="+mj-ea"/>
                <a:cs typeface="+mj-cs"/>
              </a:rPr>
              <a:t>Residence</a:t>
            </a:r>
            <a:r>
              <a:rPr lang="pt-BR" dirty="0">
                <a:ea typeface="+mj-ea"/>
                <a:cs typeface="+mj-cs"/>
              </a:rPr>
              <a:t> </a:t>
            </a:r>
            <a:r>
              <a:rPr lang="pt-BR" dirty="0" err="1">
                <a:ea typeface="+mj-ea"/>
                <a:cs typeface="+mj-cs"/>
              </a:rPr>
              <a:t>of</a:t>
            </a:r>
            <a:r>
              <a:rPr lang="pt-BR" dirty="0">
                <a:ea typeface="+mj-ea"/>
                <a:cs typeface="+mj-cs"/>
              </a:rPr>
              <a:t> </a:t>
            </a:r>
            <a:r>
              <a:rPr lang="pt-BR" dirty="0" err="1">
                <a:ea typeface="+mj-ea"/>
                <a:cs typeface="+mj-cs"/>
              </a:rPr>
              <a:t>Corporations</a:t>
            </a:r>
            <a:r>
              <a:rPr lang="pt-BR" dirty="0">
                <a:ea typeface="+mj-ea"/>
                <a:cs typeface="+mj-cs"/>
              </a:rPr>
              <a:t>: </a:t>
            </a:r>
            <a:br>
              <a:rPr lang="pt-BR" dirty="0">
                <a:ea typeface="+mj-ea"/>
                <a:cs typeface="+mj-cs"/>
              </a:rPr>
            </a:br>
            <a:r>
              <a:rPr lang="pt-BR" dirty="0">
                <a:ea typeface="+mj-ea"/>
                <a:cs typeface="+mj-cs"/>
              </a:rPr>
              <a:t>Rev. </a:t>
            </a:r>
            <a:r>
              <a:rPr lang="pt-BR" dirty="0" err="1">
                <a:ea typeface="+mj-ea"/>
                <a:cs typeface="+mj-cs"/>
              </a:rPr>
              <a:t>Rul</a:t>
            </a:r>
            <a:r>
              <a:rPr lang="pt-BR" dirty="0">
                <a:ea typeface="+mj-ea"/>
                <a:cs typeface="+mj-cs"/>
              </a:rPr>
              <a:t>. 2004-76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982486"/>
              </p:ext>
            </p:extLst>
          </p:nvPr>
        </p:nvGraphicFramePr>
        <p:xfrm>
          <a:off x="330200" y="1662430"/>
          <a:ext cx="8382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6563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66564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D879EE-4308-D445-874D-4FB04D8D11C9}" type="slidenum">
              <a:rPr lang="en-US" sz="900">
                <a:solidFill>
                  <a:srgbClr val="898989"/>
                </a:solidFill>
              </a:rPr>
              <a:pPr eaLnBrk="1" hangingPunct="1"/>
              <a:t>31</a:t>
            </a:fld>
            <a:endParaRPr lang="en-US" sz="900">
              <a:solidFill>
                <a:srgbClr val="898989"/>
              </a:solidFill>
            </a:endParaRPr>
          </a:p>
        </p:txBody>
      </p:sp>
      <p:cxnSp>
        <p:nvCxnSpPr>
          <p:cNvPr id="8" name="Conector de seta reta 7"/>
          <p:cNvCxnSpPr>
            <a:cxnSpLocks noChangeShapeType="1"/>
          </p:cNvCxnSpPr>
          <p:nvPr/>
        </p:nvCxnSpPr>
        <p:spPr bwMode="auto">
          <a:xfrm>
            <a:off x="1000125" y="3714750"/>
            <a:ext cx="257175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CaixaDeTexto 8"/>
          <p:cNvSpPr txBox="1"/>
          <p:nvPr/>
        </p:nvSpPr>
        <p:spPr>
          <a:xfrm>
            <a:off x="928688" y="3243263"/>
            <a:ext cx="257175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atin typeface="+mj-lt"/>
                <a:ea typeface="+mn-ea"/>
                <a:cs typeface="+mn-cs"/>
              </a:rPr>
              <a:t>US Source </a:t>
            </a:r>
            <a:r>
              <a:rPr lang="pt-BR" sz="2000" b="1" dirty="0" err="1">
                <a:latin typeface="+mj-lt"/>
                <a:ea typeface="+mn-ea"/>
                <a:cs typeface="+mn-cs"/>
              </a:rPr>
              <a:t>Income</a:t>
            </a:r>
            <a:endParaRPr lang="pt-BR" sz="2000" b="1" dirty="0">
              <a:latin typeface="+mj-lt"/>
              <a:ea typeface="+mn-ea"/>
              <a:cs typeface="+mn-cs"/>
            </a:endParaRPr>
          </a:p>
        </p:txBody>
      </p:sp>
      <p:sp>
        <p:nvSpPr>
          <p:cNvPr id="66567" name="CaixaDeTexto 10"/>
          <p:cNvSpPr txBox="1">
            <a:spLocks noChangeArrowheads="1"/>
          </p:cNvSpPr>
          <p:nvPr/>
        </p:nvSpPr>
        <p:spPr bwMode="auto">
          <a:xfrm>
            <a:off x="5713413" y="3214688"/>
            <a:ext cx="3198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000" b="1" dirty="0" err="1" smtClean="0">
                <a:latin typeface="Verdana" charset="0"/>
              </a:rPr>
              <a:t>Formed</a:t>
            </a:r>
            <a:r>
              <a:rPr lang="pt-BR" sz="2000" b="1" dirty="0">
                <a:latin typeface="Verdana" charset="0"/>
                <a:sym typeface="Wingdings" charset="0"/>
              </a:rPr>
              <a:t> </a:t>
            </a:r>
            <a:r>
              <a:rPr lang="pt-BR" sz="2000" b="1" dirty="0" smtClean="0">
                <a:latin typeface="Verdana" charset="0"/>
                <a:sym typeface="Wingdings" charset="0"/>
              </a:rPr>
              <a:t>in </a:t>
            </a:r>
            <a:r>
              <a:rPr lang="pt-BR" sz="2000" b="1" dirty="0" smtClean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X</a:t>
            </a:r>
            <a:endParaRPr lang="pt-BR" sz="2000" b="1" dirty="0">
              <a:latin typeface="Verdana" charset="0"/>
            </a:endParaRPr>
          </a:p>
          <a:p>
            <a:pPr eaLnBrk="1" hangingPunct="1"/>
            <a:r>
              <a:rPr lang="pt-BR" sz="2000" b="1" dirty="0">
                <a:latin typeface="Verdana" charset="0"/>
              </a:rPr>
              <a:t>M&amp;</a:t>
            </a:r>
            <a:r>
              <a:rPr lang="pt-BR" sz="2000" b="1" dirty="0" smtClean="0">
                <a:latin typeface="Verdana" charset="0"/>
              </a:rPr>
              <a:t>C</a:t>
            </a:r>
            <a:r>
              <a:rPr lang="pt-BR" sz="2000" b="1" dirty="0">
                <a:latin typeface="Verdana" charset="0"/>
                <a:sym typeface="Wingdings" charset="0"/>
              </a:rPr>
              <a:t> </a:t>
            </a:r>
            <a:r>
              <a:rPr lang="pt-BR" sz="2000" b="1" dirty="0" smtClean="0">
                <a:latin typeface="Verdana" charset="0"/>
                <a:sym typeface="Wingdings" charset="0"/>
              </a:rPr>
              <a:t>in </a:t>
            </a:r>
            <a:r>
              <a:rPr lang="pt-BR" sz="2000" b="1" dirty="0" smtClean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Y</a:t>
            </a:r>
            <a:endParaRPr lang="pt-BR" sz="2000" b="1" dirty="0">
              <a:latin typeface="Verdana" charset="0"/>
            </a:endParaRPr>
          </a:p>
        </p:txBody>
      </p:sp>
      <p:sp>
        <p:nvSpPr>
          <p:cNvPr id="66568" name="CaixaDeTexto 11"/>
          <p:cNvSpPr txBox="1">
            <a:spLocks noChangeArrowheads="1"/>
          </p:cNvSpPr>
          <p:nvPr/>
        </p:nvSpPr>
        <p:spPr bwMode="auto">
          <a:xfrm>
            <a:off x="3200400" y="4468813"/>
            <a:ext cx="3783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 b="1" dirty="0" err="1" smtClean="0">
                <a:latin typeface="Verdana" charset="0"/>
              </a:rPr>
              <a:t>Under</a:t>
            </a:r>
            <a:r>
              <a:rPr lang="pt-BR" sz="1800" b="1" dirty="0" smtClean="0">
                <a:latin typeface="Verdana" charset="0"/>
              </a:rPr>
              <a:t> X</a:t>
            </a:r>
            <a:r>
              <a:rPr lang="pt-BR" sz="1800" b="1" dirty="0">
                <a:latin typeface="Verdana" charset="0"/>
              </a:rPr>
              <a:t>-Y </a:t>
            </a:r>
            <a:r>
              <a:rPr lang="pt-BR" sz="1800" b="1" dirty="0" err="1" smtClean="0">
                <a:latin typeface="Verdana" charset="0"/>
              </a:rPr>
              <a:t>Treaty</a:t>
            </a:r>
            <a:r>
              <a:rPr lang="pt-BR" sz="1800" b="1" dirty="0" smtClean="0">
                <a:latin typeface="Verdana" charset="0"/>
              </a:rPr>
              <a:t>, A </a:t>
            </a:r>
            <a:r>
              <a:rPr lang="pt-BR" sz="1800" b="1" dirty="0" err="1" smtClean="0">
                <a:latin typeface="Verdana" charset="0"/>
              </a:rPr>
              <a:t>treated</a:t>
            </a:r>
            <a:endParaRPr lang="pt-BR" sz="1800" b="1" dirty="0" smtClean="0">
              <a:latin typeface="Verdana" charset="0"/>
            </a:endParaRPr>
          </a:p>
          <a:p>
            <a:pPr eaLnBrk="1" hangingPunct="1"/>
            <a:r>
              <a:rPr lang="pt-BR" sz="1800" b="1" dirty="0">
                <a:latin typeface="Verdana" charset="0"/>
                <a:sym typeface="Wingdings" charset="0"/>
              </a:rPr>
              <a:t>a</a:t>
            </a:r>
            <a:r>
              <a:rPr lang="pt-BR" sz="1800" b="1" dirty="0" smtClean="0">
                <a:latin typeface="Verdana" charset="0"/>
                <a:sym typeface="Wingdings" charset="0"/>
              </a:rPr>
              <a:t>s </a:t>
            </a:r>
            <a:r>
              <a:rPr lang="pt-BR" sz="1800" b="1" dirty="0" smtClean="0">
                <a:latin typeface="Verdana" charset="0"/>
              </a:rPr>
              <a:t>Country </a:t>
            </a:r>
            <a:r>
              <a:rPr lang="pt-BR" sz="1800" b="1" dirty="0" err="1" smtClean="0">
                <a:latin typeface="Verdana" charset="0"/>
              </a:rPr>
              <a:t>Y</a:t>
            </a:r>
            <a:r>
              <a:rPr lang="pt-BR" sz="1800" b="1" dirty="0" smtClean="0">
                <a:latin typeface="Verdana" charset="0"/>
              </a:rPr>
              <a:t> </a:t>
            </a:r>
            <a:r>
              <a:rPr lang="pt-BR" sz="1800" b="1" dirty="0" err="1" smtClean="0">
                <a:latin typeface="Verdana" charset="0"/>
              </a:rPr>
              <a:t>resident</a:t>
            </a:r>
            <a:endParaRPr lang="pt-BR" sz="1800" b="1" dirty="0">
              <a:latin typeface="Verdana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10000" y="2819400"/>
            <a:ext cx="1762125" cy="146685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  <a:cs typeface="+mn-cs"/>
              </a:rPr>
              <a:t>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Trusts and Estates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u="sng" dirty="0">
                <a:latin typeface="Calibri" charset="0"/>
              </a:rPr>
              <a:t>Trust</a:t>
            </a:r>
            <a:r>
              <a:rPr lang="en-US" dirty="0">
                <a:latin typeface="Calibri" charset="0"/>
              </a:rPr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Calibri" charset="0"/>
              </a:rPr>
              <a:t>U.S. </a:t>
            </a:r>
            <a:r>
              <a:rPr lang="en-US" dirty="0">
                <a:latin typeface="Calibri" charset="0"/>
              </a:rPr>
              <a:t>person if: (1) </a:t>
            </a:r>
            <a:r>
              <a:rPr lang="en-US" dirty="0" smtClean="0">
                <a:latin typeface="Calibri" charset="0"/>
              </a:rPr>
              <a:t>U.S. </a:t>
            </a:r>
            <a:r>
              <a:rPr lang="en-US" dirty="0">
                <a:latin typeface="Calibri" charset="0"/>
              </a:rPr>
              <a:t>court able to supervise trust administration; </a:t>
            </a:r>
            <a:r>
              <a:rPr lang="en-US" u="sng" dirty="0">
                <a:latin typeface="Calibri" charset="0"/>
              </a:rPr>
              <a:t>and</a:t>
            </a:r>
            <a:r>
              <a:rPr lang="en-US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Calibri" charset="0"/>
              </a:rPr>
              <a:t>(2) one or more </a:t>
            </a:r>
            <a:r>
              <a:rPr lang="en-US" dirty="0" smtClean="0">
                <a:latin typeface="Calibri" charset="0"/>
              </a:rPr>
              <a:t>U.S. </a:t>
            </a:r>
            <a:r>
              <a:rPr lang="en-US" dirty="0">
                <a:latin typeface="Calibri" charset="0"/>
              </a:rPr>
              <a:t>persons control all substantial decisions of trust (§ 7701(a)(30)(E)).  	</a:t>
            </a:r>
            <a:r>
              <a:rPr lang="en-US" i="1" dirty="0">
                <a:latin typeface="Calibri" charset="0"/>
              </a:rPr>
              <a:t>See</a:t>
            </a:r>
            <a:r>
              <a:rPr lang="en-US" dirty="0">
                <a:latin typeface="Calibri" charset="0"/>
              </a:rPr>
              <a:t> Reg. § 301.7701-7.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u="sng" dirty="0">
                <a:latin typeface="Calibri" charset="0"/>
              </a:rPr>
              <a:t>Estate</a:t>
            </a:r>
            <a:r>
              <a:rPr lang="en-US" dirty="0">
                <a:latin typeface="Calibri" charset="0"/>
              </a:rPr>
              <a:t>  Rev. Rul. 81-112 (factors:  location of assets, decedents, beneficiaries and administrator)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F6797E-F294-E94D-A588-1BBB251654FC}" type="slidenum">
              <a:rPr lang="en-US" sz="900">
                <a:solidFill>
                  <a:srgbClr val="898989"/>
                </a:solidFill>
              </a:rPr>
              <a:pPr eaLnBrk="1" hangingPunct="1"/>
              <a:t>32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Hybrids</a:t>
            </a:r>
            <a:endParaRPr lang="en-US">
              <a:latin typeface="Calibri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 smtClean="0">
                <a:ea typeface="+mn-ea"/>
                <a:cs typeface="+mn-cs"/>
              </a:rPr>
              <a:t>Hybrid</a:t>
            </a:r>
            <a:r>
              <a:rPr lang="en-US" sz="2400" dirty="0" smtClean="0">
                <a:ea typeface="+mn-ea"/>
                <a:cs typeface="+mn-cs"/>
              </a:rPr>
              <a:t>:  Entity FC taxes as a corporation, but U.S. taxes as a flow-through (</a:t>
            </a:r>
            <a:r>
              <a:rPr lang="en-US" sz="2400" i="1" dirty="0" smtClean="0">
                <a:ea typeface="+mn-ea"/>
                <a:cs typeface="+mn-cs"/>
              </a:rPr>
              <a:t>i.e.,</a:t>
            </a:r>
            <a:r>
              <a:rPr lang="en-US" sz="2400" dirty="0" smtClean="0">
                <a:ea typeface="+mn-ea"/>
                <a:cs typeface="+mn-cs"/>
              </a:rPr>
              <a:t> partnership or a branch).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 smtClean="0">
                <a:ea typeface="+mn-ea"/>
              </a:rPr>
              <a:t>Hybrid Branch</a:t>
            </a:r>
            <a:r>
              <a:rPr lang="en-US" sz="2000" dirty="0" smtClean="0">
                <a:ea typeface="+mn-ea"/>
              </a:rPr>
              <a:t>:  Entity FC taxes as a corporation, but U.S. taxes as a branch.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 smtClean="0">
                <a:ea typeface="+mn-ea"/>
              </a:rPr>
              <a:t>Hybrid Partnership</a:t>
            </a:r>
            <a:r>
              <a:rPr lang="en-US" sz="2000" dirty="0" smtClean="0">
                <a:ea typeface="+mn-ea"/>
              </a:rPr>
              <a:t>:  Entity FC taxes as a corporation, but as U.S. taxes as a partnership.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 smtClean="0">
              <a:ea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 smtClean="0">
                <a:ea typeface="+mn-ea"/>
                <a:cs typeface="+mn-cs"/>
              </a:rPr>
              <a:t>Reverse Hybrid</a:t>
            </a:r>
            <a:r>
              <a:rPr lang="en-US" sz="2400" dirty="0" smtClean="0">
                <a:ea typeface="+mn-ea"/>
                <a:cs typeface="+mn-cs"/>
              </a:rPr>
              <a:t>:  Entity that FC taxes as a flow-through, but US treats as a corporation.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ea typeface="+mn-ea"/>
              <a:cs typeface="+mn-cs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 smtClean="0">
                <a:ea typeface="+mn-ea"/>
                <a:cs typeface="+mn-cs"/>
              </a:rPr>
              <a:t>To Hybridize</a:t>
            </a:r>
            <a:r>
              <a:rPr lang="en-US" sz="2400" dirty="0" smtClean="0">
                <a:ea typeface="+mn-ea"/>
                <a:cs typeface="+mn-cs"/>
              </a:rPr>
              <a:t>: To convert an entity classified as a corporation (or a partnership or a branch) for U.S.  tax purposes by making a CTB election to be taxed as a partnership (or a branch or a corporation).</a:t>
            </a:r>
          </a:p>
        </p:txBody>
      </p:sp>
      <p:sp>
        <p:nvSpPr>
          <p:cNvPr id="68611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68612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64FF51-A18D-2F4F-86B2-4361371E142D}" type="slidenum">
              <a:rPr lang="en-US" sz="900">
                <a:solidFill>
                  <a:srgbClr val="898989"/>
                </a:solidFill>
              </a:rPr>
              <a:pPr eaLnBrk="1" hangingPunct="1"/>
              <a:t>33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Entities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285875"/>
            <a:ext cx="8382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70660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D466E5-A574-8341-A56B-5C5A2B01A595}" type="slidenum">
              <a:rPr lang="en-US" sz="900">
                <a:solidFill>
                  <a:srgbClr val="898989"/>
                </a:solidFill>
              </a:rPr>
              <a:pPr eaLnBrk="1" hangingPunct="1"/>
              <a:t>34</a:t>
            </a:fld>
            <a:endParaRPr lang="en-US" sz="900">
              <a:solidFill>
                <a:srgbClr val="898989"/>
              </a:solidFill>
            </a:endParaRP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828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905000" y="3505200"/>
            <a:ext cx="12954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LLC</a:t>
            </a:r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>
            <a:off x="1981200" y="4724400"/>
            <a:ext cx="1219200" cy="914400"/>
          </a:xfrm>
          <a:prstGeom prst="triangle">
            <a:avLst>
              <a:gd name="adj" fmla="val 50000"/>
            </a:avLst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GP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>
            <a:off x="1905000" y="3505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10"/>
          <p:cNvSpPr>
            <a:spLocks noChangeShapeType="1"/>
          </p:cNvSpPr>
          <p:nvPr/>
        </p:nvSpPr>
        <p:spPr bwMode="auto">
          <a:xfrm>
            <a:off x="2590800" y="3505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charset="0"/>
            </a:endParaRPr>
          </a:p>
        </p:txBody>
      </p:sp>
      <p:sp>
        <p:nvSpPr>
          <p:cNvPr id="137228" name="Oval 12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ellipse">
            <a:avLst/>
          </a:prstGeom>
          <a:solidFill>
            <a:srgbClr val="C6D9F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DRE</a:t>
            </a: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4343400" y="35052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70669" name="Line 14"/>
          <p:cNvSpPr>
            <a:spLocks noChangeShapeType="1"/>
          </p:cNvSpPr>
          <p:nvPr/>
        </p:nvSpPr>
        <p:spPr bwMode="auto">
          <a:xfrm flipH="1">
            <a:off x="4343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15"/>
          <p:cNvSpPr>
            <a:spLocks noChangeShapeType="1"/>
          </p:cNvSpPr>
          <p:nvPr/>
        </p:nvSpPr>
        <p:spPr bwMode="auto">
          <a:xfrm>
            <a:off x="5105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4343400" y="48006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Reverse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4267200" y="4800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H="1">
            <a:off x="5105400" y="4800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6781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70675" name="Line 20"/>
          <p:cNvSpPr>
            <a:spLocks noChangeShapeType="1"/>
          </p:cNvSpPr>
          <p:nvPr/>
        </p:nvSpPr>
        <p:spPr bwMode="auto">
          <a:xfrm>
            <a:off x="7467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6934200" y="3505200"/>
            <a:ext cx="1066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j-lt"/>
                <a:ea typeface="+mn-ea"/>
                <a:cs typeface="+mn-cs"/>
              </a:rPr>
              <a:t>Branch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and Treaties:  Article 4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importance of residence:</a:t>
            </a:r>
          </a:p>
          <a:p>
            <a:pPr lvl="1" eaLnBrk="1" hangingPunct="1"/>
            <a:r>
              <a:rPr lang="en-US">
                <a:latin typeface="Calibri" charset="0"/>
              </a:rPr>
              <a:t>Eligibility for treaty benefits</a:t>
            </a:r>
          </a:p>
          <a:p>
            <a:pPr lvl="1" eaLnBrk="1" hangingPunct="1"/>
            <a:r>
              <a:rPr lang="en-US">
                <a:latin typeface="Calibri" charset="0"/>
              </a:rPr>
              <a:t>Resolving double residence basis taxation</a:t>
            </a:r>
          </a:p>
          <a:p>
            <a:pPr lvl="1" eaLnBrk="1" hangingPunct="1"/>
            <a:r>
              <a:rPr lang="en-US">
                <a:latin typeface="Calibri" charset="0"/>
              </a:rPr>
              <a:t>Resolving double taxation based on residence and source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EC75BF-BA5D-7147-AC86-DF4EA3B410A1}" type="slidenum">
              <a:rPr lang="en-US" sz="900">
                <a:solidFill>
                  <a:srgbClr val="898989"/>
                </a:solidFill>
              </a:rPr>
              <a:pPr eaLnBrk="1" hangingPunct="1"/>
              <a:t>4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wipe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Citizens and Treaty Residence: Art.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974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Citizens are generally residents for treaty purposes.  Art. 4(1). </a:t>
            </a:r>
          </a:p>
          <a:p>
            <a:pPr eaLnBrk="1" hangingPunct="1">
              <a:lnSpc>
                <a:spcPct val="80000"/>
              </a:lnSpc>
            </a:pPr>
            <a:endParaRPr lang="en-US" sz="30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</a:rPr>
              <a:t>Why </a:t>
            </a:r>
            <a:r>
              <a:rPr lang="en-US" sz="2600" dirty="0" smtClean="0">
                <a:latin typeface="Calibri" charset="0"/>
              </a:rPr>
              <a:t>don’</a:t>
            </a:r>
            <a:r>
              <a:rPr lang="en-US" altLang="ja-JP" sz="2600" dirty="0" smtClean="0">
                <a:latin typeface="Calibri" charset="0"/>
              </a:rPr>
              <a:t>t </a:t>
            </a:r>
            <a:r>
              <a:rPr lang="en-US" altLang="ja-JP" sz="2600" dirty="0">
                <a:latin typeface="Calibri" charset="0"/>
              </a:rPr>
              <a:t>other countries generally allow non-domiciled U.S. citizens treaty benefits?</a:t>
            </a:r>
            <a:r>
              <a:rPr lang="en-US" altLang="ja-JP" sz="1700" dirty="0">
                <a:latin typeface="Calibri" charset="0"/>
              </a:rPr>
              <a:t> 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i="1" dirty="0">
                <a:latin typeface="Calibri" charset="0"/>
              </a:rPr>
              <a:t>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700" i="1" dirty="0">
                <a:latin typeface="Calibri" charset="0"/>
              </a:rPr>
              <a:t>	An individual who is a </a:t>
            </a:r>
            <a:r>
              <a:rPr lang="en-US" sz="1700" i="1" dirty="0" smtClean="0">
                <a:latin typeface="Calibri" charset="0"/>
              </a:rPr>
              <a:t>U.S. </a:t>
            </a:r>
            <a:r>
              <a:rPr lang="en-US" sz="1700" i="1" dirty="0">
                <a:latin typeface="Calibri" charset="0"/>
              </a:rPr>
              <a:t>citizen or an alien admitted to the </a:t>
            </a:r>
            <a:r>
              <a:rPr lang="en-US" sz="1700" i="1" dirty="0" smtClean="0">
                <a:latin typeface="Calibri" charset="0"/>
              </a:rPr>
              <a:t>U.S. </a:t>
            </a:r>
            <a:r>
              <a:rPr lang="en-US" sz="1700" i="1" dirty="0">
                <a:latin typeface="Calibri" charset="0"/>
              </a:rPr>
              <a:t>for permanent residence (a </a:t>
            </a:r>
            <a:r>
              <a:rPr lang="ja-JP" altLang="en-US" sz="1700" i="1" dirty="0">
                <a:latin typeface="Calibri" charset="0"/>
              </a:rPr>
              <a:t>“</a:t>
            </a:r>
            <a:r>
              <a:rPr lang="en-US" altLang="ja-JP" sz="1700" i="1" dirty="0">
                <a:latin typeface="Calibri" charset="0"/>
              </a:rPr>
              <a:t>green card</a:t>
            </a:r>
            <a:r>
              <a:rPr lang="ja-JP" altLang="en-US" sz="1700" i="1" dirty="0">
                <a:latin typeface="Calibri" charset="0"/>
              </a:rPr>
              <a:t>”</a:t>
            </a:r>
            <a:r>
              <a:rPr lang="en-US" altLang="ja-JP" sz="1700" i="1" dirty="0">
                <a:latin typeface="Calibri" charset="0"/>
              </a:rPr>
              <a:t> holder) is a resident of the </a:t>
            </a:r>
            <a:r>
              <a:rPr lang="en-US" altLang="ja-JP" sz="1700" i="1" dirty="0" smtClean="0">
                <a:latin typeface="Calibri" charset="0"/>
              </a:rPr>
              <a:t>U.S. </a:t>
            </a:r>
            <a:r>
              <a:rPr lang="en-US" altLang="ja-JP" sz="1700" i="1" dirty="0">
                <a:latin typeface="Calibri" charset="0"/>
              </a:rPr>
              <a:t>only if the individual has a substantial presence, permanent home or habitual abode in the </a:t>
            </a:r>
            <a:r>
              <a:rPr lang="en-US" altLang="ja-JP" sz="1700" i="1" dirty="0" smtClean="0">
                <a:latin typeface="Calibri" charset="0"/>
              </a:rPr>
              <a:t>U.S. </a:t>
            </a:r>
            <a:r>
              <a:rPr lang="en-US" altLang="ja-JP" sz="1700" i="1" u="sng" dirty="0">
                <a:latin typeface="Calibri" charset="0"/>
              </a:rPr>
              <a:t>and</a:t>
            </a:r>
            <a:r>
              <a:rPr lang="en-US" altLang="ja-JP" sz="1700" i="1" dirty="0">
                <a:latin typeface="Calibri" charset="0"/>
              </a:rPr>
              <a:t> if that individual is not a resident of a State other than the United Kingdom for the purposes of a double taxation convention between that State and the United Kingdom. </a:t>
            </a:r>
            <a:r>
              <a:rPr lang="en-US" altLang="ja-JP" sz="1700" b="1" dirty="0">
                <a:latin typeface="Calibri" charset="0"/>
              </a:rPr>
              <a:t>Art. 4(2)</a:t>
            </a:r>
            <a:r>
              <a:rPr lang="en-US" altLang="ja-JP" sz="1700" dirty="0">
                <a:latin typeface="Calibri" charset="0"/>
              </a:rPr>
              <a:t> </a:t>
            </a:r>
          </a:p>
          <a:p>
            <a:pPr marL="342900" lvl="1" indent="-342900" eaLnBrk="1" hangingPunct="1">
              <a:lnSpc>
                <a:spcPct val="80000"/>
              </a:lnSpc>
              <a:buFont typeface="Arial" charset="0"/>
              <a:buChar char="•"/>
            </a:pPr>
            <a:endParaRPr lang="en-US" sz="22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sz="2200" dirty="0">
                <a:latin typeface="Calibri" charset="0"/>
              </a:rPr>
              <a:t>Hint:  If the </a:t>
            </a:r>
            <a:r>
              <a:rPr lang="en-US" sz="2200" dirty="0" smtClean="0">
                <a:latin typeface="Calibri" charset="0"/>
              </a:rPr>
              <a:t>U.S. </a:t>
            </a:r>
            <a:r>
              <a:rPr lang="en-US" sz="2200" dirty="0">
                <a:latin typeface="Calibri" charset="0"/>
              </a:rPr>
              <a:t>were to extend treaty benefits to </a:t>
            </a:r>
            <a:r>
              <a:rPr lang="en-US" sz="2200" dirty="0" smtClean="0">
                <a:latin typeface="Calibri" charset="0"/>
              </a:rPr>
              <a:t>U.K. </a:t>
            </a:r>
            <a:r>
              <a:rPr lang="en-US" sz="2200" dirty="0">
                <a:latin typeface="Calibri" charset="0"/>
              </a:rPr>
              <a:t>citizens residing outside of the </a:t>
            </a:r>
            <a:r>
              <a:rPr lang="en-US" sz="2200" dirty="0" smtClean="0">
                <a:latin typeface="Calibri" charset="0"/>
              </a:rPr>
              <a:t>U.K., </a:t>
            </a:r>
            <a:r>
              <a:rPr lang="en-US" sz="2200" dirty="0">
                <a:latin typeface="Calibri" charset="0"/>
              </a:rPr>
              <a:t>how much tax revenue would the </a:t>
            </a:r>
            <a:r>
              <a:rPr lang="en-US" sz="2200" dirty="0" smtClean="0">
                <a:latin typeface="Calibri" charset="0"/>
              </a:rPr>
              <a:t>U.K. </a:t>
            </a:r>
            <a:r>
              <a:rPr lang="en-US" sz="2200" dirty="0">
                <a:latin typeface="Calibri" charset="0"/>
              </a:rPr>
              <a:t>receive?</a:t>
            </a:r>
            <a:endParaRPr lang="en-US" sz="2600" dirty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7BFA9D-9410-E440-B8C4-27BDF328B68C}" type="slidenum">
              <a:rPr lang="en-US" sz="900">
                <a:solidFill>
                  <a:srgbClr val="898989"/>
                </a:solidFill>
              </a:rPr>
              <a:pPr eaLnBrk="1" hangingPunct="1"/>
              <a:t>5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wipe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Treaties and Revenue Sharing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752600"/>
            <a:ext cx="5334000" cy="40386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F50ACC-4EB7-E44D-BAED-79A4F247D212}" type="slidenum">
              <a:rPr lang="en-US" sz="900">
                <a:solidFill>
                  <a:srgbClr val="898989"/>
                </a:solidFill>
              </a:rPr>
              <a:pPr eaLnBrk="1" hangingPunct="1"/>
              <a:t>6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 Residence: Art. 4(4)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is the purpose of the tie-breaker test of Art. 4(4)?  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Why is it necessary that a person be a resident for treaty purposes of only one country?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How does the tie-breaker test work for individuals?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IT_Residence_14</a:t>
            </a:r>
            <a:endParaRPr lang="en-US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281C54-633F-8A4B-8283-B77E13688A3D}" type="slidenum">
              <a:rPr lang="en-US" sz="900">
                <a:solidFill>
                  <a:srgbClr val="898989"/>
                </a:solidFill>
              </a:rPr>
              <a:pPr eaLnBrk="1" hangingPunct="1"/>
              <a:t>7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Citizens and Treaties:  Savings Clause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800" b="1" u="sng" dirty="0">
              <a:latin typeface="Calibri" charset="0"/>
            </a:endParaRPr>
          </a:p>
          <a:p>
            <a:pPr eaLnBrk="1" hangingPunct="1"/>
            <a:r>
              <a:rPr lang="en-US" sz="2800" b="1" dirty="0">
                <a:latin typeface="Calibri" charset="0"/>
              </a:rPr>
              <a:t>Article 1(4)</a:t>
            </a:r>
            <a:r>
              <a:rPr lang="en-US" sz="2800" dirty="0">
                <a:latin typeface="Calibri" charset="0"/>
              </a:rPr>
              <a:t> of the Treaty provides: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Notwithstanding any provision of this Convention except paragraph 5 of this Article, a contracting state may tax its residents (as determined under Article 4 (Residence)), and by reason of citizenship may tax its citizens, as if the Convention had not come into effect.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800" i="1" dirty="0">
                <a:latin typeface="Calibri" charset="0"/>
              </a:rPr>
              <a:t>See also </a:t>
            </a:r>
            <a:r>
              <a:rPr lang="en-US" sz="2800" b="1" dirty="0">
                <a:latin typeface="Calibri" charset="0"/>
              </a:rPr>
              <a:t>Art. 1(6)</a:t>
            </a:r>
            <a:r>
              <a:rPr lang="en-US" sz="2800" dirty="0">
                <a:latin typeface="Calibri" charset="0"/>
              </a:rPr>
              <a:t> (persons subject to section 877A treated as citizens for purpose of savings clause).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26628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4DC108-B3A8-CF46-8284-A981F25CFDED}" type="slidenum">
              <a:rPr lang="en-US" sz="900">
                <a:solidFill>
                  <a:srgbClr val="898989"/>
                </a:solidFill>
              </a:rPr>
              <a:pPr eaLnBrk="1" hangingPunct="1"/>
              <a:t>8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Citizenship Lost and Regained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b="1" u="sng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How should a person whose citizenship has been restored retroactively be taxed?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Felix and Lucienne de Benitez Rexach cases.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>
                <a:ea typeface="+mn-ea"/>
              </a:rPr>
              <a:t>Why was Felix retroactively dunned for taxes but Lucienne was not?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Rev. Rul. 92-109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smtClean="0">
                <a:solidFill>
                  <a:srgbClr val="7F7F7F"/>
                </a:solidFill>
              </a:rPr>
              <a:t>IT_Residence_14</a:t>
            </a:r>
            <a:endParaRPr lang="en-US" sz="900">
              <a:solidFill>
                <a:srgbClr val="7F7F7F"/>
              </a:solidFill>
            </a:endParaRPr>
          </a:p>
        </p:txBody>
      </p:sp>
      <p:sp>
        <p:nvSpPr>
          <p:cNvPr id="28676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4D4F78-98F4-DD40-8CD5-60C1D9F3ED16}" type="slidenum">
              <a:rPr lang="en-US" sz="900">
                <a:solidFill>
                  <a:srgbClr val="898989"/>
                </a:solidFill>
              </a:rPr>
              <a:pPr eaLnBrk="1" hangingPunct="1"/>
              <a:t>9</a:t>
            </a:fld>
            <a:endParaRPr 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</TotalTime>
  <Words>2524</Words>
  <Application>Microsoft Macintosh PowerPoint</Application>
  <PresentationFormat>On-screen Show (4:3)</PresentationFormat>
  <Paragraphs>359</Paragraphs>
  <Slides>34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Residence and Source Basis Taxation</vt:lpstr>
      <vt:lpstr>U.S. Citizens and Resident Aliens: Residence Basis Taxation</vt:lpstr>
      <vt:lpstr>Residence and Treaties:  Article 4</vt:lpstr>
      <vt:lpstr>Citizens and Treaty Residence: Art. 4</vt:lpstr>
      <vt:lpstr>Treaties and Revenue Sharing</vt:lpstr>
      <vt:lpstr>Dual Residence: Art. 4(4)</vt:lpstr>
      <vt:lpstr>Citizens and Treaties:  Savings Clause</vt:lpstr>
      <vt:lpstr>Citizenship Lost and Regained</vt:lpstr>
      <vt:lpstr> Resident Aliens:  § 7701(b)  </vt:lpstr>
      <vt:lpstr>Substantial Presence Test:  §7701(b)(3)  </vt:lpstr>
      <vt:lpstr>Closer Connection Exception:  §7701(b)(3)(B)</vt:lpstr>
      <vt:lpstr> Exempt Individual:  §7701(b)(5) </vt:lpstr>
      <vt:lpstr>Disclosure Requirements</vt:lpstr>
      <vt:lpstr>Treaty Residence and Dual Residence (Art. 4)</vt:lpstr>
      <vt:lpstr>Treaty Residence (Art. 4)</vt:lpstr>
      <vt:lpstr>Business Entities:  Check-the-Box (CTB) Rules</vt:lpstr>
      <vt:lpstr>CTB Default Rules</vt:lpstr>
      <vt:lpstr>Dually Chartered Entities (DCE)</vt:lpstr>
      <vt:lpstr>Dually Chartered Entities (DCE)</vt:lpstr>
      <vt:lpstr>Tax Consequences of Continuances</vt:lpstr>
      <vt:lpstr>Disregarded Entities:  Rev. Rul. 2004-77</vt:lpstr>
      <vt:lpstr>Residence of Juridical Entities</vt:lpstr>
      <vt:lpstr>Treaty Residence of Corporations</vt:lpstr>
      <vt:lpstr>Residence:  Article 4</vt:lpstr>
      <vt:lpstr>Partnerships</vt:lpstr>
      <vt:lpstr>Partnerships</vt:lpstr>
      <vt:lpstr>Hybrid Tax Planning</vt:lpstr>
      <vt:lpstr>Partnerships</vt:lpstr>
      <vt:lpstr>Partnerships</vt:lpstr>
      <vt:lpstr>Treaty Residence of Corporations:  Rev. Rul. 2004-76</vt:lpstr>
      <vt:lpstr>Trusts and Estates</vt:lpstr>
      <vt:lpstr>Hybrids</vt:lpstr>
      <vt:lpstr>Entities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Juruena  Silveira</dc:creator>
  <cp:lastModifiedBy>Jeffrey Colon</cp:lastModifiedBy>
  <cp:revision>66</cp:revision>
  <dcterms:created xsi:type="dcterms:W3CDTF">2011-01-15T13:43:04Z</dcterms:created>
  <dcterms:modified xsi:type="dcterms:W3CDTF">2014-01-14T15:52:25Z</dcterms:modified>
</cp:coreProperties>
</file>