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5" autoAdjust="0"/>
    <p:restoredTop sz="97502" autoAdjust="0"/>
  </p:normalViewPr>
  <p:slideViewPr>
    <p:cSldViewPr>
      <p:cViewPr>
        <p:scale>
          <a:sx n="120" d="100"/>
          <a:sy n="120" d="100"/>
        </p:scale>
        <p:origin x="3448" y="2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4" Type="http://schemas.openxmlformats.org/officeDocument/2006/relationships/slide" Target="slides/slide30.xml"/><Relationship Id="rId5" Type="http://schemas.openxmlformats.org/officeDocument/2006/relationships/slide" Target="slides/slide31.xml"/><Relationship Id="rId6" Type="http://schemas.openxmlformats.org/officeDocument/2006/relationships/slide" Target="slides/slide32.xml"/><Relationship Id="rId7" Type="http://schemas.openxmlformats.org/officeDocument/2006/relationships/slide" Target="slides/slide33.xml"/><Relationship Id="rId8" Type="http://schemas.openxmlformats.org/officeDocument/2006/relationships/slide" Target="slides/slide34.xml"/><Relationship Id="rId9" Type="http://schemas.openxmlformats.org/officeDocument/2006/relationships/slide" Target="slides/slide35.xml"/><Relationship Id="rId10" Type="http://schemas.openxmlformats.org/officeDocument/2006/relationships/slide" Target="slides/slide36.xml"/><Relationship Id="rId11" Type="http://schemas.openxmlformats.org/officeDocument/2006/relationships/slide" Target="slides/slide37.xml"/><Relationship Id="rId1" Type="http://schemas.openxmlformats.org/officeDocument/2006/relationships/slide" Target="slides/slide27.xml"/><Relationship Id="rId2"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smtClean="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smtClean="0"/>
              <a:t>Source of Income</a:t>
            </a:r>
            <a:endParaRPr lang="en-US" dirty="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smtClean="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smtClean="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smtClean="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smtClean="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smtClean="0"/>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smtClean="0"/>
              <a:t>Source of Income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smtClean="0"/>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smtClean="0"/>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smtClean="0"/>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smtClean="0"/>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smtClean="0"/>
              <a:t>Click to edit Master text styles</a:t>
            </a:r>
          </a:p>
          <a:p>
            <a:pPr lvl="1"/>
            <a:r>
              <a:rPr lang="en-US" smtClean="0"/>
              <a:t>Second level</a:t>
            </a:r>
          </a:p>
          <a:p>
            <a:pPr lvl="2"/>
            <a:r>
              <a:rPr lang="en-US" smtClean="0"/>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smtClean="0"/>
              <a:t>Click to edit Master text styles</a:t>
            </a:r>
          </a:p>
          <a:p>
            <a:pPr lvl="1"/>
            <a:r>
              <a:rPr lang="en-US" smtClean="0"/>
              <a:t>Second level</a:t>
            </a:r>
          </a:p>
          <a:p>
            <a:pPr lvl="2"/>
            <a:r>
              <a:rPr lang="en-US" smtClean="0"/>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smtClean="0"/>
              <a:t>Click to edit Master text styles</a:t>
            </a:r>
          </a:p>
          <a:p>
            <a:pPr lvl="1"/>
            <a:r>
              <a:rPr lang="en-US" smtClean="0"/>
              <a:t>Second level</a:t>
            </a:r>
          </a:p>
          <a:p>
            <a:pPr lvl="2"/>
            <a:r>
              <a:rPr lang="en-US" smtClean="0"/>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smtClean="0"/>
              <a:t>Click to edit Master text styles</a:t>
            </a:r>
          </a:p>
          <a:p>
            <a:pPr lvl="1"/>
            <a:r>
              <a:rPr lang="en-US" smtClean="0"/>
              <a:t>Second level</a:t>
            </a:r>
          </a:p>
          <a:p>
            <a:pPr lvl="2"/>
            <a:r>
              <a:rPr lang="en-US" smtClean="0"/>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smtClean="0"/>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smtClean="0"/>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smtClean="0"/>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smtClean="0"/>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smtClean="0"/>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smtClean="0"/>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smtClean="0"/>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smtClean="0"/>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smtClean="0"/>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smtClean="0"/>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smtClean="0"/>
              <a:t>Click to edit Master text styles</a:t>
            </a:r>
          </a:p>
          <a:p>
            <a:pPr lvl="1"/>
            <a:r>
              <a:rPr lang="en-US" smtClean="0"/>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smtClean="0"/>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smtClean="0"/>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smtClean="0"/>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smtClean="0"/>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smtClean="0"/>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smtClean="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smtClean="0"/>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smtClean="0"/>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smtClean="0"/>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smtClean="0"/>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smtClean="0"/>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smtClean="0"/>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smtClean="0"/>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smtClean="0"/>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smtClean="0"/>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smtClean="0"/>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smtClean="0"/>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smtClean="0"/>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smtClean="0"/>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smtClean="0"/>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smtClean="0"/>
              <a:t>Click to edit Master text styles</a:t>
            </a:r>
          </a:p>
          <a:p>
            <a:pPr lvl="1"/>
            <a:r>
              <a:rPr lang="en-US" smtClean="0"/>
              <a:t>Second level</a:t>
            </a:r>
          </a:p>
          <a:p>
            <a:pPr lvl="2"/>
            <a:r>
              <a:rPr lang="en-US" smtClean="0"/>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smtClean="0"/>
              <a:t>Click to edit Master text styles</a:t>
            </a:r>
          </a:p>
          <a:p>
            <a:pPr lvl="1"/>
            <a:r>
              <a:rPr lang="en-US" smtClean="0"/>
              <a:t>Second level</a:t>
            </a:r>
          </a:p>
          <a:p>
            <a:pPr lvl="2"/>
            <a:r>
              <a:rPr lang="en-US" smtClean="0"/>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smtClean="0"/>
              <a:t>Click to edit Master text styles</a:t>
            </a:r>
          </a:p>
          <a:p>
            <a:pPr lvl="1"/>
            <a:r>
              <a:rPr lang="en-US" smtClean="0"/>
              <a:t>Second level</a:t>
            </a:r>
          </a:p>
          <a:p>
            <a:pPr lvl="2"/>
            <a:r>
              <a:rPr lang="en-US" smtClean="0"/>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smtClean="0"/>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smtClean="0"/>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smtClean="0"/>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smtClean="0"/>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smtClean="0"/>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smtClean="0"/>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smtClean="0"/>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smtClean="0"/>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smtClean="0"/>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smtClean="0"/>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smtClean="0"/>
              <a:t>Source of Income</a:t>
            </a:r>
            <a:endParaRPr lang="en-US"/>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smtClean="0"/>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smtClean="0"/>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smtClean="0"/>
              <a:t>Click to edit Master text styles</a:t>
            </a:r>
          </a:p>
          <a:p>
            <a:pPr lvl="1"/>
            <a:r>
              <a:rPr lang="en-US" smtClean="0"/>
              <a:t>Second level</a:t>
            </a:r>
          </a:p>
          <a:p>
            <a:pPr lvl="2"/>
            <a:r>
              <a:rPr lang="en-US" smtClean="0"/>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smtClean="0"/>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a:p>
            <a:pPr lvl="1"/>
            <a:r>
              <a:rPr lang="en-US" smtClean="0"/>
              <a:t>Second level</a:t>
            </a:r>
          </a:p>
          <a:p>
            <a:pPr lvl="2"/>
            <a:r>
              <a:rPr lang="en-US" smtClean="0"/>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smtClean="0"/>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smtClean="0"/>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smtClean="0"/>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smtClean="0"/>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smtClean="0"/>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smtClean="0"/>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smtClean="0"/>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smtClean="0"/>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smtClean="0"/>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smtClean="0"/>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smtClean="0"/>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smtClean="0"/>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smtClean="0"/>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smtClean="0"/>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smtClean="0"/>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smtClean="0"/>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smtClean="0"/>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a:p>
            <a:pPr lvl="1"/>
            <a:r>
              <a:rPr lang="en-US" smtClean="0"/>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smtClean="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smtClean="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smtClean="0"/>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smtClean="0"/>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smtClean="0"/>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smtClean="0"/>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smtClean="0"/>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Drag picture to placeholder or click icon to add</a:t>
            </a:r>
            <a:endParaRPr lang="en-US" noProof="0"/>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smtClean="0"/>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smtClean="0"/>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smtClean="0"/>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smtClean="0"/>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smtClean="0"/>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smtClean="0"/>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smtClean="0"/>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smtClean="0"/>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smtClean="0"/>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smtClean="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smtClean="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smtClean="0"/>
              <a:t>Click to edit Master title style</a:t>
            </a:r>
            <a:endParaRPr lang="en-US" dirty="0" smtClean="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smtClean="0"/>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smtClean="0"/>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smtClean="0"/>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smtClean="0"/>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smtClean="0"/>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smtClean="0"/>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smtClean="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smtClean="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smtClean="0"/>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smtClean="0"/>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smtClean="0"/>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smtClean="0"/>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smtClean="0"/>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smtClean="0"/>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smtClean="0"/>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Source of Income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Source of Income</a:t>
            </a:r>
            <a:endParaRPr 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smtClean="0"/>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smtClean="0">
              <a:latin typeface="Calibri"/>
            </a:endParaRPr>
          </a:p>
          <a:p>
            <a:fld id="{32A47CA8-1D40-3C49-82CF-CF2201A41E4F}" type="slidenum">
              <a:rPr lang="en-US" smtClean="0">
                <a:latin typeface="Calibri"/>
              </a:rPr>
              <a:pPr/>
              <a:t>‹#›</a:t>
            </a:fld>
            <a:endParaRPr lang="en-US" dirty="0">
              <a:latin typeface="Calibri"/>
            </a:endParaRPr>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Source of Income</a:t>
            </a:r>
            <a:endParaRPr lang="en-US"/>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Source of Income</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smtClean="0"/>
              <a:t>Click to edit Master title style</a:t>
            </a:r>
            <a:endParaRPr lang="en-US"/>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Source of Income</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Source of Income</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Source of Income</a:t>
            </a:r>
            <a:endParaRPr lang="en-US"/>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smtClean="0"/>
              <a:t>Click to edit Master title style</a:t>
            </a: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smtClean="0"/>
              <a:t>Click to edit Master title style</a:t>
            </a:r>
            <a:endParaRPr lang="en-US" dirty="0" smtClean="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smtClean="0"/>
              <a:t>Source of Income</a:t>
            </a:r>
            <a:endParaRPr lang="en-US"/>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smtClean="0"/>
              <a:t>Source of Income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smtClean="0">
                <a:latin typeface="+mn-lt"/>
              </a:rPr>
              <a:t>IT_Source_17</a:t>
            </a:r>
            <a:endParaRPr lang="en-US" sz="600" dirty="0">
              <a:latin typeface="+mn-lt"/>
            </a:endParaRP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timing>
    <p:tnLst>
      <p:par>
        <p:cTn id="1" dur="indefinite" restart="never" nodeType="tmRoot"/>
      </p:par>
    </p:tnLst>
  </p:timing>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4" Type="http://schemas.openxmlformats.org/officeDocument/2006/relationships/image" Target="../media/image1.jpeg"/><Relationship Id="rId5" Type="http://schemas.openxmlformats.org/officeDocument/2006/relationships/image" Target="../media/image2.jpeg"/><Relationship Id="rId6"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a:t>
            </a:r>
            <a:r>
              <a:rPr lang="en-US" sz="2000" dirty="0" smtClean="0"/>
              <a:t>income, a credit </a:t>
            </a:r>
            <a:r>
              <a:rPr lang="en-US" sz="2000" dirty="0"/>
              <a:t>for foreign taxes </a:t>
            </a:r>
            <a:r>
              <a:rPr lang="en-US" sz="2000" dirty="0" smtClean="0"/>
              <a:t>on </a:t>
            </a:r>
            <a:r>
              <a:rPr lang="en-US" sz="2000" i="1" dirty="0"/>
              <a:t>foreign source </a:t>
            </a:r>
            <a:r>
              <a:rPr lang="en-US" sz="2000" dirty="0"/>
              <a:t>income</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smtClean="0"/>
              <a:t>§861</a:t>
            </a:r>
            <a:r>
              <a:rPr lang="en-US" sz="2400" dirty="0"/>
              <a:t>:  US (single) source income, </a:t>
            </a:r>
            <a:r>
              <a:rPr lang="en-US" sz="2400" i="1" dirty="0"/>
              <a:t>e.g</a:t>
            </a:r>
            <a:r>
              <a:rPr lang="en-US" sz="2400" dirty="0"/>
              <a:t>., dividends and interest</a:t>
            </a:r>
          </a:p>
          <a:p>
            <a:pPr marL="465138" indent="-465138">
              <a:lnSpc>
                <a:spcPct val="80000"/>
              </a:lnSpc>
              <a:tabLst>
                <a:tab pos="520700" algn="l"/>
              </a:tabLst>
            </a:pPr>
            <a:r>
              <a:rPr lang="en-US" sz="2400" dirty="0" smtClean="0"/>
              <a:t>§862</a:t>
            </a:r>
            <a:r>
              <a:rPr lang="en-US" sz="2400" dirty="0"/>
              <a:t>: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smtClean="0"/>
              <a:t>§863(b</a:t>
            </a:r>
            <a:r>
              <a:rPr lang="en-US" sz="2400" dirty="0"/>
              <a:t>):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smtClean="0"/>
              <a:t>§865</a:t>
            </a:r>
            <a:r>
              <a:rPr lang="en-US" sz="2400" dirty="0"/>
              <a:t>: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a:t>
            </a:r>
            <a:r>
              <a:rPr lang="en-US" sz="2000" dirty="0" smtClean="0"/>
              <a:t>§§1.861-2(a</a:t>
            </a:r>
            <a:r>
              <a:rPr lang="en-US" sz="2000" dirty="0"/>
              <a:t>)(7),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a:t>
            </a:r>
            <a:r>
              <a:rPr lang="en-US" sz="1800" dirty="0" smtClean="0"/>
              <a:t>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3076" name="Rectangle 4"/>
          <p:cNvSpPr>
            <a:spLocks noChangeArrowheads="1"/>
          </p:cNvSpPr>
          <p:nvPr/>
        </p:nvSpPr>
        <p:spPr bwMode="auto">
          <a:xfrm>
            <a:off x="5257800" y="1371600"/>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743200" y="1371600"/>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685800" y="3352800"/>
            <a:ext cx="8001000" cy="13849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spAutoFit/>
          </a:bodyPr>
          <a:lstStyle/>
          <a:p>
            <a:r>
              <a:rPr lang="en-US" sz="1600" b="0" dirty="0"/>
              <a:t>HF enters into long equity swap with Bank under which Bank pays appreciation and dividends and HF pays depreciation and LIBOR + 25 bps with respect to 1M shares of IBM.  The notional at signing is 84M (1M * 84/share) and LIBOR is 3%.  If the price of IBM is 100 at termination, Bank pays 16M (100-84)*1M minus 2.73M (3.25% * 84).</a:t>
            </a:r>
            <a:r>
              <a:rPr lang="en-US" sz="2000" b="0" dirty="0"/>
              <a:t> </a:t>
            </a:r>
          </a:p>
        </p:txBody>
      </p:sp>
      <p:sp>
        <p:nvSpPr>
          <p:cNvPr id="3082" name="Line 10"/>
          <p:cNvSpPr>
            <a:spLocks noChangeShapeType="1"/>
          </p:cNvSpPr>
          <p:nvPr/>
        </p:nvSpPr>
        <p:spPr bwMode="auto">
          <a:xfrm>
            <a:off x="3886200" y="1371600"/>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886200" y="2438400"/>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3397250" y="990600"/>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3276600" y="2590800"/>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Any “dividend equivalent” </a:t>
            </a:r>
            <a:r>
              <a:rPr lang="en-US" dirty="0"/>
              <a:t>will be treated as a </a:t>
            </a:r>
            <a:r>
              <a:rPr lang="en-US" dirty="0" smtClean="0"/>
              <a:t>U.S. source dividend</a:t>
            </a:r>
          </a:p>
          <a:p>
            <a:r>
              <a:rPr lang="en-US" dirty="0" smtClean="0"/>
              <a:t>A “dividend equivalent” includes </a:t>
            </a:r>
            <a:r>
              <a:rPr lang="en-US" dirty="0"/>
              <a:t>any payment </a:t>
            </a:r>
            <a:r>
              <a:rPr lang="en-US" dirty="0" smtClean="0"/>
              <a:t>made pursuant </a:t>
            </a:r>
            <a:r>
              <a:rPr lang="en-US" dirty="0"/>
              <a:t>to a </a:t>
            </a:r>
            <a:r>
              <a:rPr lang="en-US" dirty="0" smtClean="0"/>
              <a:t>“specified </a:t>
            </a:r>
            <a:r>
              <a:rPr lang="en-US" dirty="0"/>
              <a:t>notional principal </a:t>
            </a:r>
            <a:r>
              <a:rPr lang="en-US" dirty="0" smtClean="0"/>
              <a:t>contract” that </a:t>
            </a:r>
            <a:r>
              <a:rPr lang="en-US" dirty="0"/>
              <a:t>(directly or indirectly) is contingent upon, or </a:t>
            </a:r>
            <a:r>
              <a:rPr lang="en-US" dirty="0" smtClean="0"/>
              <a:t>determined </a:t>
            </a:r>
            <a:r>
              <a:rPr lang="en-US" dirty="0"/>
              <a:t>by reference to, the payment of a </a:t>
            </a:r>
            <a:r>
              <a:rPr lang="en-US" dirty="0" smtClean="0"/>
              <a:t>dividend </a:t>
            </a:r>
            <a:r>
              <a:rPr lang="en-US" dirty="0"/>
              <a:t>from sources within the U.S.</a:t>
            </a:r>
          </a:p>
        </p:txBody>
      </p:sp>
      <p:sp>
        <p:nvSpPr>
          <p:cNvPr id="2" name="Title 1"/>
          <p:cNvSpPr>
            <a:spLocks noGrp="1"/>
          </p:cNvSpPr>
          <p:nvPr>
            <p:ph type="title"/>
          </p:nvPr>
        </p:nvSpPr>
        <p:spPr/>
        <p:txBody>
          <a:bodyPr/>
          <a:lstStyle/>
          <a:p>
            <a:r>
              <a:rPr lang="en-US" dirty="0" smtClean="0"/>
              <a:t>Equity Swaps:  Section 871(m)</a:t>
            </a:r>
            <a:endParaRPr lang="en-US" dirty="0"/>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For payments made from September 14, 2010 through March </a:t>
            </a:r>
            <a:r>
              <a:rPr lang="en-US" dirty="0" smtClean="0"/>
              <a:t>18</a:t>
            </a:r>
            <a:r>
              <a:rPr lang="en-US" dirty="0"/>
              <a:t>, 2012, a specified NPC means any NPC </a:t>
            </a:r>
            <a:r>
              <a:rPr lang="en-US" dirty="0" smtClean="0"/>
              <a:t>if:</a:t>
            </a:r>
          </a:p>
          <a:p>
            <a:pPr lvl="1"/>
            <a:r>
              <a:rPr lang="en-US" dirty="0" smtClean="0"/>
              <a:t>In </a:t>
            </a:r>
            <a:r>
              <a:rPr lang="en-US" dirty="0"/>
              <a:t>connection with entering into such contract, any long party to </a:t>
            </a:r>
            <a:r>
              <a:rPr lang="en-US" dirty="0" smtClean="0"/>
              <a:t>the </a:t>
            </a:r>
            <a:r>
              <a:rPr lang="en-US" dirty="0"/>
              <a:t>contract transfers the underlying security to any short party </a:t>
            </a:r>
            <a:r>
              <a:rPr lang="en-US" dirty="0" smtClean="0"/>
              <a:t>to </a:t>
            </a:r>
            <a:r>
              <a:rPr lang="en-US" dirty="0"/>
              <a:t>the contract (a </a:t>
            </a:r>
            <a:r>
              <a:rPr lang="en-US" dirty="0" smtClean="0"/>
              <a:t>“cross in”)</a:t>
            </a:r>
          </a:p>
          <a:p>
            <a:pPr lvl="1"/>
            <a:r>
              <a:rPr lang="en-US" dirty="0" smtClean="0"/>
              <a:t>In </a:t>
            </a:r>
            <a:r>
              <a:rPr lang="en-US" dirty="0"/>
              <a:t>connection with the termination of such contract, any short </a:t>
            </a:r>
            <a:r>
              <a:rPr lang="en-US" dirty="0" smtClean="0"/>
              <a:t>party </a:t>
            </a:r>
            <a:r>
              <a:rPr lang="en-US" dirty="0"/>
              <a:t>to the contract transfers the underlying security to any </a:t>
            </a:r>
            <a:r>
              <a:rPr lang="en-US" dirty="0" smtClean="0"/>
              <a:t>long </a:t>
            </a:r>
            <a:r>
              <a:rPr lang="en-US" dirty="0"/>
              <a:t>party to the contract (</a:t>
            </a:r>
            <a:r>
              <a:rPr lang="en-US" dirty="0" smtClean="0"/>
              <a:t>a “cross out”)</a:t>
            </a:r>
          </a:p>
          <a:p>
            <a:pPr lvl="1"/>
            <a:r>
              <a:rPr lang="en-US" dirty="0" smtClean="0"/>
              <a:t>The </a:t>
            </a:r>
            <a:r>
              <a:rPr lang="en-US" dirty="0"/>
              <a:t>underlying security is not readily tradable on an </a:t>
            </a:r>
            <a:r>
              <a:rPr lang="en-US" dirty="0" smtClean="0"/>
              <a:t>established </a:t>
            </a:r>
            <a:r>
              <a:rPr lang="en-US" dirty="0"/>
              <a:t>securities </a:t>
            </a:r>
            <a:r>
              <a:rPr lang="en-US" dirty="0" smtClean="0"/>
              <a:t>market</a:t>
            </a:r>
          </a:p>
          <a:p>
            <a:pPr lvl="1"/>
            <a:r>
              <a:rPr lang="en-US" dirty="0" smtClean="0"/>
              <a:t>In </a:t>
            </a:r>
            <a:r>
              <a:rPr lang="en-US" dirty="0"/>
              <a:t>connection with entering into such contract, the underlying </a:t>
            </a:r>
            <a:r>
              <a:rPr lang="en-US" dirty="0" smtClean="0"/>
              <a:t>security </a:t>
            </a:r>
            <a:r>
              <a:rPr lang="en-US" dirty="0"/>
              <a:t>is posted as collateral by any short party to the </a:t>
            </a:r>
            <a:r>
              <a:rPr lang="en-US" dirty="0" smtClean="0"/>
              <a:t>contract </a:t>
            </a:r>
            <a:r>
              <a:rPr lang="en-US" dirty="0"/>
              <a:t>with any long party to the contract, or </a:t>
            </a:r>
            <a:endParaRPr lang="en-US" dirty="0" smtClean="0"/>
          </a:p>
          <a:p>
            <a:pPr lvl="1"/>
            <a:r>
              <a:rPr lang="en-US" dirty="0" smtClean="0"/>
              <a:t>such </a:t>
            </a:r>
            <a:r>
              <a:rPr lang="en-US" dirty="0"/>
              <a:t>contract is identified by the Secretary as a specified </a:t>
            </a:r>
            <a:r>
              <a:rPr lang="en-US" dirty="0" smtClean="0"/>
              <a:t>NPC</a:t>
            </a:r>
          </a:p>
          <a:p>
            <a:r>
              <a:rPr lang="en-US" dirty="0" smtClean="0"/>
              <a:t>For </a:t>
            </a:r>
            <a:r>
              <a:rPr lang="en-US" dirty="0"/>
              <a:t>payments made </a:t>
            </a:r>
            <a:r>
              <a:rPr lang="en-US" i="1" u="sng" dirty="0"/>
              <a:t>after</a:t>
            </a:r>
            <a:r>
              <a:rPr lang="en-US" dirty="0"/>
              <a:t> March 18, 2012, any </a:t>
            </a:r>
            <a:r>
              <a:rPr lang="en-US" dirty="0" smtClean="0"/>
              <a:t>NPC </a:t>
            </a:r>
            <a:r>
              <a:rPr lang="en-US" dirty="0"/>
              <a:t>is a </a:t>
            </a:r>
            <a:r>
              <a:rPr lang="en-US" dirty="0" smtClean="0"/>
              <a:t>“specified NPC” unless </a:t>
            </a:r>
            <a:r>
              <a:rPr lang="en-US" dirty="0"/>
              <a:t>the </a:t>
            </a:r>
            <a:r>
              <a:rPr lang="en-US" dirty="0" smtClean="0"/>
              <a:t>Secretary </a:t>
            </a:r>
            <a:r>
              <a:rPr lang="en-US" dirty="0"/>
              <a:t>determines that such contract is of </a:t>
            </a:r>
            <a:r>
              <a:rPr lang="en-US" dirty="0" smtClean="0"/>
              <a:t>a type </a:t>
            </a:r>
            <a:r>
              <a:rPr lang="en-US" dirty="0"/>
              <a:t>which does not have the potential for tax </a:t>
            </a:r>
            <a:r>
              <a:rPr lang="en-US" dirty="0" smtClean="0"/>
              <a:t>avoidance</a:t>
            </a:r>
            <a:r>
              <a:rPr lang="en-US" dirty="0"/>
              <a:t>.</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smtClean="0"/>
              <a:t>Permits </a:t>
            </a:r>
            <a:r>
              <a:rPr lang="en-US" sz="2800" dirty="0"/>
              <a:t>residence </a:t>
            </a:r>
            <a:r>
              <a:rPr lang="en-US" sz="2800" u="sng" dirty="0"/>
              <a:t>and</a:t>
            </a:r>
            <a:r>
              <a:rPr lang="en-US" sz="2800" dirty="0"/>
              <a:t> source basis taxation, but source basis taxation limited </a:t>
            </a:r>
            <a:r>
              <a:rPr lang="en-US" sz="2800" dirty="0" smtClean="0"/>
              <a:t>to</a:t>
            </a:r>
            <a:r>
              <a:rPr lang="en-US" sz="3200" dirty="0" smtClean="0"/>
              <a:t>:</a:t>
            </a:r>
            <a:endParaRPr lang="en-US" sz="3200" dirty="0"/>
          </a:p>
          <a:p>
            <a:pPr lvl="1">
              <a:lnSpc>
                <a:spcPct val="90000"/>
              </a:lnSpc>
            </a:pPr>
            <a:r>
              <a:rPr lang="en-US" sz="2800" dirty="0"/>
              <a:t>15% (¶¶1 and 2</a:t>
            </a:r>
            <a:r>
              <a:rPr lang="en-US" sz="2800" dirty="0" smtClean="0"/>
              <a:t>);  </a:t>
            </a:r>
            <a:endParaRPr lang="en-US" sz="2800" dirty="0"/>
          </a:p>
          <a:p>
            <a:pPr lvl="1">
              <a:lnSpc>
                <a:spcPct val="90000"/>
              </a:lnSpc>
            </a:pPr>
            <a:r>
              <a:rPr lang="en-US" sz="2800" dirty="0"/>
              <a:t>5% if recipient owns at least 10% of </a:t>
            </a:r>
            <a:r>
              <a:rPr lang="en-US" sz="2800" dirty="0" err="1"/>
              <a:t>payor</a:t>
            </a:r>
            <a:r>
              <a:rPr lang="en-US" sz="2800" dirty="0"/>
              <a:t> </a:t>
            </a:r>
            <a:r>
              <a:rPr lang="en-US" sz="2800" dirty="0" smtClean="0"/>
              <a:t>corporation; or </a:t>
            </a:r>
            <a:endParaRPr lang="en-US" sz="2800" dirty="0"/>
          </a:p>
          <a:p>
            <a:pPr lvl="1">
              <a:lnSpc>
                <a:spcPct val="90000"/>
              </a:lnSpc>
            </a:pPr>
            <a:r>
              <a:rPr lang="en-US" sz="20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r>
              <a:rPr lang="en-US" sz="2000" dirty="0" smtClean="0"/>
              <a:t/>
            </a:r>
            <a:br>
              <a:rPr lang="en-US" sz="2000" dirty="0" smtClean="0"/>
            </a:br>
            <a:r>
              <a:rPr lang="en-US" sz="2000" dirty="0"/>
              <a:t/>
            </a: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a:t>
            </a:r>
            <a:r>
              <a:rPr lang="en-US" sz="2400" dirty="0" smtClean="0"/>
              <a:t>(§861(a</a:t>
            </a:r>
            <a:r>
              <a:rPr lang="en-US" sz="2400" dirty="0"/>
              <a:t>)(3))</a:t>
            </a:r>
          </a:p>
          <a:p>
            <a:r>
              <a:rPr lang="en-US" sz="2400" dirty="0"/>
              <a:t>Commercial traveler exception:  90 day/$3,000 rule (§ 861(a)(3)(A)-(C))</a:t>
            </a:r>
          </a:p>
          <a:p>
            <a:r>
              <a:rPr lang="en-US" sz="2400" dirty="0"/>
              <a:t>For services performed partly inside the US and partly outside of the US, income must be allocated between US and foreign source </a:t>
            </a:r>
            <a:r>
              <a:rPr lang="en-US" sz="2400" dirty="0" smtClean="0"/>
              <a:t>(§863(b</a:t>
            </a:r>
            <a:r>
              <a:rPr lang="en-US" sz="2400" dirty="0"/>
              <a:t>)(1))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u="sng" dirty="0" err="1"/>
              <a:t>Stemkowski</a:t>
            </a:r>
            <a:endParaRPr lang="en-US" sz="2000"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000" dirty="0"/>
              <a:t>Advanced compensation (Rev. Rul. 74-108)</a:t>
            </a:r>
          </a:p>
          <a:p>
            <a:r>
              <a:rPr lang="en-US" sz="2000" dirty="0"/>
              <a:t>Lump sum payment in connection with endorsement contract (FSA 199947028)</a:t>
            </a:r>
          </a:p>
          <a:p>
            <a:r>
              <a:rPr lang="en-US" sz="2000" dirty="0"/>
              <a:t>Sales Commissions (Rev. Rul. 60-55)</a:t>
            </a:r>
          </a:p>
          <a:p>
            <a:r>
              <a:rPr lang="en-US" sz="2000" dirty="0"/>
              <a:t>Advertising income (</a:t>
            </a:r>
            <a:r>
              <a:rPr lang="en-US" sz="2000" u="sng" dirty="0" err="1"/>
              <a:t>Piedras</a:t>
            </a:r>
            <a:r>
              <a:rPr lang="en-US" sz="2000" u="sng" dirty="0"/>
              <a:t> </a:t>
            </a:r>
            <a:r>
              <a:rPr lang="en-US" sz="20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 871(a), performing servicing constitutes engaging in a US T/B, which causes the income to be ECI (§ 864(b)(1))</a:t>
            </a:r>
          </a:p>
          <a:p>
            <a:r>
              <a:rPr lang="en-US" sz="2000" dirty="0"/>
              <a:t>Deferred compensation:  </a:t>
            </a:r>
            <a:r>
              <a:rPr lang="en-US" sz="2000" dirty="0" smtClean="0"/>
              <a:t>§864(c</a:t>
            </a:r>
            <a:r>
              <a:rPr lang="en-US" sz="2000" dirty="0"/>
              <a:t>)(6)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US source FDAP income </a:t>
            </a:r>
            <a:r>
              <a:rPr lang="en-US" sz="2000" dirty="0" smtClean="0"/>
              <a:t>(§§871 </a:t>
            </a:r>
            <a:r>
              <a:rPr lang="en-US" sz="2000" dirty="0"/>
              <a:t>and 881)</a:t>
            </a:r>
          </a:p>
          <a:p>
            <a:pPr lvl="1">
              <a:lnSpc>
                <a:spcPct val="90000"/>
              </a:lnSpc>
            </a:pPr>
            <a:r>
              <a:rPr lang="en-US" sz="2000" dirty="0"/>
              <a:t>Tax collected by withholding at source </a:t>
            </a:r>
            <a:r>
              <a:rPr lang="en-US" sz="2000" dirty="0" smtClean="0"/>
              <a:t>(§§1441 </a:t>
            </a:r>
            <a:r>
              <a:rPr lang="en-US" sz="2000" dirty="0"/>
              <a:t>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income that is ECI with the US TB </a:t>
            </a:r>
            <a:r>
              <a:rPr lang="en-US" sz="2000" dirty="0" smtClean="0"/>
              <a:t>(§§864(b</a:t>
            </a:r>
            <a:r>
              <a:rPr lang="en-US" sz="2000" dirty="0"/>
              <a:t>) and (c), 871(b), 881, and 882)</a:t>
            </a:r>
          </a:p>
          <a:p>
            <a:pPr lvl="1">
              <a:lnSpc>
                <a:spcPct val="90000"/>
              </a:lnSpc>
            </a:pPr>
            <a:r>
              <a:rPr lang="en-US" sz="2000" dirty="0"/>
              <a:t>Taxed only on income that is attributable to a US </a:t>
            </a:r>
            <a:r>
              <a:rPr lang="ja-JP" alt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gn="ctr">
              <a:buFontTx/>
              <a:buNone/>
            </a:pPr>
            <a:endParaRPr lang="en-US" sz="2400" b="1" u="sng" dirty="0"/>
          </a:p>
          <a:p>
            <a:pPr algn="ctr">
              <a:buFontTx/>
              <a:buNone/>
            </a:pPr>
            <a:endParaRPr lang="en-US" sz="2400" b="1" u="sng" dirty="0"/>
          </a:p>
          <a:p>
            <a:r>
              <a:rPr lang="en-US" sz="2400" dirty="0"/>
              <a:t>Article 7:  Independent services taxable only on a residence basis unless PE in source </a:t>
            </a:r>
            <a:r>
              <a:rPr lang="en-US" sz="2400" dirty="0" smtClean="0"/>
              <a:t>country</a:t>
            </a:r>
          </a:p>
          <a:p>
            <a:endParaRPr lang="en-US" sz="2400" dirty="0"/>
          </a:p>
          <a:p>
            <a:r>
              <a:rPr lang="en-US" sz="2400" dirty="0"/>
              <a:t>Article 14:  Dependent services taxable only by resident country if recipient present fewer than 184 days during 12 month period, remuneration paid by non-resident employer, and not borne by </a:t>
            </a:r>
            <a:r>
              <a:rPr lang="en-US" sz="2400" dirty="0" smtClean="0"/>
              <a:t>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a:t>
            </a:r>
            <a:r>
              <a:rPr lang="en-US" dirty="0" smtClean="0"/>
              <a:t>Treaties: Articles 7, 14-20</a:t>
            </a:r>
            <a:endParaRPr lang="en-US" dirty="0"/>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a:t>
            </a:r>
            <a:r>
              <a:rPr lang="en-US" sz="2400" dirty="0" err="1"/>
              <a:t>CRs</a:t>
            </a:r>
            <a:r>
              <a:rPr lang="en-US" sz="2400" dirty="0"/>
              <a:t>, secret processes and formulas, goodwill, TMs, franchises (§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smtClean="0"/>
              <a:t>Goosen</a:t>
            </a:r>
            <a:r>
              <a:rPr lang="en-US" sz="2000" i="1" dirty="0" smtClean="0"/>
              <a:t> v. CIR</a:t>
            </a:r>
            <a:endParaRPr lang="en-US" sz="2000" i="1" dirty="0"/>
          </a:p>
        </p:txBody>
      </p:sp>
      <p:sp>
        <p:nvSpPr>
          <p:cNvPr id="4" name="Slide Number Placeholder 3"/>
          <p:cNvSpPr>
            <a:spLocks noGrp="1"/>
          </p:cNvSpPr>
          <p:nvPr>
            <p:ph type="sldNum" sz="quarter" idx="10"/>
          </p:nvPr>
        </p:nvSpPr>
        <p:spPr/>
        <p:txBody>
          <a:bodyPr/>
          <a:lstStyle/>
          <a:p>
            <a:endParaRPr lang="en-US" smtClean="0"/>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smtClean="0"/>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gridCol w="725732"/>
                <a:gridCol w="2462303"/>
                <a:gridCol w="2280870"/>
                <a:gridCol w="2159914"/>
              </a:tblGrid>
              <a:tr h="324195">
                <a:tc>
                  <a:txBody>
                    <a:bodyPr/>
                    <a:lstStyle/>
                    <a:p>
                      <a:pPr algn="ctr"/>
                      <a:r>
                        <a:rPr lang="en-US" sz="1050" b="1" dirty="0" smtClean="0">
                          <a:solidFill>
                            <a:schemeClr val="tx1"/>
                          </a:solidFill>
                        </a:rPr>
                        <a:t>Item</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Amount</a:t>
                      </a:r>
                      <a:endParaRPr lang="en-US" sz="1050" b="1" dirty="0">
                        <a:solidFill>
                          <a:schemeClr val="tx1"/>
                        </a:solidFill>
                      </a:endParaRPr>
                    </a:p>
                  </a:txBody>
                  <a:tcPr>
                    <a:solidFill>
                      <a:schemeClr val="accent5"/>
                    </a:solidFill>
                  </a:tcPr>
                </a:tc>
                <a:tc>
                  <a:txBody>
                    <a:bodyPr/>
                    <a:lstStyle/>
                    <a:p>
                      <a:pPr algn="ctr"/>
                      <a:r>
                        <a:rPr lang="en-US" sz="1050" b="1" dirty="0" err="1" smtClean="0">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IRS</a:t>
                      </a:r>
                      <a:endParaRPr lang="en-US" sz="1050" b="1" dirty="0">
                        <a:solidFill>
                          <a:schemeClr val="tx1"/>
                        </a:solidFill>
                      </a:endParaRPr>
                    </a:p>
                  </a:txBody>
                  <a:tcPr>
                    <a:solidFill>
                      <a:schemeClr val="accent5"/>
                    </a:solidFill>
                  </a:tcPr>
                </a:tc>
                <a:tc>
                  <a:txBody>
                    <a:bodyPr/>
                    <a:lstStyle/>
                    <a:p>
                      <a:pPr algn="ctr"/>
                      <a:r>
                        <a:rPr lang="en-US" sz="1050" b="1" dirty="0" smtClean="0">
                          <a:solidFill>
                            <a:schemeClr val="tx1"/>
                          </a:solidFill>
                        </a:rPr>
                        <a:t>Tax</a:t>
                      </a:r>
                      <a:r>
                        <a:rPr lang="en-US" sz="1050" b="1" baseline="0" dirty="0" smtClean="0">
                          <a:solidFill>
                            <a:schemeClr val="tx1"/>
                          </a:solidFill>
                        </a:rPr>
                        <a:t> Court</a:t>
                      </a:r>
                      <a:endParaRPr lang="en-US" sz="1050" b="1" dirty="0">
                        <a:solidFill>
                          <a:schemeClr val="tx1"/>
                        </a:solidFill>
                      </a:endParaRPr>
                    </a:p>
                  </a:txBody>
                  <a:tcPr>
                    <a:solidFill>
                      <a:schemeClr val="accent5"/>
                    </a:solidFill>
                  </a:tcPr>
                </a:tc>
              </a:tr>
              <a:tr h="1160175">
                <a:tc>
                  <a:txBody>
                    <a:bodyPr/>
                    <a:lstStyle/>
                    <a:p>
                      <a:pPr algn="ctr"/>
                      <a:r>
                        <a:rPr lang="en-US" sz="1050" dirty="0" smtClean="0"/>
                        <a:t>TM (+bonuses)</a:t>
                      </a:r>
                      <a:endParaRPr lang="en-US" sz="1050" dirty="0"/>
                    </a:p>
                  </a:txBody>
                  <a:tcPr/>
                </a:tc>
                <a:tc>
                  <a:txBody>
                    <a:bodyPr/>
                    <a:lstStyle/>
                    <a:p>
                      <a:pPr algn="ctr"/>
                      <a:r>
                        <a:rPr lang="en-US" sz="1050" dirty="0" smtClean="0"/>
                        <a:t>400k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indent="-112713" algn="l">
                        <a:buFont typeface="Arial"/>
                        <a:buChar char="•"/>
                      </a:pPr>
                      <a:r>
                        <a:rPr lang="en-US" sz="1050" baseline="0" dirty="0" smtClean="0"/>
                        <a:t>Roy: 50%-50% US/For; US: ECI</a:t>
                      </a:r>
                    </a:p>
                  </a:txBody>
                  <a:tcPr/>
                </a:tc>
              </a:tr>
              <a:tr h="916828">
                <a:tc>
                  <a:txBody>
                    <a:bodyPr/>
                    <a:lstStyle/>
                    <a:p>
                      <a:pPr algn="ctr"/>
                      <a:r>
                        <a:rPr lang="en-US" sz="1050" dirty="0" err="1" smtClean="0"/>
                        <a:t>Izod</a:t>
                      </a:r>
                      <a:r>
                        <a:rPr lang="en-US" sz="1050" dirty="0" smtClean="0"/>
                        <a:t> (+bonuses)</a:t>
                      </a:r>
                      <a:endParaRPr lang="en-US" sz="1050" dirty="0"/>
                    </a:p>
                  </a:txBody>
                  <a:tcPr/>
                </a:tc>
                <a:tc>
                  <a:txBody>
                    <a:bodyPr/>
                    <a:lstStyle/>
                    <a:p>
                      <a:pPr algn="ctr"/>
                      <a:r>
                        <a:rPr lang="en-US" sz="1050" dirty="0" smtClean="0"/>
                        <a:t>45k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tabLst/>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Roy: 50%-50% US/For; US: ECI</a:t>
                      </a:r>
                    </a:p>
                  </a:txBody>
                  <a:tcPr/>
                </a:tc>
              </a:tr>
              <a:tr h="907838">
                <a:tc>
                  <a:txBody>
                    <a:bodyPr/>
                    <a:lstStyle/>
                    <a:p>
                      <a:pPr algn="ctr"/>
                      <a:r>
                        <a:rPr lang="en-US" sz="1050" dirty="0" smtClean="0"/>
                        <a:t>Acushnet (+bonuses)</a:t>
                      </a:r>
                      <a:endParaRPr lang="en-US" sz="1050" dirty="0"/>
                    </a:p>
                  </a:txBody>
                  <a:tcPr/>
                </a:tc>
                <a:tc>
                  <a:txBody>
                    <a:bodyPr/>
                    <a:lstStyle/>
                    <a:p>
                      <a:pPr algn="ctr"/>
                      <a:r>
                        <a:rPr lang="en-US" sz="1050" dirty="0" smtClean="0"/>
                        <a:t>350k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Services: # played</a:t>
                      </a:r>
                      <a:r>
                        <a:rPr lang="en-US" sz="1050" baseline="0" dirty="0" smtClean="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endParaRPr lang="en-US" sz="1050" dirty="0" smtClean="0"/>
                    </a:p>
                  </a:txBody>
                  <a:tcPr/>
                </a:tc>
                <a:tc>
                  <a:txBody>
                    <a:bodyPr/>
                    <a:lstStyle/>
                    <a:p>
                      <a:pPr marL="112713" indent="-112713">
                        <a:buFont typeface="Arial"/>
                        <a:buChar char="•"/>
                      </a:pPr>
                      <a:r>
                        <a:rPr lang="en-US" sz="1050" dirty="0" smtClean="0"/>
                        <a:t>100% Service: US</a:t>
                      </a:r>
                      <a:r>
                        <a:rPr lang="en-US" sz="1050" baseline="0" dirty="0" smtClean="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Tour Bonus: </a:t>
                      </a:r>
                      <a:r>
                        <a:rPr lang="en-US" sz="1050" dirty="0" smtClean="0"/>
                        <a:t>US</a:t>
                      </a:r>
                      <a:r>
                        <a:rPr lang="en-US" sz="1050" baseline="0" dirty="0" smtClean="0"/>
                        <a:t> tour/WW tour</a:t>
                      </a:r>
                    </a:p>
                  </a:txBody>
                  <a:tcPr/>
                </a:tc>
                <a:tc>
                  <a:txBody>
                    <a:bodyPr/>
                    <a:lstStyle/>
                    <a:p>
                      <a:pPr marL="112713" indent="-112713" algn="l">
                        <a:buFont typeface="Arial"/>
                        <a:buChar char="•"/>
                      </a:pPr>
                      <a:r>
                        <a:rPr lang="en-US" sz="1050" dirty="0" smtClean="0"/>
                        <a:t>50%-50% (</a:t>
                      </a:r>
                      <a:r>
                        <a:rPr lang="en-US" sz="1050" dirty="0" err="1" smtClean="0"/>
                        <a:t>roy</a:t>
                      </a:r>
                      <a:r>
                        <a:rPr lang="en-US" sz="1050" dirty="0" smtClean="0"/>
                        <a:t>/</a:t>
                      </a:r>
                      <a:r>
                        <a:rPr lang="en-US" sz="1050" dirty="0" err="1" smtClean="0"/>
                        <a:t>ser</a:t>
                      </a:r>
                      <a:r>
                        <a:rPr lang="en-US" sz="1050" dirty="0" smtClean="0"/>
                        <a:t>)</a:t>
                      </a:r>
                    </a:p>
                    <a:p>
                      <a:pPr marL="112713" indent="-112713" algn="l">
                        <a:buFont typeface="Arial"/>
                        <a:buChar char="•"/>
                      </a:pPr>
                      <a:r>
                        <a:rPr lang="en-US" sz="1050" dirty="0" smtClean="0"/>
                        <a:t>Service: 42% US source (stipulation)</a:t>
                      </a:r>
                    </a:p>
                    <a:p>
                      <a:pPr marL="112713" indent="-112713" algn="l">
                        <a:buFont typeface="Arial"/>
                        <a:buChar char="•"/>
                      </a:pPr>
                      <a:r>
                        <a:rPr lang="en-US" sz="1050" dirty="0" smtClean="0"/>
                        <a:t>Tour/Ranking</a:t>
                      </a:r>
                      <a:r>
                        <a:rPr lang="en-US" sz="1050" baseline="0" dirty="0" smtClean="0"/>
                        <a:t> bonus:  US prize/WW prize (stipulation)</a:t>
                      </a:r>
                    </a:p>
                    <a:p>
                      <a:pPr marL="112713" indent="-112713" algn="l">
                        <a:buFont typeface="Arial"/>
                        <a:buChar char="•"/>
                      </a:pPr>
                      <a:r>
                        <a:rPr lang="en-US" sz="1050" baseline="0" dirty="0" smtClean="0"/>
                        <a:t>Roy: 50%-50% US/For; US: ECI</a:t>
                      </a:r>
                    </a:p>
                  </a:txBody>
                  <a:tcPr/>
                </a:tc>
              </a:tr>
              <a:tr h="394436">
                <a:tc>
                  <a:txBody>
                    <a:bodyPr/>
                    <a:lstStyle/>
                    <a:p>
                      <a:pPr algn="ctr"/>
                      <a:r>
                        <a:rPr lang="en-US" sz="1050" dirty="0" smtClean="0"/>
                        <a:t>Rolex</a:t>
                      </a:r>
                      <a:endParaRPr lang="en-US" sz="1050" dirty="0"/>
                    </a:p>
                  </a:txBody>
                  <a:tcPr/>
                </a:tc>
                <a:tc>
                  <a:txBody>
                    <a:bodyPr/>
                    <a:lstStyle/>
                    <a:p>
                      <a:pPr algn="ctr"/>
                      <a:r>
                        <a:rPr lang="en-US" sz="1050" dirty="0" smtClean="0"/>
                        <a:t>50k</a:t>
                      </a:r>
                      <a:endParaRPr lang="en-US" sz="1050" dirty="0"/>
                    </a:p>
                  </a:txBody>
                  <a:tcPr/>
                </a:tc>
                <a:tc>
                  <a:txBody>
                    <a:bodyPr/>
                    <a:lstStyle/>
                    <a:p>
                      <a:pPr marL="112713" indent="-112713" algn="l">
                        <a:buFont typeface="Arial"/>
                        <a:buChar char="•"/>
                      </a:pPr>
                      <a:r>
                        <a:rPr lang="en-US" sz="1050" dirty="0" smtClean="0"/>
                        <a:t>100% (</a:t>
                      </a:r>
                      <a:r>
                        <a:rPr lang="en-US" sz="1050" dirty="0" err="1" smtClean="0"/>
                        <a:t>roy</a:t>
                      </a:r>
                      <a:r>
                        <a:rPr lang="en-US" sz="1050" dirty="0" smtClean="0"/>
                        <a:t>): 6.8% (US)</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Royalty:</a:t>
                      </a:r>
                      <a:r>
                        <a:rPr lang="en-US" sz="1050" baseline="0" dirty="0" smtClean="0"/>
                        <a:t> 50% US source; not ECI</a:t>
                      </a:r>
                      <a:endParaRPr lang="en-US" sz="1050" dirty="0" smtClean="0"/>
                    </a:p>
                  </a:txBody>
                  <a:tcPr/>
                </a:tc>
              </a:tr>
              <a:tr h="389033">
                <a:tc>
                  <a:txBody>
                    <a:bodyPr/>
                    <a:lstStyle/>
                    <a:p>
                      <a:pPr algn="ctr"/>
                      <a:r>
                        <a:rPr lang="en-US" sz="1050" dirty="0" smtClean="0"/>
                        <a:t>UD</a:t>
                      </a:r>
                      <a:endParaRPr lang="en-US" sz="1050" dirty="0"/>
                    </a:p>
                  </a:txBody>
                  <a:tcPr/>
                </a:tc>
                <a:tc>
                  <a:txBody>
                    <a:bodyPr/>
                    <a:lstStyle/>
                    <a:p>
                      <a:pPr algn="ctr"/>
                      <a:r>
                        <a:rPr lang="en-US" sz="1050" dirty="0" smtClean="0"/>
                        <a:t>42.5k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Sales of products (92% US); not ECI</a:t>
                      </a:r>
                      <a:endParaRPr lang="en-US" sz="1050" dirty="0" smtClean="0"/>
                    </a:p>
                  </a:txBody>
                  <a:tcPr/>
                </a:tc>
              </a:tr>
              <a:tr h="389033">
                <a:tc>
                  <a:txBody>
                    <a:bodyPr/>
                    <a:lstStyle/>
                    <a:p>
                      <a:pPr algn="ctr"/>
                      <a:r>
                        <a:rPr lang="en-US" sz="1050" dirty="0" smtClean="0"/>
                        <a:t>EA</a:t>
                      </a:r>
                      <a:endParaRPr lang="en-US" sz="1050" dirty="0"/>
                    </a:p>
                  </a:txBody>
                  <a:tcPr/>
                </a:tc>
                <a:tc>
                  <a:txBody>
                    <a:bodyPr/>
                    <a:lstStyle/>
                    <a:p>
                      <a:pPr algn="ctr"/>
                      <a:r>
                        <a:rPr lang="en-US" sz="1050" dirty="0" smtClean="0"/>
                        <a:t>45k</a:t>
                      </a:r>
                      <a:endParaRPr lang="en-US" sz="1050" dirty="0"/>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smtClean="0"/>
                        <a:t>100% (</a:t>
                      </a:r>
                      <a:r>
                        <a:rPr lang="en-US" sz="1050" dirty="0" err="1" smtClean="0"/>
                        <a:t>roy</a:t>
                      </a:r>
                      <a:r>
                        <a:rPr lang="en-US" sz="1050" dirty="0" smtClean="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smtClean="0"/>
                        <a:t>Sales of products (70% US); not ECI</a:t>
                      </a:r>
                      <a:endParaRPr lang="en-US" sz="1050" dirty="0" smtClean="0"/>
                    </a:p>
                  </a:txBody>
                  <a:tcPr/>
                </a:tc>
              </a:tr>
              <a:tr h="624710">
                <a:tc>
                  <a:txBody>
                    <a:bodyPr/>
                    <a:lstStyle/>
                    <a:p>
                      <a:pPr algn="ctr"/>
                      <a:r>
                        <a:rPr lang="en-US" sz="1050" dirty="0" smtClean="0"/>
                        <a:t> US Prize $/Appearance Fee</a:t>
                      </a:r>
                      <a:endParaRPr lang="en-US" sz="1050" dirty="0"/>
                    </a:p>
                  </a:txBody>
                  <a:tcPr/>
                </a:tc>
                <a:tc>
                  <a:txBody>
                    <a:bodyPr/>
                    <a:lstStyle/>
                    <a:p>
                      <a:pPr algn="ctr"/>
                      <a:r>
                        <a:rPr lang="en-US" sz="1050" dirty="0" smtClean="0"/>
                        <a:t>--</a:t>
                      </a:r>
                      <a:endParaRPr lang="en-US" sz="1050" dirty="0"/>
                    </a:p>
                  </a:txBody>
                  <a:tcPr/>
                </a:tc>
                <a:tc>
                  <a:txBody>
                    <a:bodyPr/>
                    <a:lstStyle/>
                    <a:p>
                      <a:pPr marL="171450" indent="-171450" algn="l">
                        <a:buFont typeface="Arial"/>
                        <a:buChar char="•"/>
                      </a:pPr>
                      <a:r>
                        <a:rPr lang="en-US" sz="1050" dirty="0" smtClean="0"/>
                        <a:t>ECI</a:t>
                      </a:r>
                      <a:endParaRPr lang="en-US" sz="1050" dirty="0"/>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gridCol w="1020562"/>
                <a:gridCol w="803066"/>
                <a:gridCol w="803066"/>
                <a:gridCol w="803066"/>
                <a:gridCol w="803066"/>
                <a:gridCol w="803066"/>
                <a:gridCol w="803066"/>
                <a:gridCol w="803066"/>
                <a:gridCol w="803066"/>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smtClean="0"/>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r>
              <a:rPr lang="en-US" dirty="0" smtClean="0"/>
              <a:t>))</a:t>
            </a:r>
            <a:endParaRPr lang="en-US" dirty="0"/>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a:t>
            </a:r>
            <a:r>
              <a:rPr lang="en-US" sz="2400" dirty="0" smtClean="0"/>
              <a:t>§865(g</a:t>
            </a:r>
            <a:r>
              <a:rPr lang="en-US" sz="2400" dirty="0"/>
              <a:t>)</a:t>
            </a:r>
          </a:p>
          <a:p>
            <a:r>
              <a:rPr lang="en-US" sz="2400" b="1" u="sng" dirty="0"/>
              <a:t>Exceptions</a:t>
            </a:r>
            <a:r>
              <a:rPr lang="en-US" sz="2400" dirty="0"/>
              <a:t>:  Inventory </a:t>
            </a:r>
            <a:r>
              <a:rPr lang="en-US" sz="2400" dirty="0" smtClean="0"/>
              <a:t>(§§865(b</a:t>
            </a:r>
            <a:r>
              <a:rPr lang="en-US" sz="2400" dirty="0"/>
              <a:t>) and 861(a)(6)) and the title passage rule.</a:t>
            </a:r>
          </a:p>
          <a:p>
            <a:r>
              <a:rPr lang="en-US" sz="2400" b="1" u="sng" dirty="0"/>
              <a:t>Intangibles</a:t>
            </a:r>
            <a:r>
              <a:rPr lang="en-US" sz="2400" dirty="0"/>
              <a:t>:  </a:t>
            </a:r>
            <a:endParaRPr lang="en-US" sz="2400" dirty="0" smtClean="0"/>
          </a:p>
          <a:p>
            <a:pPr lvl="1"/>
            <a:r>
              <a:rPr lang="en-US" sz="2000" dirty="0" err="1" smtClean="0"/>
              <a:t>Noncontingent</a:t>
            </a:r>
            <a:r>
              <a:rPr lang="en-US" sz="2000" dirty="0" smtClean="0"/>
              <a:t> </a:t>
            </a:r>
            <a:r>
              <a:rPr lang="en-US" sz="2000" dirty="0"/>
              <a:t>amounts sourced under general rule; </a:t>
            </a:r>
            <a:endParaRPr lang="en-US" sz="2000" dirty="0" smtClean="0"/>
          </a:p>
          <a:p>
            <a:pPr lvl="1"/>
            <a:r>
              <a:rPr lang="en-US" sz="2000" dirty="0" smtClean="0"/>
              <a:t>Contingent </a:t>
            </a:r>
            <a:r>
              <a:rPr lang="en-US" sz="2000" dirty="0"/>
              <a:t>amounts sourced under royalty rule (§ 865(d); </a:t>
            </a:r>
            <a:endParaRPr lang="en-US" sz="2000" dirty="0" smtClean="0"/>
          </a:p>
          <a:p>
            <a:pPr lvl="1"/>
            <a:r>
              <a:rPr lang="en-US" sz="2000" dirty="0" smtClean="0"/>
              <a:t>§871</a:t>
            </a:r>
            <a:r>
              <a:rPr lang="en-US" sz="2000" dirty="0"/>
              <a:t>(a)(1)(D</a:t>
            </a:r>
            <a:r>
              <a:rPr lang="en-US" sz="2000" dirty="0" smtClean="0"/>
              <a:t>): taxation </a:t>
            </a:r>
            <a:r>
              <a:rPr lang="en-US" sz="2000" dirty="0"/>
              <a:t>of intellectual property for contingent amounts.  </a:t>
            </a:r>
            <a:endParaRPr lang="en-US" sz="2000" dirty="0" smtClean="0"/>
          </a:p>
          <a:p>
            <a:r>
              <a:rPr lang="en-US" sz="2400" i="1" dirty="0" err="1" smtClean="0"/>
              <a:t>Int</a:t>
            </a:r>
            <a:r>
              <a:rPr lang="ja-JP" altLang="en-US" sz="2400" i="1" dirty="0" smtClean="0">
                <a:latin typeface="Arial"/>
              </a:rPr>
              <a:t>’</a:t>
            </a:r>
            <a:r>
              <a:rPr lang="en-US" sz="2400" i="1" dirty="0" smtClean="0"/>
              <a:t>l </a:t>
            </a:r>
            <a:r>
              <a:rPr lang="en-US" sz="2400" i="1" dirty="0"/>
              <a:t>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a:t>
            </a:r>
            <a:r>
              <a:rPr lang="en-US" sz="2800" dirty="0" smtClean="0"/>
              <a:t>(§865(e</a:t>
            </a:r>
            <a:r>
              <a:rPr lang="en-US" sz="2800" dirty="0"/>
              <a:t>))</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r>
              <a:rPr lang="en-US" sz="2800" dirty="0" smtClean="0"/>
              <a:t>).</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a:t>
            </a:r>
            <a:r>
              <a:rPr lang="en-US" sz="2000" dirty="0" smtClean="0">
                <a:solidFill>
                  <a:srgbClr val="000000"/>
                </a:solidFill>
              </a:rPr>
              <a:t>§1.861-18(b</a:t>
            </a:r>
            <a:r>
              <a:rPr lang="en-US" sz="2000" dirty="0">
                <a:solidFill>
                  <a:srgbClr val="000000"/>
                </a:solidFill>
              </a:rPr>
              <a:t>)(1)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smtClean="0">
                <a:solidFill>
                  <a:srgbClr val="000000"/>
                </a:solidFill>
              </a:rPr>
              <a:t>A </a:t>
            </a:r>
            <a:r>
              <a:rPr lang="en-US" sz="2400" dirty="0">
                <a:solidFill>
                  <a:srgbClr val="000000"/>
                </a:solidFill>
              </a:rPr>
              <a:t>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a:t>
            </a:r>
            <a:r>
              <a:rPr lang="en-US" sz="2000" dirty="0" err="1">
                <a:solidFill>
                  <a:srgbClr val="000000"/>
                </a:solidFill>
              </a:rPr>
              <a:t>Regs</a:t>
            </a:r>
            <a:r>
              <a:rPr lang="en-US" sz="2000" dirty="0">
                <a:solidFill>
                  <a:srgbClr val="000000"/>
                </a:solidFill>
              </a:rPr>
              <a:t>. §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smtClean="0">
                <a:solidFill>
                  <a:srgbClr val="000000"/>
                </a:solidFill>
              </a:rPr>
              <a:t>After </a:t>
            </a:r>
            <a:r>
              <a:rPr lang="en-US" sz="2400" dirty="0">
                <a:solidFill>
                  <a:srgbClr val="000000"/>
                </a:solidFill>
              </a:rPr>
              <a:t>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a:t>
            </a:r>
            <a:r>
              <a:rPr lang="en-US" sz="2400" dirty="0" smtClean="0">
                <a:solidFill>
                  <a:srgbClr val="000000"/>
                </a:solidFill>
              </a:rPr>
              <a:t>§1.861-18(f</a:t>
            </a:r>
            <a:r>
              <a:rPr lang="en-US" sz="2400" dirty="0">
                <a:solidFill>
                  <a:srgbClr val="000000"/>
                </a:solidFill>
              </a:rPr>
              <a:t>).</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a:t>
            </a:r>
            <a:r>
              <a:rPr lang="en-US" sz="2400" dirty="0" smtClean="0">
                <a:solidFill>
                  <a:srgbClr val="000000"/>
                </a:solidFill>
              </a:rPr>
              <a:t>§1.861-18(f</a:t>
            </a:r>
            <a:r>
              <a:rPr lang="en-US" sz="2400" dirty="0">
                <a:solidFill>
                  <a:srgbClr val="000000"/>
                </a:solidFill>
              </a:rPr>
              <a:t>).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section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a:t>
            </a:r>
            <a:r>
              <a:rPr lang="en-US" sz="2400" b="1" dirty="0" smtClean="0">
                <a:solidFill>
                  <a:srgbClr val="000000"/>
                </a:solidFill>
              </a:rPr>
              <a:t>§1.863-1</a:t>
            </a:r>
            <a:r>
              <a:rPr lang="en-US" sz="2400" b="1" dirty="0">
                <a:solidFill>
                  <a:srgbClr val="000000"/>
                </a:solidFill>
              </a:rPr>
              <a:t>)</a:t>
            </a:r>
          </a:p>
          <a:p>
            <a:r>
              <a:rPr lang="en-US" sz="2400" dirty="0">
                <a:solidFill>
                  <a:srgbClr val="000000"/>
                </a:solidFill>
              </a:rPr>
              <a:t>Allocated based on export terminal price ("ETP");  </a:t>
            </a:r>
          </a:p>
          <a:p>
            <a:r>
              <a:rPr lang="en-US" sz="2400" dirty="0">
                <a:solidFill>
                  <a:srgbClr val="000000"/>
                </a:solidFill>
              </a:rPr>
              <a:t>E</a:t>
            </a:r>
            <a:r>
              <a:rPr lang="en-US" sz="2400" dirty="0" smtClean="0">
                <a:solidFill>
                  <a:srgbClr val="000000"/>
                </a:solidFill>
              </a:rPr>
              <a:t>xcess </a:t>
            </a:r>
            <a:r>
              <a:rPr lang="en-US" sz="2400" dirty="0">
                <a:solidFill>
                  <a:srgbClr val="000000"/>
                </a:solidFill>
              </a:rPr>
              <a:t>of FMV over the ETP can be allocated between U.S. and foreign sources only if taxpayer engages in additional production activities subsequent to shipment from export terminal and outside the country of sale; </a:t>
            </a:r>
          </a:p>
          <a:p>
            <a:r>
              <a:rPr lang="en-US" sz="2400" dirty="0" smtClean="0">
                <a:solidFill>
                  <a:srgbClr val="000000"/>
                </a:solidFill>
              </a:rPr>
              <a:t>If </a:t>
            </a:r>
            <a:r>
              <a:rPr lang="en-US" sz="2400" dirty="0">
                <a:solidFill>
                  <a:srgbClr val="000000"/>
                </a:solidFill>
              </a:rPr>
              <a:t>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36</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a:t>
            </a:r>
            <a:r>
              <a:rPr lang="en-US" sz="2000" b="1" u="sng" dirty="0" err="1">
                <a:solidFill>
                  <a:srgbClr val="000000"/>
                </a:solidFill>
              </a:rPr>
              <a:t>Regs</a:t>
            </a:r>
            <a:r>
              <a:rPr lang="en-US" sz="2000" b="1" u="sng" dirty="0">
                <a:solidFill>
                  <a:srgbClr val="000000"/>
                </a:solidFill>
              </a:rPr>
              <a:t>. </a:t>
            </a:r>
            <a:r>
              <a:rPr lang="en-US" sz="2000" u="sng" dirty="0">
                <a:solidFill>
                  <a:srgbClr val="000000"/>
                </a:solidFill>
              </a:rPr>
              <a:t>§</a:t>
            </a:r>
            <a:r>
              <a:rPr lang="en-US" sz="2000" b="1" u="sng" dirty="0">
                <a:solidFill>
                  <a:srgbClr val="000000"/>
                </a:solidFill>
              </a:rPr>
              <a:t> 1.863-3):</a:t>
            </a:r>
            <a:r>
              <a:rPr lang="en-US" sz="2000" u="sng" dirty="0">
                <a:solidFill>
                  <a:srgbClr val="000000"/>
                </a:solidFill>
              </a:rPr>
              <a:t>  </a:t>
            </a:r>
          </a:p>
          <a:p>
            <a:pPr marL="465138" indent="-465138"/>
            <a:r>
              <a:rPr lang="en-US" sz="2000" b="1" u="sng" dirty="0">
                <a:solidFill>
                  <a:srgbClr val="000000"/>
                </a:solidFill>
              </a:rPr>
              <a:t>50/50 Method</a:t>
            </a:r>
            <a:r>
              <a:rPr lang="en-US" sz="2000" dirty="0">
                <a:solidFill>
                  <a:srgbClr val="000000"/>
                </a:solidFill>
              </a:rPr>
              <a:t> </a:t>
            </a:r>
          </a:p>
          <a:p>
            <a:pPr marL="865188" lvl="1"/>
            <a:r>
              <a:rPr lang="en-US" sz="1800" dirty="0">
                <a:solidFill>
                  <a:srgbClr val="000000"/>
                </a:solidFill>
              </a:rPr>
              <a:t>(</a:t>
            </a:r>
            <a:r>
              <a:rPr lang="en-US" sz="1800" dirty="0" err="1">
                <a:solidFill>
                  <a:srgbClr val="000000"/>
                </a:solidFill>
              </a:rPr>
              <a:t>Regs</a:t>
            </a:r>
            <a:r>
              <a:rPr lang="en-US" sz="1800" dirty="0">
                <a:solidFill>
                  <a:srgbClr val="000000"/>
                </a:solidFill>
              </a:rPr>
              <a:t>. </a:t>
            </a:r>
            <a:r>
              <a:rPr lang="en-US" sz="1800" dirty="0" smtClean="0">
                <a:solidFill>
                  <a:srgbClr val="000000"/>
                </a:solidFill>
              </a:rPr>
              <a:t>§1.863-3(b</a:t>
            </a:r>
            <a:r>
              <a:rPr lang="en-US" sz="1800" dirty="0">
                <a:solidFill>
                  <a:srgbClr val="000000"/>
                </a:solidFill>
              </a:rPr>
              <a:t>)(1))--Default rule.  Production assets and location of production assets set out in </a:t>
            </a:r>
            <a:r>
              <a:rPr lang="en-US" sz="1800" dirty="0" err="1" smtClean="0">
                <a:solidFill>
                  <a:srgbClr val="000000"/>
                </a:solidFill>
              </a:rPr>
              <a:t>Regs</a:t>
            </a:r>
            <a:r>
              <a:rPr lang="en-US" sz="1800" dirty="0" smtClean="0">
                <a:solidFill>
                  <a:srgbClr val="000000"/>
                </a:solidFill>
              </a:rPr>
              <a:t>. §1.863-3(c</a:t>
            </a:r>
            <a:r>
              <a:rPr lang="en-US" sz="1800" dirty="0">
                <a:solidFill>
                  <a:srgbClr val="000000"/>
                </a:solidFill>
              </a:rPr>
              <a:t>).</a:t>
            </a:r>
          </a:p>
          <a:p>
            <a:pPr marL="465138" indent="-465138"/>
            <a:r>
              <a:rPr lang="en-US" sz="2000" b="1" u="sng" dirty="0">
                <a:solidFill>
                  <a:srgbClr val="000000"/>
                </a:solidFill>
              </a:rPr>
              <a:t>IFP Method</a:t>
            </a:r>
            <a:r>
              <a:rPr lang="en-US" sz="2000" dirty="0">
                <a:solidFill>
                  <a:srgbClr val="000000"/>
                </a:solidFill>
              </a:rPr>
              <a:t> </a:t>
            </a:r>
          </a:p>
          <a:p>
            <a:pPr marL="865188" lvl="1"/>
            <a:r>
              <a:rPr lang="en-US" sz="2000" dirty="0">
                <a:solidFill>
                  <a:srgbClr val="000000"/>
                </a:solidFill>
              </a:rPr>
              <a:t>(</a:t>
            </a:r>
            <a:r>
              <a:rPr lang="en-US" sz="2000" dirty="0" err="1">
                <a:solidFill>
                  <a:srgbClr val="000000"/>
                </a:solidFill>
              </a:rPr>
              <a:t>Regs</a:t>
            </a:r>
            <a:r>
              <a:rPr lang="en-US" sz="2000" dirty="0">
                <a:solidFill>
                  <a:srgbClr val="000000"/>
                </a:solidFill>
              </a:rPr>
              <a:t>. </a:t>
            </a:r>
            <a:r>
              <a:rPr lang="en-US" sz="2000" dirty="0" smtClean="0">
                <a:solidFill>
                  <a:srgbClr val="000000"/>
                </a:solidFill>
              </a:rPr>
              <a:t>§1.863-3(b</a:t>
            </a:r>
            <a:r>
              <a:rPr lang="en-US" sz="2000" dirty="0">
                <a:solidFill>
                  <a:srgbClr val="000000"/>
                </a:solidFill>
              </a:rPr>
              <a:t>)(2))--must be elected; taxpayer required to establish IFP by regular sales of part of its output to wholly independent distributors or other selling concerns in such a way to reasonably reflect the income </a:t>
            </a:r>
            <a:r>
              <a:rPr lang="en-US" sz="2000" dirty="0" smtClean="0">
                <a:solidFill>
                  <a:srgbClr val="000000"/>
                </a:solidFill>
              </a:rPr>
              <a:t>from production </a:t>
            </a:r>
            <a:r>
              <a:rPr lang="en-US" sz="2000" dirty="0">
                <a:solidFill>
                  <a:srgbClr val="000000"/>
                </a:solidFill>
              </a:rPr>
              <a:t>activity</a:t>
            </a:r>
            <a:r>
              <a:rPr lang="en-US" sz="2800" dirty="0" smtClean="0">
                <a:solidFill>
                  <a:srgbClr val="000000"/>
                </a:solidFill>
              </a:rPr>
              <a:t>. </a:t>
            </a:r>
            <a:endParaRPr lang="en-US" sz="2800" dirty="0">
              <a:solidFill>
                <a:srgbClr val="000000"/>
              </a:solidFill>
            </a:endParaRP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a:t>
            </a:r>
            <a:r>
              <a:rPr lang="en-US" sz="2400" dirty="0" err="1"/>
              <a:t>noncorporate</a:t>
            </a:r>
            <a:r>
              <a:rPr lang="en-US" sz="2400" dirty="0"/>
              <a:t> resident (§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dirty="0" smtClean="0"/>
              <a:t>Interest </a:t>
            </a:r>
            <a:r>
              <a:rPr lang="en-US" dirty="0"/>
              <a:t>paid by foreign branch of US bank or S&amp;L</a:t>
            </a:r>
            <a:endParaRPr lang="en-US" sz="2000" dirty="0"/>
          </a:p>
          <a:p>
            <a:pPr lvl="1">
              <a:lnSpc>
                <a:spcPct val="90000"/>
              </a:lnSpc>
            </a:pPr>
            <a:r>
              <a:rPr lang="en-US" sz="2000" dirty="0" smtClean="0"/>
              <a:t>Interest </a:t>
            </a:r>
            <a:r>
              <a:rPr lang="en-US" sz="2000" dirty="0"/>
              <a:t>paid by US branch of FC ETB is US source (§ 884(f))</a:t>
            </a:r>
          </a:p>
          <a:p>
            <a:pPr marL="0" indent="0">
              <a:lnSpc>
                <a:spcPct val="90000"/>
              </a:lnSpc>
              <a:buNone/>
            </a:pPr>
            <a:endParaRPr lang="en-US" sz="2400" dirty="0"/>
          </a:p>
          <a:p>
            <a:pPr>
              <a:lnSpc>
                <a:spcPct val="90000"/>
              </a:lnSpc>
            </a:pPr>
            <a:r>
              <a:rPr lang="en-US" sz="2400" dirty="0"/>
              <a:t>Foreign </a:t>
            </a:r>
            <a:r>
              <a:rPr lang="en-US" sz="2400" dirty="0" smtClean="0"/>
              <a:t>PSH </a:t>
            </a:r>
            <a:r>
              <a:rPr lang="en-US" sz="2400" dirty="0"/>
              <a:t>ETB:  only interest paid that is allocable to ECI (§ 861(a)(1)(C</a:t>
            </a:r>
            <a:r>
              <a:rPr lang="en-US" sz="2400" dirty="0" smtClean="0"/>
              <a:t>)</a:t>
            </a:r>
          </a:p>
          <a:p>
            <a:pPr>
              <a:lnSpc>
                <a:spcPct val="90000"/>
              </a:lnSpc>
            </a:pPr>
            <a:endParaRPr lang="en-US" sz="2400" dirty="0" smtClean="0"/>
          </a:p>
          <a:p>
            <a:pPr>
              <a:lnSpc>
                <a:spcPct val="90000"/>
              </a:lnSpc>
            </a:pPr>
            <a:r>
              <a:rPr lang="en-US" sz="2400" dirty="0" smtClean="0"/>
              <a:t>Interest paid by US PSH is US source</a:t>
            </a:r>
            <a:endParaRPr lang="en-US" sz="2400" dirty="0"/>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smtClean="0"/>
              <a:t>Part </a:t>
            </a:r>
            <a:r>
              <a:rPr lang="en-US" sz="2000" dirty="0"/>
              <a:t>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a:t>
            </a:r>
            <a:r>
              <a:rPr lang="en-US" sz="2000" dirty="0" smtClean="0"/>
              <a:t>wap </a:t>
            </a:r>
            <a:r>
              <a:rPr lang="en-US" sz="2000" dirty="0"/>
              <a:t>income is </a:t>
            </a:r>
            <a:r>
              <a:rPr lang="en-US" sz="2000" dirty="0" smtClean="0"/>
              <a:t>generally sourced </a:t>
            </a:r>
            <a:r>
              <a:rPr lang="en-US" sz="2000" dirty="0"/>
              <a:t>by reference to the residence of the recipient.  </a:t>
            </a:r>
            <a:r>
              <a:rPr lang="en-US" sz="2000" dirty="0" err="1"/>
              <a:t>Regs</a:t>
            </a:r>
            <a:r>
              <a:rPr lang="en-US" sz="2000" dirty="0"/>
              <a:t>. </a:t>
            </a:r>
            <a:r>
              <a:rPr lang="en-US" sz="2000" dirty="0" smtClean="0"/>
              <a:t>§1.863-7(b</a:t>
            </a:r>
            <a:r>
              <a:rPr lang="en-US" sz="2000" dirty="0"/>
              <a:t>)</a:t>
            </a:r>
            <a:r>
              <a:rPr lang="en-US" sz="2000" dirty="0" smtClean="0"/>
              <a:t>.  But see §871(m). </a:t>
            </a:r>
            <a:endParaRPr lang="en-US" sz="2000" dirty="0"/>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Times New Roman" charset="0"/>
              </a:rPr>
              <a:t>Net $20k</a:t>
            </a:r>
            <a:endParaRPr lang="en-US" sz="120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nSpc>
                <a:spcPct val="110000"/>
              </a:lnSpc>
            </a:pPr>
            <a:r>
              <a:rPr lang="en-US" b="1" u="sng" dirty="0" smtClean="0"/>
              <a:t>Portfolio Interest Exemption</a:t>
            </a:r>
            <a:r>
              <a:rPr lang="en-US" dirty="0" smtClean="0"/>
              <a:t> </a:t>
            </a:r>
            <a:r>
              <a:rPr lang="en-US" dirty="0"/>
              <a:t>(§ 871(h), 881(c)):</a:t>
            </a:r>
          </a:p>
          <a:p>
            <a:pPr lvl="1">
              <a:lnSpc>
                <a:spcPct val="110000"/>
              </a:lnSpc>
            </a:pPr>
            <a:r>
              <a:rPr lang="en-US" sz="2000" dirty="0"/>
              <a:t>Includes most US source interest on </a:t>
            </a:r>
            <a:r>
              <a:rPr lang="en-US" sz="2000" i="1" dirty="0"/>
              <a:t>registered obligations</a:t>
            </a:r>
            <a:r>
              <a:rPr lang="en-US" sz="2000" dirty="0"/>
              <a:t> (or nonregistered obligations </a:t>
            </a:r>
            <a:r>
              <a:rPr lang="en-US" sz="2000" dirty="0" smtClean="0"/>
              <a:t>issued before March 18, 2012, provided </a:t>
            </a:r>
            <a:r>
              <a:rPr lang="en-US" sz="2000" dirty="0"/>
              <a:t>certain requirements met)</a:t>
            </a:r>
          </a:p>
          <a:p>
            <a:pPr lvl="1">
              <a:lnSpc>
                <a:spcPct val="110000"/>
              </a:lnSpc>
            </a:pPr>
            <a:r>
              <a:rPr lang="en-US" sz="2000" dirty="0"/>
              <a:t>Excludes interest received by 10% </a:t>
            </a:r>
            <a:r>
              <a:rPr lang="ja-JP" altLang="en-US" sz="2000" dirty="0">
                <a:latin typeface="Arial"/>
              </a:rPr>
              <a:t>“</a:t>
            </a:r>
            <a:r>
              <a:rPr lang="en-US" sz="2000" dirty="0"/>
              <a:t>shareholder</a:t>
            </a:r>
            <a:r>
              <a:rPr lang="ja-JP" altLang="en-US" sz="2000" dirty="0">
                <a:latin typeface="Arial"/>
              </a:rPr>
              <a:t>”</a:t>
            </a:r>
            <a:endParaRPr lang="en-US" sz="2000" dirty="0"/>
          </a:p>
          <a:p>
            <a:pPr lvl="1">
              <a:lnSpc>
                <a:spcPct val="110000"/>
              </a:lnSpc>
            </a:pPr>
            <a:r>
              <a:rPr lang="en-US" sz="2000" dirty="0"/>
              <a:t>Excludes certain contingent interest</a:t>
            </a:r>
          </a:p>
          <a:p>
            <a:pPr lvl="1">
              <a:lnSpc>
                <a:spcPct val="110000"/>
              </a:lnSpc>
            </a:pPr>
            <a:r>
              <a:rPr lang="en-US" sz="2000" dirty="0"/>
              <a:t>Excludes interest paid on bank debt (§ 881(c)(3))</a:t>
            </a:r>
            <a:endParaRPr lang="en-US" sz="2800" dirty="0"/>
          </a:p>
          <a:p>
            <a:pPr>
              <a:lnSpc>
                <a:spcPct val="110000"/>
              </a:lnSpc>
            </a:pPr>
            <a:r>
              <a:rPr lang="en-US" dirty="0"/>
              <a:t>Interest on US deposits is exempt </a:t>
            </a:r>
            <a:r>
              <a:rPr lang="en-US" dirty="0" smtClean="0"/>
              <a:t>(§871(</a:t>
            </a:r>
            <a:r>
              <a:rPr lang="en-US" dirty="0" err="1" smtClean="0"/>
              <a:t>i</a:t>
            </a:r>
            <a:r>
              <a:rPr lang="en-US" dirty="0" smtClean="0"/>
              <a:t>)(2)(A))</a:t>
            </a:r>
          </a:p>
          <a:p>
            <a:pPr>
              <a:lnSpc>
                <a:spcPct val="110000"/>
              </a:lnSpc>
            </a:pPr>
            <a:r>
              <a:rPr lang="en-US" dirty="0" smtClean="0"/>
              <a:t>Certain interest paid by an “existing 80/20 company” is exempt (§871(</a:t>
            </a:r>
            <a:r>
              <a:rPr lang="en-US" dirty="0" err="1" smtClean="0"/>
              <a:t>i</a:t>
            </a:r>
            <a:r>
              <a:rPr lang="en-US" dirty="0"/>
              <a:t>)(2</a:t>
            </a:r>
            <a:r>
              <a:rPr lang="en-US" dirty="0" smtClean="0"/>
              <a:t>)(B)(ii))</a:t>
            </a:r>
            <a:endParaRPr lang="en-US" dirty="0"/>
          </a:p>
          <a:p>
            <a:pPr>
              <a:lnSpc>
                <a:spcPct val="110000"/>
              </a:lnSpc>
            </a:pPr>
            <a:r>
              <a:rPr lang="en-US" dirty="0"/>
              <a:t>If no exemption under Code or treaty, withholding required </a:t>
            </a:r>
            <a:r>
              <a:rPr lang="en-US" dirty="0" smtClean="0"/>
              <a:t>(§§1441</a:t>
            </a:r>
            <a:r>
              <a:rPr lang="en-US" dirty="0"/>
              <a:t>, 1442)</a:t>
            </a:r>
          </a:p>
          <a:p>
            <a:pPr>
              <a:lnSpc>
                <a:spcPct val="110000"/>
              </a:lnSpc>
            </a:pPr>
            <a:r>
              <a:rPr lang="en-US" dirty="0"/>
              <a:t>Interest-related </a:t>
            </a:r>
            <a:r>
              <a:rPr lang="en-US" i="1" dirty="0" smtClean="0"/>
              <a:t>dividends</a:t>
            </a:r>
            <a:r>
              <a:rPr lang="en-US" dirty="0" smtClean="0"/>
              <a:t> paid by mutual funds (§871(k</a:t>
            </a:r>
            <a:r>
              <a:rPr lang="en-US" dirty="0"/>
              <a:t>)(1))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smtClean="0"/>
              <a:t>Interest Received by Partnerships:  </a:t>
            </a:r>
            <a:r>
              <a:rPr lang="de-DE" sz="1800" dirty="0"/>
              <a:t>Reg. </a:t>
            </a:r>
            <a:r>
              <a:rPr lang="de-DE" sz="1800" dirty="0" smtClean="0"/>
              <a:t>1.871</a:t>
            </a:r>
            <a:r>
              <a:rPr lang="de-DE" sz="1800" dirty="0"/>
              <a:t>-14(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smtClean="0"/>
              <a:t>Source </a:t>
            </a:r>
            <a:r>
              <a:rPr lang="en-US" sz="2400" dirty="0"/>
              <a:t>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a:t>
            </a:r>
            <a:r>
              <a:rPr lang="en-US" dirty="0" smtClean="0"/>
              <a:t>Treaty: Article 11</a:t>
            </a:r>
            <a:endParaRPr lang="en-US" dirty="0"/>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a:t>
            </a:r>
            <a:r>
              <a:rPr lang="en-US" sz="2400" dirty="0" smtClean="0"/>
              <a:t>(§861(a</a:t>
            </a:r>
            <a:r>
              <a:rPr lang="en-US" sz="2400" dirty="0"/>
              <a:t>)(2)(A))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a:t>
            </a:r>
            <a:r>
              <a:rPr lang="en-US" sz="2000" dirty="0" smtClean="0"/>
              <a:t>(§861(a</a:t>
            </a:r>
            <a:r>
              <a:rPr lang="en-US" sz="2000" dirty="0"/>
              <a:t>)(2)(B));  </a:t>
            </a:r>
          </a:p>
          <a:p>
            <a:pPr lvl="1">
              <a:lnSpc>
                <a:spcPct val="80000"/>
              </a:lnSpc>
            </a:pPr>
            <a:r>
              <a:rPr lang="en-US" sz="2000" dirty="0" smtClean="0"/>
              <a:t>Doesn’t apply </a:t>
            </a:r>
            <a:r>
              <a:rPr lang="en-US" sz="2000" dirty="0"/>
              <a:t>to FCs subject to the </a:t>
            </a:r>
            <a:r>
              <a:rPr lang="en-US" sz="2000" dirty="0" err="1"/>
              <a:t>BPT</a:t>
            </a:r>
            <a:r>
              <a:rPr lang="en-US" sz="2000" dirty="0"/>
              <a:t> </a:t>
            </a:r>
            <a:r>
              <a:rPr lang="en-US" sz="2000" dirty="0" smtClean="0"/>
              <a:t>(§884(e</a:t>
            </a:r>
            <a:r>
              <a:rPr lang="en-US" sz="2000" dirty="0"/>
              <a:t>)(3)).</a:t>
            </a:r>
          </a:p>
          <a:p>
            <a:pPr lvl="1">
              <a:lnSpc>
                <a:spcPct val="80000"/>
              </a:lnSpc>
            </a:pPr>
            <a:endParaRPr lang="en-US" sz="2000" dirty="0"/>
          </a:p>
          <a:p>
            <a:pPr>
              <a:lnSpc>
                <a:spcPct val="80000"/>
              </a:lnSpc>
            </a:pPr>
            <a:r>
              <a:rPr lang="en-US" sz="2400" dirty="0"/>
              <a:t>Even though US source, not subject to tax. </a:t>
            </a:r>
            <a:r>
              <a:rPr lang="en-US" sz="2400" dirty="0" smtClean="0"/>
              <a:t>(§871(</a:t>
            </a:r>
            <a:r>
              <a:rPr lang="en-US" sz="2400" dirty="0" err="1" smtClean="0"/>
              <a:t>i</a:t>
            </a:r>
            <a:r>
              <a:rPr lang="en-US" sz="2400" dirty="0"/>
              <a:t>)(2)(D)). </a:t>
            </a:r>
          </a:p>
          <a:p>
            <a:pPr>
              <a:lnSpc>
                <a:spcPct val="80000"/>
              </a:lnSpc>
            </a:pPr>
            <a:endParaRPr lang="en-US" sz="2400" dirty="0"/>
          </a:p>
          <a:p>
            <a:pPr>
              <a:lnSpc>
                <a:spcPct val="80000"/>
              </a:lnSpc>
            </a:pPr>
            <a:r>
              <a:rPr lang="en-US" sz="2400" dirty="0"/>
              <a:t>If DC </a:t>
            </a:r>
            <a:r>
              <a:rPr lang="en-US" sz="2400" dirty="0" smtClean="0"/>
              <a:t>is an “existing 80/20 company”, dividends </a:t>
            </a:r>
            <a:r>
              <a:rPr lang="en-US" sz="2400" dirty="0"/>
              <a:t>paid by </a:t>
            </a:r>
            <a:r>
              <a:rPr lang="en-US" sz="2400" dirty="0" smtClean="0"/>
              <a:t>are </a:t>
            </a:r>
            <a:r>
              <a:rPr lang="en-US" sz="2400" dirty="0"/>
              <a:t>exempt from tax for foreign persons to the extent of DC</a:t>
            </a:r>
            <a:r>
              <a:rPr lang="ja-JP" altLang="en-US" sz="2400" dirty="0">
                <a:latin typeface="Arial"/>
              </a:rPr>
              <a:t>’</a:t>
            </a:r>
            <a:r>
              <a:rPr lang="en-US" sz="2400" dirty="0"/>
              <a:t>s </a:t>
            </a:r>
            <a:r>
              <a:rPr lang="en-US" sz="2400" dirty="0" smtClean="0"/>
              <a:t>active FS business income (§871(</a:t>
            </a:r>
            <a:r>
              <a:rPr lang="en-US" sz="2400" dirty="0" err="1" smtClean="0"/>
              <a:t>i</a:t>
            </a:r>
            <a:r>
              <a:rPr lang="en-US" sz="2400" dirty="0"/>
              <a:t>)(2)(B</a:t>
            </a:r>
            <a:r>
              <a:rPr lang="en-US" sz="2400" dirty="0" smtClean="0"/>
              <a:t>)(</a:t>
            </a:r>
            <a:r>
              <a:rPr lang="en-US" sz="2400" dirty="0" err="1" smtClean="0"/>
              <a:t>i</a:t>
            </a:r>
            <a:r>
              <a:rPr lang="en-US" sz="2400" dirty="0" smtClean="0"/>
              <a:t>)) </a:t>
            </a:r>
            <a:endParaRPr lang="en-US" sz="2400" dirty="0"/>
          </a:p>
          <a:p>
            <a:pPr>
              <a:lnSpc>
                <a:spcPct val="80000"/>
              </a:lnSpc>
            </a:pPr>
            <a:endParaRPr lang="en-US" sz="2400" dirty="0"/>
          </a:p>
          <a:p>
            <a:pPr>
              <a:lnSpc>
                <a:spcPct val="80000"/>
              </a:lnSpc>
            </a:pPr>
            <a:r>
              <a:rPr lang="en-US" sz="2400" dirty="0"/>
              <a:t>Short-term capital gain dividends paid by RICs. </a:t>
            </a:r>
            <a:r>
              <a:rPr lang="en-US" sz="2400" dirty="0" smtClean="0"/>
              <a:t>(§871(k</a:t>
            </a:r>
            <a:r>
              <a:rPr lang="en-US" sz="2400" dirty="0"/>
              <a:t>)(2)).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smtClean="0"/>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2954</TotalTime>
  <Words>3417</Words>
  <Application>Microsoft Macintosh PowerPoint</Application>
  <PresentationFormat>On-screen Show (4:3)</PresentationFormat>
  <Paragraphs>547</Paragraphs>
  <Slides>37</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Courier New</vt:lpstr>
      <vt:lpstr>ＭＳ Ｐゴシック</vt:lpstr>
      <vt:lpstr>NSimSun</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 Colon</cp:lastModifiedBy>
  <cp:revision>83</cp:revision>
  <dcterms:created xsi:type="dcterms:W3CDTF">2001-01-17T14:48:09Z</dcterms:created>
  <dcterms:modified xsi:type="dcterms:W3CDTF">2017-02-08T00:52:10Z</dcterms:modified>
</cp:coreProperties>
</file>