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9"/>
  </p:notesMasterIdLst>
  <p:handoutMasterIdLst>
    <p:handoutMasterId r:id="rId20"/>
  </p:handoutMasterIdLst>
  <p:sldIdLst>
    <p:sldId id="309" r:id="rId2"/>
    <p:sldId id="324" r:id="rId3"/>
    <p:sldId id="326" r:id="rId4"/>
    <p:sldId id="327" r:id="rId5"/>
    <p:sldId id="328" r:id="rId6"/>
    <p:sldId id="329" r:id="rId7"/>
    <p:sldId id="330" r:id="rId8"/>
    <p:sldId id="331" r:id="rId9"/>
    <p:sldId id="333" r:id="rId10"/>
    <p:sldId id="334" r:id="rId11"/>
    <p:sldId id="335" r:id="rId12"/>
    <p:sldId id="336" r:id="rId13"/>
    <p:sldId id="323" r:id="rId14"/>
    <p:sldId id="338" r:id="rId15"/>
    <p:sldId id="339" r:id="rId16"/>
    <p:sldId id="340" r:id="rId17"/>
    <p:sldId id="320" r:id="rId1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5AA53-A7AD-744A-9939-A74BA84C72D5}" v="150" dt="2022-04-19T11:31:55.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64"/>
    <p:restoredTop sz="94660"/>
  </p:normalViewPr>
  <p:slideViewPr>
    <p:cSldViewPr>
      <p:cViewPr varScale="1">
        <p:scale>
          <a:sx n="86" d="100"/>
          <a:sy n="86" d="100"/>
        </p:scale>
        <p:origin x="208" y="26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F95AA53-A7AD-744A-9939-A74BA84C72D5}"/>
    <pc:docChg chg="undo custSel addSld delSld modSld sldOrd">
      <pc:chgData name="Jeffrey M. Colon" userId="615143b1-cdee-493d-9a9d-1565ce8666d9" providerId="ADAL" clId="{1F95AA53-A7AD-744A-9939-A74BA84C72D5}" dt="2022-04-19T11:32:21.261" v="1383" actId="20577"/>
      <pc:docMkLst>
        <pc:docMk/>
      </pc:docMkLst>
      <pc:sldChg chg="modSp modAnim">
        <pc:chgData name="Jeffrey M. Colon" userId="615143b1-cdee-493d-9a9d-1565ce8666d9" providerId="ADAL" clId="{1F95AA53-A7AD-744A-9939-A74BA84C72D5}" dt="2022-04-18T19:12:28.730" v="2" actId="2711"/>
        <pc:sldMkLst>
          <pc:docMk/>
          <pc:sldMk cId="0" sldId="309"/>
        </pc:sldMkLst>
        <pc:spChg chg="mod">
          <ac:chgData name="Jeffrey M. Colon" userId="615143b1-cdee-493d-9a9d-1565ce8666d9" providerId="ADAL" clId="{1F95AA53-A7AD-744A-9939-A74BA84C72D5}" dt="2022-04-18T19:12:28.730" v="2" actId="2711"/>
          <ac:spMkLst>
            <pc:docMk/>
            <pc:sldMk cId="0" sldId="309"/>
            <ac:spMk id="2053" creationId="{00000000-0000-0000-0000-000000000000}"/>
          </ac:spMkLst>
        </pc:spChg>
      </pc:sldChg>
      <pc:sldChg chg="del ord">
        <pc:chgData name="Jeffrey M. Colon" userId="615143b1-cdee-493d-9a9d-1565ce8666d9" providerId="ADAL" clId="{1F95AA53-A7AD-744A-9939-A74BA84C72D5}" dt="2022-04-18T21:34:12.084" v="1041" actId="2696"/>
        <pc:sldMkLst>
          <pc:docMk/>
          <pc:sldMk cId="0" sldId="310"/>
        </pc:sldMkLst>
      </pc:sldChg>
      <pc:sldChg chg="modSp del mod">
        <pc:chgData name="Jeffrey M. Colon" userId="615143b1-cdee-493d-9a9d-1565ce8666d9" providerId="ADAL" clId="{1F95AA53-A7AD-744A-9939-A74BA84C72D5}" dt="2022-04-18T21:33:49.093" v="1036" actId="2696"/>
        <pc:sldMkLst>
          <pc:docMk/>
          <pc:sldMk cId="0" sldId="313"/>
        </pc:sldMkLst>
        <pc:spChg chg="mod">
          <ac:chgData name="Jeffrey M. Colon" userId="615143b1-cdee-493d-9a9d-1565ce8666d9" providerId="ADAL" clId="{1F95AA53-A7AD-744A-9939-A74BA84C72D5}" dt="2022-04-18T20:57:55.410" v="192" actId="404"/>
          <ac:spMkLst>
            <pc:docMk/>
            <pc:sldMk cId="0" sldId="313"/>
            <ac:spMk id="9220" creationId="{00000000-0000-0000-0000-000000000000}"/>
          </ac:spMkLst>
        </pc:spChg>
        <pc:spChg chg="mod">
          <ac:chgData name="Jeffrey M. Colon" userId="615143b1-cdee-493d-9a9d-1565ce8666d9" providerId="ADAL" clId="{1F95AA53-A7AD-744A-9939-A74BA84C72D5}" dt="2022-04-18T21:15:15.001" v="256" actId="20577"/>
          <ac:spMkLst>
            <pc:docMk/>
            <pc:sldMk cId="0" sldId="313"/>
            <ac:spMk id="9221" creationId="{00000000-0000-0000-0000-000000000000}"/>
          </ac:spMkLst>
        </pc:spChg>
      </pc:sldChg>
      <pc:sldChg chg="del">
        <pc:chgData name="Jeffrey M. Colon" userId="615143b1-cdee-493d-9a9d-1565ce8666d9" providerId="ADAL" clId="{1F95AA53-A7AD-744A-9939-A74BA84C72D5}" dt="2022-04-18T20:54:16.380" v="187" actId="2696"/>
        <pc:sldMkLst>
          <pc:docMk/>
          <pc:sldMk cId="0" sldId="314"/>
        </pc:sldMkLst>
      </pc:sldChg>
      <pc:sldChg chg="del">
        <pc:chgData name="Jeffrey M. Colon" userId="615143b1-cdee-493d-9a9d-1565ce8666d9" providerId="ADAL" clId="{1F95AA53-A7AD-744A-9939-A74BA84C72D5}" dt="2022-04-18T20:54:18.839" v="188" actId="2696"/>
        <pc:sldMkLst>
          <pc:docMk/>
          <pc:sldMk cId="0" sldId="315"/>
        </pc:sldMkLst>
      </pc:sldChg>
      <pc:sldChg chg="del">
        <pc:chgData name="Jeffrey M. Colon" userId="615143b1-cdee-493d-9a9d-1565ce8666d9" providerId="ADAL" clId="{1F95AA53-A7AD-744A-9939-A74BA84C72D5}" dt="2022-04-18T20:54:31.216" v="189" actId="2696"/>
        <pc:sldMkLst>
          <pc:docMk/>
          <pc:sldMk cId="0" sldId="316"/>
        </pc:sldMkLst>
      </pc:sldChg>
      <pc:sldChg chg="del">
        <pc:chgData name="Jeffrey M. Colon" userId="615143b1-cdee-493d-9a9d-1565ce8666d9" providerId="ADAL" clId="{1F95AA53-A7AD-744A-9939-A74BA84C72D5}" dt="2022-04-18T20:54:33.954" v="190" actId="2696"/>
        <pc:sldMkLst>
          <pc:docMk/>
          <pc:sldMk cId="0" sldId="318"/>
        </pc:sldMkLst>
      </pc:sldChg>
      <pc:sldChg chg="del">
        <pc:chgData name="Jeffrey M. Colon" userId="615143b1-cdee-493d-9a9d-1565ce8666d9" providerId="ADAL" clId="{1F95AA53-A7AD-744A-9939-A74BA84C72D5}" dt="2022-04-18T21:33:52.801" v="1037" actId="2696"/>
        <pc:sldMkLst>
          <pc:docMk/>
          <pc:sldMk cId="0" sldId="319"/>
        </pc:sldMkLst>
      </pc:sldChg>
      <pc:sldChg chg="modSp mod">
        <pc:chgData name="Jeffrey M. Colon" userId="615143b1-cdee-493d-9a9d-1565ce8666d9" providerId="ADAL" clId="{1F95AA53-A7AD-744A-9939-A74BA84C72D5}" dt="2022-04-18T21:33:59.516" v="1040" actId="404"/>
        <pc:sldMkLst>
          <pc:docMk/>
          <pc:sldMk cId="0" sldId="320"/>
        </pc:sldMkLst>
        <pc:spChg chg="mod">
          <ac:chgData name="Jeffrey M. Colon" userId="615143b1-cdee-493d-9a9d-1565ce8666d9" providerId="ADAL" clId="{1F95AA53-A7AD-744A-9939-A74BA84C72D5}" dt="2022-04-18T21:33:59.516" v="1040" actId="404"/>
          <ac:spMkLst>
            <pc:docMk/>
            <pc:sldMk cId="0" sldId="320"/>
            <ac:spMk id="15362" creationId="{00000000-0000-0000-0000-000000000000}"/>
          </ac:spMkLst>
        </pc:spChg>
      </pc:sldChg>
      <pc:sldChg chg="modSp mod">
        <pc:chgData name="Jeffrey M. Colon" userId="615143b1-cdee-493d-9a9d-1565ce8666d9" providerId="ADAL" clId="{1F95AA53-A7AD-744A-9939-A74BA84C72D5}" dt="2022-04-18T21:11:48.451" v="252" actId="403"/>
        <pc:sldMkLst>
          <pc:docMk/>
          <pc:sldMk cId="0" sldId="323"/>
        </pc:sldMkLst>
        <pc:spChg chg="mod">
          <ac:chgData name="Jeffrey M. Colon" userId="615143b1-cdee-493d-9a9d-1565ce8666d9" providerId="ADAL" clId="{1F95AA53-A7AD-744A-9939-A74BA84C72D5}" dt="2022-04-18T21:11:48.451" v="252" actId="403"/>
          <ac:spMkLst>
            <pc:docMk/>
            <pc:sldMk cId="0" sldId="323"/>
            <ac:spMk id="8195" creationId="{00000000-0000-0000-0000-000000000000}"/>
          </ac:spMkLst>
        </pc:spChg>
      </pc:sldChg>
      <pc:sldChg chg="modSp modAnim">
        <pc:chgData name="Jeffrey M. Colon" userId="615143b1-cdee-493d-9a9d-1565ce8666d9" providerId="ADAL" clId="{1F95AA53-A7AD-744A-9939-A74BA84C72D5}" dt="2022-04-18T19:13:04.269" v="18" actId="20577"/>
        <pc:sldMkLst>
          <pc:docMk/>
          <pc:sldMk cId="1980565088" sldId="324"/>
        </pc:sldMkLst>
        <pc:spChg chg="mod">
          <ac:chgData name="Jeffrey M. Colon" userId="615143b1-cdee-493d-9a9d-1565ce8666d9" providerId="ADAL" clId="{1F95AA53-A7AD-744A-9939-A74BA84C72D5}" dt="2022-04-18T19:13:04.269" v="18" actId="20577"/>
          <ac:spMkLst>
            <pc:docMk/>
            <pc:sldMk cId="1980565088" sldId="324"/>
            <ac:spMk id="2" creationId="{08E77E80-EAD6-6CCD-B7DE-BE37BD61B77B}"/>
          </ac:spMkLst>
        </pc:spChg>
      </pc:sldChg>
      <pc:sldChg chg="modSp modAnim">
        <pc:chgData name="Jeffrey M. Colon" userId="615143b1-cdee-493d-9a9d-1565ce8666d9" providerId="ADAL" clId="{1F95AA53-A7AD-744A-9939-A74BA84C72D5}" dt="2022-04-19T11:31:55.794" v="1380" actId="113"/>
        <pc:sldMkLst>
          <pc:docMk/>
          <pc:sldMk cId="2321752948" sldId="326"/>
        </pc:sldMkLst>
        <pc:spChg chg="mod">
          <ac:chgData name="Jeffrey M. Colon" userId="615143b1-cdee-493d-9a9d-1565ce8666d9" providerId="ADAL" clId="{1F95AA53-A7AD-744A-9939-A74BA84C72D5}" dt="2022-04-19T11:31:55.794" v="1380" actId="113"/>
          <ac:spMkLst>
            <pc:docMk/>
            <pc:sldMk cId="2321752948" sldId="326"/>
            <ac:spMk id="2" creationId="{1EE9A599-D3CE-928F-5A5D-7B00F894D2FF}"/>
          </ac:spMkLst>
        </pc:spChg>
      </pc:sldChg>
      <pc:sldChg chg="modSp mod modAnim">
        <pc:chgData name="Jeffrey M. Colon" userId="615143b1-cdee-493d-9a9d-1565ce8666d9" providerId="ADAL" clId="{1F95AA53-A7AD-744A-9939-A74BA84C72D5}" dt="2022-04-19T11:32:21.261" v="1383" actId="20577"/>
        <pc:sldMkLst>
          <pc:docMk/>
          <pc:sldMk cId="3759511417" sldId="327"/>
        </pc:sldMkLst>
        <pc:spChg chg="mod">
          <ac:chgData name="Jeffrey M. Colon" userId="615143b1-cdee-493d-9a9d-1565ce8666d9" providerId="ADAL" clId="{1F95AA53-A7AD-744A-9939-A74BA84C72D5}" dt="2022-04-18T19:13:36.285" v="22" actId="20577"/>
          <ac:spMkLst>
            <pc:docMk/>
            <pc:sldMk cId="3759511417" sldId="327"/>
            <ac:spMk id="2" creationId="{8CBB5848-C66D-1EE9-C117-47329CCB7DB8}"/>
          </ac:spMkLst>
        </pc:spChg>
        <pc:spChg chg="mod">
          <ac:chgData name="Jeffrey M. Colon" userId="615143b1-cdee-493d-9a9d-1565ce8666d9" providerId="ADAL" clId="{1F95AA53-A7AD-744A-9939-A74BA84C72D5}" dt="2022-04-19T11:32:21.261" v="1383" actId="20577"/>
          <ac:spMkLst>
            <pc:docMk/>
            <pc:sldMk cId="3759511417" sldId="327"/>
            <ac:spMk id="3" creationId="{A2102702-5CE6-CD35-502F-64F406E46F1E}"/>
          </ac:spMkLst>
        </pc:spChg>
      </pc:sldChg>
      <pc:sldChg chg="modAnim">
        <pc:chgData name="Jeffrey M. Colon" userId="615143b1-cdee-493d-9a9d-1565ce8666d9" providerId="ADAL" clId="{1F95AA53-A7AD-744A-9939-A74BA84C72D5}" dt="2022-04-18T19:14:06.552" v="25"/>
        <pc:sldMkLst>
          <pc:docMk/>
          <pc:sldMk cId="246060740" sldId="328"/>
        </pc:sldMkLst>
      </pc:sldChg>
      <pc:sldChg chg="modAnim">
        <pc:chgData name="Jeffrey M. Colon" userId="615143b1-cdee-493d-9a9d-1565ce8666d9" providerId="ADAL" clId="{1F95AA53-A7AD-744A-9939-A74BA84C72D5}" dt="2022-04-18T19:19:54.114" v="27"/>
        <pc:sldMkLst>
          <pc:docMk/>
          <pc:sldMk cId="1430363703" sldId="329"/>
        </pc:sldMkLst>
      </pc:sldChg>
      <pc:sldChg chg="modAnim">
        <pc:chgData name="Jeffrey M. Colon" userId="615143b1-cdee-493d-9a9d-1565ce8666d9" providerId="ADAL" clId="{1F95AA53-A7AD-744A-9939-A74BA84C72D5}" dt="2022-04-18T19:20:08.883" v="29"/>
        <pc:sldMkLst>
          <pc:docMk/>
          <pc:sldMk cId="4240779556" sldId="330"/>
        </pc:sldMkLst>
      </pc:sldChg>
      <pc:sldChg chg="modSp mod ord modAnim">
        <pc:chgData name="Jeffrey M. Colon" userId="615143b1-cdee-493d-9a9d-1565ce8666d9" providerId="ADAL" clId="{1F95AA53-A7AD-744A-9939-A74BA84C72D5}" dt="2022-04-18T19:34:00.721" v="102"/>
        <pc:sldMkLst>
          <pc:docMk/>
          <pc:sldMk cId="3027450737" sldId="331"/>
        </pc:sldMkLst>
        <pc:spChg chg="mod">
          <ac:chgData name="Jeffrey M. Colon" userId="615143b1-cdee-493d-9a9d-1565ce8666d9" providerId="ADAL" clId="{1F95AA53-A7AD-744A-9939-A74BA84C72D5}" dt="2022-04-18T19:33:47.431" v="100" actId="20577"/>
          <ac:spMkLst>
            <pc:docMk/>
            <pc:sldMk cId="3027450737" sldId="331"/>
            <ac:spMk id="2" creationId="{861D1881-E680-0E4C-1A6B-45BA065318A6}"/>
          </ac:spMkLst>
        </pc:spChg>
      </pc:sldChg>
      <pc:sldChg chg="del">
        <pc:chgData name="Jeffrey M. Colon" userId="615143b1-cdee-493d-9a9d-1565ce8666d9" providerId="ADAL" clId="{1F95AA53-A7AD-744A-9939-A74BA84C72D5}" dt="2022-04-18T19:48:54.230" v="175" actId="2696"/>
        <pc:sldMkLst>
          <pc:docMk/>
          <pc:sldMk cId="1792882733" sldId="332"/>
        </pc:sldMkLst>
      </pc:sldChg>
      <pc:sldChg chg="modSp new mod modAnim">
        <pc:chgData name="Jeffrey M. Colon" userId="615143b1-cdee-493d-9a9d-1565ce8666d9" providerId="ADAL" clId="{1F95AA53-A7AD-744A-9939-A74BA84C72D5}" dt="2022-04-18T21:41:10.314" v="1373"/>
        <pc:sldMkLst>
          <pc:docMk/>
          <pc:sldMk cId="3553645811" sldId="333"/>
        </pc:sldMkLst>
        <pc:spChg chg="mod">
          <ac:chgData name="Jeffrey M. Colon" userId="615143b1-cdee-493d-9a9d-1565ce8666d9" providerId="ADAL" clId="{1F95AA53-A7AD-744A-9939-A74BA84C72D5}" dt="2022-04-18T21:41:02.625" v="1371" actId="15"/>
          <ac:spMkLst>
            <pc:docMk/>
            <pc:sldMk cId="3553645811" sldId="333"/>
            <ac:spMk id="2" creationId="{0A0CDF4C-87DE-72FB-BB94-A36783F17F51}"/>
          </ac:spMkLst>
        </pc:spChg>
        <pc:spChg chg="mod">
          <ac:chgData name="Jeffrey M. Colon" userId="615143b1-cdee-493d-9a9d-1565ce8666d9" providerId="ADAL" clId="{1F95AA53-A7AD-744A-9939-A74BA84C72D5}" dt="2022-04-18T19:34:17.062" v="103"/>
          <ac:spMkLst>
            <pc:docMk/>
            <pc:sldMk cId="3553645811" sldId="333"/>
            <ac:spMk id="3" creationId="{1C0BB623-9751-7A77-F85A-B43EAB8CDA93}"/>
          </ac:spMkLst>
        </pc:spChg>
      </pc:sldChg>
      <pc:sldChg chg="modSp new mod modAnim">
        <pc:chgData name="Jeffrey M. Colon" userId="615143b1-cdee-493d-9a9d-1565ce8666d9" providerId="ADAL" clId="{1F95AA53-A7AD-744A-9939-A74BA84C72D5}" dt="2022-04-18T19:37:32.374" v="123" actId="27636"/>
        <pc:sldMkLst>
          <pc:docMk/>
          <pc:sldMk cId="3498747580" sldId="334"/>
        </pc:sldMkLst>
        <pc:spChg chg="mod">
          <ac:chgData name="Jeffrey M. Colon" userId="615143b1-cdee-493d-9a9d-1565ce8666d9" providerId="ADAL" clId="{1F95AA53-A7AD-744A-9939-A74BA84C72D5}" dt="2022-04-18T19:37:32.374" v="123" actId="27636"/>
          <ac:spMkLst>
            <pc:docMk/>
            <pc:sldMk cId="3498747580" sldId="334"/>
            <ac:spMk id="2" creationId="{BEE7E01C-7522-5A37-E4D6-9CEA9512E9AF}"/>
          </ac:spMkLst>
        </pc:spChg>
        <pc:spChg chg="mod">
          <ac:chgData name="Jeffrey M. Colon" userId="615143b1-cdee-493d-9a9d-1565ce8666d9" providerId="ADAL" clId="{1F95AA53-A7AD-744A-9939-A74BA84C72D5}" dt="2022-04-18T19:34:21.648" v="104"/>
          <ac:spMkLst>
            <pc:docMk/>
            <pc:sldMk cId="3498747580" sldId="334"/>
            <ac:spMk id="3" creationId="{0FCE5237-9A10-51C6-86C3-5675DE0BF964}"/>
          </ac:spMkLst>
        </pc:spChg>
      </pc:sldChg>
      <pc:sldChg chg="modSp new mod modAnim">
        <pc:chgData name="Jeffrey M. Colon" userId="615143b1-cdee-493d-9a9d-1565ce8666d9" providerId="ADAL" clId="{1F95AA53-A7AD-744A-9939-A74BA84C72D5}" dt="2022-04-18T19:48:37.116" v="174"/>
        <pc:sldMkLst>
          <pc:docMk/>
          <pc:sldMk cId="4294233275" sldId="335"/>
        </pc:sldMkLst>
        <pc:spChg chg="mod">
          <ac:chgData name="Jeffrey M. Colon" userId="615143b1-cdee-493d-9a9d-1565ce8666d9" providerId="ADAL" clId="{1F95AA53-A7AD-744A-9939-A74BA84C72D5}" dt="2022-04-18T19:48:18.236" v="171" actId="20577"/>
          <ac:spMkLst>
            <pc:docMk/>
            <pc:sldMk cId="4294233275" sldId="335"/>
            <ac:spMk id="2" creationId="{6D63091B-38FE-3FAB-A7E5-E04277F602FA}"/>
          </ac:spMkLst>
        </pc:spChg>
        <pc:spChg chg="mod">
          <ac:chgData name="Jeffrey M. Colon" userId="615143b1-cdee-493d-9a9d-1565ce8666d9" providerId="ADAL" clId="{1F95AA53-A7AD-744A-9939-A74BA84C72D5}" dt="2022-04-18T19:44:21.581" v="124"/>
          <ac:spMkLst>
            <pc:docMk/>
            <pc:sldMk cId="4294233275" sldId="335"/>
            <ac:spMk id="3" creationId="{7DB9E9C4-DE27-785B-B8E2-11CA7AC16B31}"/>
          </ac:spMkLst>
        </pc:spChg>
      </pc:sldChg>
      <pc:sldChg chg="modSp add mod modAnim">
        <pc:chgData name="Jeffrey M. Colon" userId="615143b1-cdee-493d-9a9d-1565ce8666d9" providerId="ADAL" clId="{1F95AA53-A7AD-744A-9939-A74BA84C72D5}" dt="2022-04-18T21:02:51.590" v="202" actId="114"/>
        <pc:sldMkLst>
          <pc:docMk/>
          <pc:sldMk cId="2539802317" sldId="336"/>
        </pc:sldMkLst>
        <pc:spChg chg="mod">
          <ac:chgData name="Jeffrey M. Colon" userId="615143b1-cdee-493d-9a9d-1565ce8666d9" providerId="ADAL" clId="{1F95AA53-A7AD-744A-9939-A74BA84C72D5}" dt="2022-04-18T21:02:51.590" v="202" actId="114"/>
          <ac:spMkLst>
            <pc:docMk/>
            <pc:sldMk cId="2539802317" sldId="336"/>
            <ac:spMk id="2" creationId="{6D63091B-38FE-3FAB-A7E5-E04277F602FA}"/>
          </ac:spMkLst>
        </pc:spChg>
        <pc:spChg chg="mod">
          <ac:chgData name="Jeffrey M. Colon" userId="615143b1-cdee-493d-9a9d-1565ce8666d9" providerId="ADAL" clId="{1F95AA53-A7AD-744A-9939-A74BA84C72D5}" dt="2022-04-18T19:51:42.756" v="186" actId="20577"/>
          <ac:spMkLst>
            <pc:docMk/>
            <pc:sldMk cId="2539802317" sldId="336"/>
            <ac:spMk id="3" creationId="{7DB9E9C4-DE27-785B-B8E2-11CA7AC16B31}"/>
          </ac:spMkLst>
        </pc:spChg>
      </pc:sldChg>
      <pc:sldChg chg="modSp add del mod ord">
        <pc:chgData name="Jeffrey M. Colon" userId="615143b1-cdee-493d-9a9d-1565ce8666d9" providerId="ADAL" clId="{1F95AA53-A7AD-744A-9939-A74BA84C72D5}" dt="2022-04-18T21:12:16.875" v="255" actId="2696"/>
        <pc:sldMkLst>
          <pc:docMk/>
          <pc:sldMk cId="1063039473" sldId="337"/>
        </pc:sldMkLst>
        <pc:spChg chg="mod">
          <ac:chgData name="Jeffrey M. Colon" userId="615143b1-cdee-493d-9a9d-1565ce8666d9" providerId="ADAL" clId="{1F95AA53-A7AD-744A-9939-A74BA84C72D5}" dt="2022-04-18T21:07:09.277" v="210" actId="20577"/>
          <ac:spMkLst>
            <pc:docMk/>
            <pc:sldMk cId="1063039473" sldId="337"/>
            <ac:spMk id="9220" creationId="{00000000-0000-0000-0000-000000000000}"/>
          </ac:spMkLst>
        </pc:spChg>
        <pc:spChg chg="mod">
          <ac:chgData name="Jeffrey M. Colon" userId="615143b1-cdee-493d-9a9d-1565ce8666d9" providerId="ADAL" clId="{1F95AA53-A7AD-744A-9939-A74BA84C72D5}" dt="2022-04-18T21:09:36.138" v="225" actId="14"/>
          <ac:spMkLst>
            <pc:docMk/>
            <pc:sldMk cId="1063039473" sldId="337"/>
            <ac:spMk id="9221" creationId="{00000000-0000-0000-0000-000000000000}"/>
          </ac:spMkLst>
        </pc:spChg>
      </pc:sldChg>
      <pc:sldChg chg="modSp new mod ord modAnim">
        <pc:chgData name="Jeffrey M. Colon" userId="615143b1-cdee-493d-9a9d-1565ce8666d9" providerId="ADAL" clId="{1F95AA53-A7AD-744A-9939-A74BA84C72D5}" dt="2022-04-18T21:15:41.863" v="281" actId="20577"/>
        <pc:sldMkLst>
          <pc:docMk/>
          <pc:sldMk cId="139297217" sldId="338"/>
        </pc:sldMkLst>
        <pc:spChg chg="mod">
          <ac:chgData name="Jeffrey M. Colon" userId="615143b1-cdee-493d-9a9d-1565ce8666d9" providerId="ADAL" clId="{1F95AA53-A7AD-744A-9939-A74BA84C72D5}" dt="2022-04-18T21:15:41.863" v="281" actId="20577"/>
          <ac:spMkLst>
            <pc:docMk/>
            <pc:sldMk cId="139297217" sldId="338"/>
            <ac:spMk id="2" creationId="{67FE2CBC-05FD-403D-BCA2-36725D865254}"/>
          </ac:spMkLst>
        </pc:spChg>
        <pc:spChg chg="mod">
          <ac:chgData name="Jeffrey M. Colon" userId="615143b1-cdee-493d-9a9d-1565ce8666d9" providerId="ADAL" clId="{1F95AA53-A7AD-744A-9939-A74BA84C72D5}" dt="2022-04-18T21:15:33.678" v="275" actId="20577"/>
          <ac:spMkLst>
            <pc:docMk/>
            <pc:sldMk cId="139297217" sldId="338"/>
            <ac:spMk id="3" creationId="{5F5E439B-0553-EE99-126B-24A98815A15A}"/>
          </ac:spMkLst>
        </pc:spChg>
      </pc:sldChg>
      <pc:sldChg chg="addSp delSp modSp new mod ord modAnim">
        <pc:chgData name="Jeffrey M. Colon" userId="615143b1-cdee-493d-9a9d-1565ce8666d9" providerId="ADAL" clId="{1F95AA53-A7AD-744A-9939-A74BA84C72D5}" dt="2022-04-18T21:41:47.501" v="1377" actId="20577"/>
        <pc:sldMkLst>
          <pc:docMk/>
          <pc:sldMk cId="2136426451" sldId="339"/>
        </pc:sldMkLst>
        <pc:spChg chg="mod">
          <ac:chgData name="Jeffrey M. Colon" userId="615143b1-cdee-493d-9a9d-1565ce8666d9" providerId="ADAL" clId="{1F95AA53-A7AD-744A-9939-A74BA84C72D5}" dt="2022-04-18T21:41:47.501" v="1377" actId="20577"/>
          <ac:spMkLst>
            <pc:docMk/>
            <pc:sldMk cId="2136426451" sldId="339"/>
            <ac:spMk id="2" creationId="{3A0ECC8C-9668-D6E3-64D6-CBA97630DAD6}"/>
          </ac:spMkLst>
        </pc:spChg>
        <pc:spChg chg="mod">
          <ac:chgData name="Jeffrey M. Colon" userId="615143b1-cdee-493d-9a9d-1565ce8666d9" providerId="ADAL" clId="{1F95AA53-A7AD-744A-9939-A74BA84C72D5}" dt="2022-04-18T21:32:00.670" v="988" actId="20577"/>
          <ac:spMkLst>
            <pc:docMk/>
            <pc:sldMk cId="2136426451" sldId="339"/>
            <ac:spMk id="3" creationId="{2BEB2196-00A6-DCF5-13B1-0060E2D9F8D8}"/>
          </ac:spMkLst>
        </pc:spChg>
        <pc:spChg chg="add del">
          <ac:chgData name="Jeffrey M. Colon" userId="615143b1-cdee-493d-9a9d-1565ce8666d9" providerId="ADAL" clId="{1F95AA53-A7AD-744A-9939-A74BA84C72D5}" dt="2022-04-18T21:23:30.209" v="407"/>
          <ac:spMkLst>
            <pc:docMk/>
            <pc:sldMk cId="2136426451" sldId="339"/>
            <ac:spMk id="6" creationId="{A23804C1-D197-EBF4-6781-2B5FD73CAC36}"/>
          </ac:spMkLst>
        </pc:spChg>
        <pc:spChg chg="add del">
          <ac:chgData name="Jeffrey M. Colon" userId="615143b1-cdee-493d-9a9d-1565ce8666d9" providerId="ADAL" clId="{1F95AA53-A7AD-744A-9939-A74BA84C72D5}" dt="2022-04-18T21:23:34.432" v="409"/>
          <ac:spMkLst>
            <pc:docMk/>
            <pc:sldMk cId="2136426451" sldId="339"/>
            <ac:spMk id="7" creationId="{D3AD9B64-462F-6C8F-C9FD-23C165816DF9}"/>
          </ac:spMkLst>
        </pc:spChg>
        <pc:spChg chg="add del">
          <ac:chgData name="Jeffrey M. Colon" userId="615143b1-cdee-493d-9a9d-1565ce8666d9" providerId="ADAL" clId="{1F95AA53-A7AD-744A-9939-A74BA84C72D5}" dt="2022-04-18T21:23:45.377" v="411"/>
          <ac:spMkLst>
            <pc:docMk/>
            <pc:sldMk cId="2136426451" sldId="339"/>
            <ac:spMk id="8" creationId="{7047F367-780D-7E08-AF77-97B269BAEEE6}"/>
          </ac:spMkLst>
        </pc:spChg>
        <pc:spChg chg="add del mod">
          <ac:chgData name="Jeffrey M. Colon" userId="615143b1-cdee-493d-9a9d-1565ce8666d9" providerId="ADAL" clId="{1F95AA53-A7AD-744A-9939-A74BA84C72D5}" dt="2022-04-18T21:24:05.630" v="415"/>
          <ac:spMkLst>
            <pc:docMk/>
            <pc:sldMk cId="2136426451" sldId="339"/>
            <ac:spMk id="9" creationId="{124FBE69-221D-95CE-F1E3-F74DEA41D401}"/>
          </ac:spMkLst>
        </pc:spChg>
        <pc:spChg chg="add del">
          <ac:chgData name="Jeffrey M. Colon" userId="615143b1-cdee-493d-9a9d-1565ce8666d9" providerId="ADAL" clId="{1F95AA53-A7AD-744A-9939-A74BA84C72D5}" dt="2022-04-18T21:24:20.601" v="417"/>
          <ac:spMkLst>
            <pc:docMk/>
            <pc:sldMk cId="2136426451" sldId="339"/>
            <ac:spMk id="10" creationId="{B4EBE154-132C-C5F8-7E7B-0C6CA1E90413}"/>
          </ac:spMkLst>
        </pc:spChg>
        <pc:spChg chg="add del mod">
          <ac:chgData name="Jeffrey M. Colon" userId="615143b1-cdee-493d-9a9d-1565ce8666d9" providerId="ADAL" clId="{1F95AA53-A7AD-744A-9939-A74BA84C72D5}" dt="2022-04-18T21:25:38.744" v="423"/>
          <ac:spMkLst>
            <pc:docMk/>
            <pc:sldMk cId="2136426451" sldId="339"/>
            <ac:spMk id="11" creationId="{67AB9F63-F465-49C6-1CA1-EC04CE15ABB2}"/>
          </ac:spMkLst>
        </pc:spChg>
        <pc:spChg chg="add del">
          <ac:chgData name="Jeffrey M. Colon" userId="615143b1-cdee-493d-9a9d-1565ce8666d9" providerId="ADAL" clId="{1F95AA53-A7AD-744A-9939-A74BA84C72D5}" dt="2022-04-18T21:28:12.186" v="698"/>
          <ac:spMkLst>
            <pc:docMk/>
            <pc:sldMk cId="2136426451" sldId="339"/>
            <ac:spMk id="12" creationId="{99D79AEB-9C01-A4E7-FB95-1BFBE007040E}"/>
          </ac:spMkLst>
        </pc:spChg>
        <pc:picChg chg="add del">
          <ac:chgData name="Jeffrey M. Colon" userId="615143b1-cdee-493d-9a9d-1565ce8666d9" providerId="ADAL" clId="{1F95AA53-A7AD-744A-9939-A74BA84C72D5}" dt="2022-04-18T21:23:30.209" v="407"/>
          <ac:picMkLst>
            <pc:docMk/>
            <pc:sldMk cId="2136426451" sldId="339"/>
            <ac:picMk id="1026" creationId="{C7445883-FA0C-10F7-658D-06B525853BA0}"/>
          </ac:picMkLst>
        </pc:picChg>
        <pc:picChg chg="add del">
          <ac:chgData name="Jeffrey M. Colon" userId="615143b1-cdee-493d-9a9d-1565ce8666d9" providerId="ADAL" clId="{1F95AA53-A7AD-744A-9939-A74BA84C72D5}" dt="2022-04-18T21:23:34.432" v="409"/>
          <ac:picMkLst>
            <pc:docMk/>
            <pc:sldMk cId="2136426451" sldId="339"/>
            <ac:picMk id="1028" creationId="{097A0BBE-0294-7E5B-875A-368DF26A52A9}"/>
          </ac:picMkLst>
        </pc:picChg>
        <pc:picChg chg="add del">
          <ac:chgData name="Jeffrey M. Colon" userId="615143b1-cdee-493d-9a9d-1565ce8666d9" providerId="ADAL" clId="{1F95AA53-A7AD-744A-9939-A74BA84C72D5}" dt="2022-04-18T21:23:45.377" v="411"/>
          <ac:picMkLst>
            <pc:docMk/>
            <pc:sldMk cId="2136426451" sldId="339"/>
            <ac:picMk id="1029" creationId="{D68231DE-770E-6693-17FD-7FA797496C99}"/>
          </ac:picMkLst>
        </pc:picChg>
        <pc:picChg chg="add del mod">
          <ac:chgData name="Jeffrey M. Colon" userId="615143b1-cdee-493d-9a9d-1565ce8666d9" providerId="ADAL" clId="{1F95AA53-A7AD-744A-9939-A74BA84C72D5}" dt="2022-04-18T21:24:05.630" v="415"/>
          <ac:picMkLst>
            <pc:docMk/>
            <pc:sldMk cId="2136426451" sldId="339"/>
            <ac:picMk id="1031" creationId="{A0F71A6C-A94C-2CA9-9C4A-93F82AB04950}"/>
          </ac:picMkLst>
        </pc:picChg>
        <pc:picChg chg="add del">
          <ac:chgData name="Jeffrey M. Colon" userId="615143b1-cdee-493d-9a9d-1565ce8666d9" providerId="ADAL" clId="{1F95AA53-A7AD-744A-9939-A74BA84C72D5}" dt="2022-04-18T21:24:20.601" v="417"/>
          <ac:picMkLst>
            <pc:docMk/>
            <pc:sldMk cId="2136426451" sldId="339"/>
            <ac:picMk id="1034" creationId="{0AE2A60A-E4A7-5D27-BE77-055486F84878}"/>
          </ac:picMkLst>
        </pc:picChg>
        <pc:picChg chg="add del">
          <ac:chgData name="Jeffrey M. Colon" userId="615143b1-cdee-493d-9a9d-1565ce8666d9" providerId="ADAL" clId="{1F95AA53-A7AD-744A-9939-A74BA84C72D5}" dt="2022-04-18T21:24:20.601" v="417"/>
          <ac:picMkLst>
            <pc:docMk/>
            <pc:sldMk cId="2136426451" sldId="339"/>
            <ac:picMk id="1035" creationId="{19906B0D-8E63-7885-D97A-1A90160EDBFC}"/>
          </ac:picMkLst>
        </pc:picChg>
        <pc:picChg chg="add del">
          <ac:chgData name="Jeffrey M. Colon" userId="615143b1-cdee-493d-9a9d-1565ce8666d9" providerId="ADAL" clId="{1F95AA53-A7AD-744A-9939-A74BA84C72D5}" dt="2022-04-18T21:24:20.601" v="417"/>
          <ac:picMkLst>
            <pc:docMk/>
            <pc:sldMk cId="2136426451" sldId="339"/>
            <ac:picMk id="1036" creationId="{500D8F9F-5200-0280-CC84-EC9FDFB7BD34}"/>
          </ac:picMkLst>
        </pc:picChg>
        <pc:picChg chg="add del mod">
          <ac:chgData name="Jeffrey M. Colon" userId="615143b1-cdee-493d-9a9d-1565ce8666d9" providerId="ADAL" clId="{1F95AA53-A7AD-744A-9939-A74BA84C72D5}" dt="2022-04-18T21:25:38.744" v="423"/>
          <ac:picMkLst>
            <pc:docMk/>
            <pc:sldMk cId="2136426451" sldId="339"/>
            <ac:picMk id="1038" creationId="{201FCEEB-1606-CEC0-E437-DBB047397BEC}"/>
          </ac:picMkLst>
        </pc:picChg>
        <pc:picChg chg="add del">
          <ac:chgData name="Jeffrey M. Colon" userId="615143b1-cdee-493d-9a9d-1565ce8666d9" providerId="ADAL" clId="{1F95AA53-A7AD-744A-9939-A74BA84C72D5}" dt="2022-04-18T21:28:12.186" v="698"/>
          <ac:picMkLst>
            <pc:docMk/>
            <pc:sldMk cId="2136426451" sldId="339"/>
            <ac:picMk id="1040" creationId="{DEF8D1AC-66EC-569A-15FB-2EB9A81F0A44}"/>
          </ac:picMkLst>
        </pc:picChg>
        <pc:picChg chg="add del">
          <ac:chgData name="Jeffrey M. Colon" userId="615143b1-cdee-493d-9a9d-1565ce8666d9" providerId="ADAL" clId="{1F95AA53-A7AD-744A-9939-A74BA84C72D5}" dt="2022-04-18T21:28:12.186" v="698"/>
          <ac:picMkLst>
            <pc:docMk/>
            <pc:sldMk cId="2136426451" sldId="339"/>
            <ac:picMk id="1041" creationId="{11666147-D719-A409-3722-F4B8746C9880}"/>
          </ac:picMkLst>
        </pc:picChg>
        <pc:picChg chg="add del">
          <ac:chgData name="Jeffrey M. Colon" userId="615143b1-cdee-493d-9a9d-1565ce8666d9" providerId="ADAL" clId="{1F95AA53-A7AD-744A-9939-A74BA84C72D5}" dt="2022-04-18T21:28:12.186" v="698"/>
          <ac:picMkLst>
            <pc:docMk/>
            <pc:sldMk cId="2136426451" sldId="339"/>
            <ac:picMk id="1042" creationId="{C976439D-7C2B-B63E-C25B-E0F4CE2411D0}"/>
          </ac:picMkLst>
        </pc:picChg>
      </pc:sldChg>
      <pc:sldChg chg="modSp new mod modAnim">
        <pc:chgData name="Jeffrey M. Colon" userId="615143b1-cdee-493d-9a9d-1565ce8666d9" providerId="ADAL" clId="{1F95AA53-A7AD-744A-9939-A74BA84C72D5}" dt="2022-04-18T21:41:52.053" v="1378" actId="113"/>
        <pc:sldMkLst>
          <pc:docMk/>
          <pc:sldMk cId="125820881" sldId="340"/>
        </pc:sldMkLst>
        <pc:spChg chg="mod">
          <ac:chgData name="Jeffrey M. Colon" userId="615143b1-cdee-493d-9a9d-1565ce8666d9" providerId="ADAL" clId="{1F95AA53-A7AD-744A-9939-A74BA84C72D5}" dt="2022-04-18T21:41:52.053" v="1378" actId="113"/>
          <ac:spMkLst>
            <pc:docMk/>
            <pc:sldMk cId="125820881" sldId="340"/>
            <ac:spMk id="2" creationId="{6E5BAEB6-ED5D-5E72-8B5B-4DFA27A5CC98}"/>
          </ac:spMkLst>
        </pc:spChg>
        <pc:spChg chg="mod">
          <ac:chgData name="Jeffrey M. Colon" userId="615143b1-cdee-493d-9a9d-1565ce8666d9" providerId="ADAL" clId="{1F95AA53-A7AD-744A-9939-A74BA84C72D5}" dt="2022-04-18T21:37:10.279" v="1046"/>
          <ac:spMkLst>
            <pc:docMk/>
            <pc:sldMk cId="125820881" sldId="340"/>
            <ac:spMk id="3" creationId="{49316637-457A-5CDD-BBC1-7A4A146E7D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054B8799-0ECD-4321-94AC-3CE9B2BC9C19}" type="slidenum">
              <a:rPr lang="en-US" altLang="en-US"/>
              <a:pPr/>
              <a:t>‹#›</a:t>
            </a:fld>
            <a:endParaRPr lang="en-US" altLang="en-US"/>
          </a:p>
        </p:txBody>
      </p:sp>
    </p:spTree>
    <p:extLst>
      <p:ext uri="{BB962C8B-B14F-4D97-AF65-F5344CB8AC3E}">
        <p14:creationId xmlns:p14="http://schemas.microsoft.com/office/powerpoint/2010/main" val="78839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B446023C-356D-4B07-8730-5B36070B2687}" type="slidenum">
              <a:rPr lang="en-US" altLang="en-US"/>
              <a:pPr/>
              <a:t>‹#›</a:t>
            </a:fld>
            <a:endParaRPr lang="en-US" altLang="en-US"/>
          </a:p>
        </p:txBody>
      </p:sp>
    </p:spTree>
    <p:extLst>
      <p:ext uri="{BB962C8B-B14F-4D97-AF65-F5344CB8AC3E}">
        <p14:creationId xmlns:p14="http://schemas.microsoft.com/office/powerpoint/2010/main" val="3355513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6419032-D7B2-4C3E-8224-01B07A0F36C7}" type="slidenum">
              <a:rPr lang="en-US" altLang="en-US"/>
              <a:pPr eaLnBrk="1" hangingPunct="1"/>
              <a:t>1</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9685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Foreign Tax Credits</a:t>
            </a:r>
            <a:endParaRPr lang="en-US" dirty="0"/>
          </a:p>
        </p:txBody>
      </p:sp>
    </p:spTree>
    <p:extLst>
      <p:ext uri="{BB962C8B-B14F-4D97-AF65-F5344CB8AC3E}">
        <p14:creationId xmlns:p14="http://schemas.microsoft.com/office/powerpoint/2010/main" val="3162813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680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69045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46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69050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5176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0414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59422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72670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3236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7277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51114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7286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25839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02327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7192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75087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79973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9270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35521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96762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4003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518401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79366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21949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267605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70254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7276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63254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51019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93959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6458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0797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55873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9376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7733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37633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08419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4390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07799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50982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4059490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53502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13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0871306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69643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71633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0442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71008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407915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833147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0786062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4487308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05876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9452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43426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23000626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159022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8168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1727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713291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a:t>Foreign Tax Credits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IT_FTC_901_902</a:t>
            </a:r>
          </a:p>
        </p:txBody>
      </p:sp>
    </p:spTree>
    <p:extLst>
      <p:ext uri="{BB962C8B-B14F-4D97-AF65-F5344CB8AC3E}">
        <p14:creationId xmlns:p14="http://schemas.microsoft.com/office/powerpoint/2010/main" val="40261294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Subject to the </a:t>
            </a:r>
            <a:r>
              <a:rPr lang="en-US" sz="2400" dirty="0">
                <a:latin typeface="Calibri" panose="020F0502020204030204" pitchFamily="34" charset="0"/>
                <a:cs typeface="Calibri" panose="020F0502020204030204" pitchFamily="34" charset="0"/>
              </a:rPr>
              <a: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904 limitations, US persons may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elect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to credit foreign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income, war profits, and excess profits taxes paid or accrued to foreign country or possession of the US.</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901(b)(1). (Direct) </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Foreign taxes that are paid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in lieu</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of income, war profits, or excess profits generally imposed are creditable.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903. (Direct)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In addition,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US corporations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may also take a credit for foreign taxes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with respect to subpart F and GILTI inclusions.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960(a) and (d).  These rules were formerly in </a:t>
            </a:r>
            <a:r>
              <a:rPr lang="en-US" sz="2400" dirty="0">
                <a:latin typeface="Calibri" panose="020F0502020204030204" pitchFamily="34" charset="0"/>
                <a:cs typeface="Calibri" panose="020F0502020204030204" pitchFamily="34" charset="0"/>
              </a:rPr>
              <a:t>§902.</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(Indirect)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US corporation electing to take a credit for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taxes must include in income the amount of taxes deemed paid.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78.</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052"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Tax Credit</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E7E01C-7522-5A37-E4D6-9CEA9512E9AF}"/>
              </a:ext>
            </a:extLst>
          </p:cNvPr>
          <p:cNvSpPr>
            <a:spLocks noGrp="1"/>
          </p:cNvSpPr>
          <p:nvPr>
            <p:ph idx="1"/>
          </p:nvPr>
        </p:nvSpPr>
        <p:spPr/>
        <p:txBody>
          <a:bodyPr>
            <a:normAutofit lnSpcReduction="10000"/>
          </a:bodyPr>
          <a:lstStyle/>
          <a:p>
            <a:r>
              <a:rPr lang="en-US" sz="2800" b="1" dirty="0"/>
              <a:t>Income attribution based on source</a:t>
            </a:r>
          </a:p>
          <a:p>
            <a:pPr lvl="1"/>
            <a:r>
              <a:rPr lang="en-US" sz="2800" dirty="0">
                <a:effectLst/>
                <a:latin typeface="Melior"/>
              </a:rPr>
              <a:t>Amount of gross income arising from gross receipts (other than gross receipts from sales or other dispositions of property) included in foreign tax base is limited to gross income arising from sources within the foreign country that imposes the tax, and the </a:t>
            </a:r>
            <a:r>
              <a:rPr lang="en-US" sz="2800" b="1" dirty="0">
                <a:effectLst/>
                <a:latin typeface="Melior"/>
              </a:rPr>
              <a:t>sourcing rules of the foreign tax law are reasonably similar to the sourcing rules that apply under the IRC</a:t>
            </a:r>
          </a:p>
          <a:p>
            <a:pPr lvl="1"/>
            <a:r>
              <a:rPr lang="en-US" sz="2800" b="1" dirty="0">
                <a:latin typeface="Melior"/>
              </a:rPr>
              <a:t>Services: where performed; not the location of the service recipient</a:t>
            </a:r>
          </a:p>
          <a:p>
            <a:pPr lvl="1"/>
            <a:r>
              <a:rPr lang="en-US" sz="2800" b="1" dirty="0"/>
              <a:t>Royalties: place of use or right to use the IP</a:t>
            </a:r>
          </a:p>
          <a:p>
            <a:pPr lvl="1"/>
            <a:r>
              <a:rPr lang="en-US" sz="2800" b="1" dirty="0"/>
              <a:t>Sale of Property: must be included in tax base based on activities or situs of property; not on basis of source</a:t>
            </a:r>
          </a:p>
          <a:p>
            <a:endParaRPr lang="en-US" dirty="0"/>
          </a:p>
        </p:txBody>
      </p:sp>
      <p:sp>
        <p:nvSpPr>
          <p:cNvPr id="3" name="Title 2">
            <a:extLst>
              <a:ext uri="{FF2B5EF4-FFF2-40B4-BE49-F238E27FC236}">
                <a16:creationId xmlns:a16="http://schemas.microsoft.com/office/drawing/2014/main" id="{0FCE5237-9A10-51C6-86C3-5675DE0BF964}"/>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88435C2C-C36E-8E2C-1791-3FB8F394572A}"/>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298EDAFA-E4C4-C335-5D53-D2D60D75690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49874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3091B-38FE-3FAB-A7E5-E04277F602FA}"/>
              </a:ext>
            </a:extLst>
          </p:cNvPr>
          <p:cNvSpPr>
            <a:spLocks noGrp="1"/>
          </p:cNvSpPr>
          <p:nvPr>
            <p:ph idx="1"/>
          </p:nvPr>
        </p:nvSpPr>
        <p:spPr/>
        <p:txBody>
          <a:bodyPr/>
          <a:lstStyle/>
          <a:p>
            <a:r>
              <a:rPr lang="en-US" sz="2800" b="1" dirty="0"/>
              <a:t>Attribution based on situs of property</a:t>
            </a:r>
          </a:p>
          <a:p>
            <a:pPr lvl="1"/>
            <a:r>
              <a:rPr lang="en-US" sz="2400" dirty="0"/>
              <a:t>Income from sale of property including stock or partnership must be attributable to gross receipts from the disposition of real property located in the foreign country, or an interest in a resident entity that owns the real property, under rules reasonably similar to the U.S. FIRPTA rules, or</a:t>
            </a:r>
          </a:p>
          <a:p>
            <a:pPr lvl="1"/>
            <a:r>
              <a:rPr lang="en-US" sz="2400" dirty="0"/>
              <a:t>Property forming part of business property forming part of business property of a taxable presence in the foreign country under rules similar to the ECI rules</a:t>
            </a:r>
          </a:p>
          <a:p>
            <a:pPr lvl="1"/>
            <a:r>
              <a:rPr lang="en-US" sz="2400" dirty="0"/>
              <a:t>Note: Many Lat. Amer. and Asian countries impose capital gains taxes on stock sales, for example, on nonresidents.</a:t>
            </a:r>
          </a:p>
          <a:p>
            <a:pPr lvl="1"/>
            <a:endParaRPr lang="en-US" sz="2400" dirty="0"/>
          </a:p>
          <a:p>
            <a:endParaRPr lang="en-US" dirty="0"/>
          </a:p>
        </p:txBody>
      </p:sp>
      <p:sp>
        <p:nvSpPr>
          <p:cNvPr id="3" name="Title 2">
            <a:extLst>
              <a:ext uri="{FF2B5EF4-FFF2-40B4-BE49-F238E27FC236}">
                <a16:creationId xmlns:a16="http://schemas.microsoft.com/office/drawing/2014/main" id="{7DB9E9C4-DE27-785B-B8E2-11CA7AC16B31}"/>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6B3CBCE9-D029-7D9E-1E5A-9470013E8C5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AA6B8E89-1634-5513-D0B7-C384E245EEF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29423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3091B-38FE-3FAB-A7E5-E04277F602FA}"/>
              </a:ext>
            </a:extLst>
          </p:cNvPr>
          <p:cNvSpPr>
            <a:spLocks noGrp="1"/>
          </p:cNvSpPr>
          <p:nvPr>
            <p:ph idx="1"/>
          </p:nvPr>
        </p:nvSpPr>
        <p:spPr/>
        <p:txBody>
          <a:bodyPr/>
          <a:lstStyle/>
          <a:p>
            <a:r>
              <a:rPr lang="en-US" sz="2400" dirty="0"/>
              <a:t>The base of a foreign tax imposed on </a:t>
            </a:r>
            <a:r>
              <a:rPr lang="en-US" sz="2400" b="1" dirty="0"/>
              <a:t>residents</a:t>
            </a:r>
            <a:r>
              <a:rPr lang="en-US" sz="2400" dirty="0"/>
              <a:t> of the foreign country may include the worldwide gross receipts of the resident, </a:t>
            </a:r>
            <a:r>
              <a:rPr lang="en-US" sz="2400" b="1" dirty="0"/>
              <a:t>but must provide that any allocation to or from the resident of income, gain, deduction, or loss with respect to transactions between such resident and organizations, trades, or businesses owned or controlled directly or indirectly by the same interests (that is, any allocation made pursuant to the foreign country’s transfer pricing rules) is determined under arm’s length principles, </a:t>
            </a:r>
            <a:r>
              <a:rPr lang="en-US" sz="2400" b="1" i="1" dirty="0"/>
              <a:t>without taking into account as a significant factor the location of customers, users, or any other similar destination-based criterion</a:t>
            </a:r>
            <a:r>
              <a:rPr lang="en-US" sz="2400" b="1" dirty="0"/>
              <a:t>. </a:t>
            </a:r>
            <a:endParaRPr lang="en-US" sz="3600" b="1" dirty="0"/>
          </a:p>
          <a:p>
            <a:pPr lvl="1"/>
            <a:endParaRPr lang="en-US" sz="2400" dirty="0"/>
          </a:p>
          <a:p>
            <a:endParaRPr lang="en-US" dirty="0"/>
          </a:p>
        </p:txBody>
      </p:sp>
      <p:sp>
        <p:nvSpPr>
          <p:cNvPr id="3" name="Title 2">
            <a:extLst>
              <a:ext uri="{FF2B5EF4-FFF2-40B4-BE49-F238E27FC236}">
                <a16:creationId xmlns:a16="http://schemas.microsoft.com/office/drawing/2014/main" id="{7DB9E9C4-DE27-785B-B8E2-11CA7AC16B31}"/>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1.901-2(b)(5)(ii))</a:t>
            </a:r>
            <a:endParaRPr lang="en-US" dirty="0"/>
          </a:p>
        </p:txBody>
      </p:sp>
      <p:sp>
        <p:nvSpPr>
          <p:cNvPr id="4" name="Slide Number Placeholder 3">
            <a:extLst>
              <a:ext uri="{FF2B5EF4-FFF2-40B4-BE49-F238E27FC236}">
                <a16:creationId xmlns:a16="http://schemas.microsoft.com/office/drawing/2014/main" id="{6B3CBCE9-D029-7D9E-1E5A-9470013E8C5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AA6B8E89-1634-5513-D0B7-C384E245EEF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3980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altLang="en-US" sz="2800" dirty="0">
                <a:ea typeface="ＭＳ Ｐゴシック" panose="020B0600070205080204" pitchFamily="34" charset="-128"/>
              </a:rPr>
              <a:t>23% *[(Average Profit * 9) – Flotation Value)]</a:t>
            </a:r>
          </a:p>
          <a:p>
            <a:pPr lvl="1"/>
            <a:r>
              <a:rPr lang="en-US" altLang="en-US" sz="2400" dirty="0">
                <a:ea typeface="ＭＳ Ｐゴシック" panose="020B0600070205080204" pitchFamily="34" charset="-128"/>
              </a:rPr>
              <a:t>Ave. Prof. = profits for 4 years</a:t>
            </a:r>
          </a:p>
          <a:p>
            <a:pPr lvl="1"/>
            <a:r>
              <a:rPr lang="en-US" altLang="en-US" sz="2400" dirty="0">
                <a:ea typeface="ＭＳ Ｐゴシック" panose="020B0600070205080204" pitchFamily="34" charset="-128"/>
              </a:rPr>
              <a:t>Flotation Value = Price received at public offering</a:t>
            </a:r>
          </a:p>
          <a:p>
            <a:pPr lvl="1"/>
            <a:endParaRPr lang="en-US" altLang="en-US" sz="2400" dirty="0">
              <a:ea typeface="ＭＳ Ｐゴシック" panose="020B0600070205080204" pitchFamily="34" charset="-128"/>
            </a:endParaRPr>
          </a:p>
          <a:p>
            <a:r>
              <a:rPr lang="en-US" altLang="en-US" sz="2800" dirty="0">
                <a:ea typeface="ＭＳ Ｐゴシック" panose="020B0600070205080204" pitchFamily="34" charset="-128"/>
              </a:rPr>
              <a:t>51.71% * {P – (44.47% * FV)}            [1]</a:t>
            </a:r>
          </a:p>
          <a:p>
            <a:endParaRPr lang="en-US" altLang="en-US" sz="2800" dirty="0">
              <a:ea typeface="ＭＳ Ｐゴシック" panose="020B0600070205080204" pitchFamily="34" charset="-128"/>
            </a:endParaRPr>
          </a:p>
          <a:p>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 11.11% * FV}                </a:t>
            </a:r>
            <a:r>
              <a:rPr lang="en-US" altLang="en-US" sz="2800" dirty="0">
                <a:ea typeface="ＭＳ Ｐゴシック" panose="020B0600070205080204" pitchFamily="34" charset="-128"/>
              </a:rPr>
              <a:t>[2]</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 – 11.11% * FV}</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3</a:t>
            </a:r>
            <a:r>
              <a:rPr lang="en-US" altLang="en-US" sz="2400" dirty="0">
                <a:ea typeface="ＭＳ Ｐゴシック" panose="020B0600070205080204" pitchFamily="34" charset="-128"/>
              </a:rPr>
              <a:t> – 11.11% * FV}</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4</a:t>
            </a:r>
            <a:r>
              <a:rPr lang="en-US" altLang="en-US" sz="2400" dirty="0">
                <a:ea typeface="ＭＳ Ｐゴシック" panose="020B0600070205080204" pitchFamily="34" charset="-128"/>
              </a:rPr>
              <a:t> – 11.11% * FV}</a:t>
            </a:r>
          </a:p>
        </p:txBody>
      </p:sp>
      <p:sp>
        <p:nvSpPr>
          <p:cNvPr id="8194" name="Title 1"/>
          <p:cNvSpPr>
            <a:spLocks noGrp="1"/>
          </p:cNvSpPr>
          <p:nvPr>
            <p:ph type="title"/>
          </p:nvPr>
        </p:nvSpPr>
        <p:spPr/>
        <p:txBody>
          <a:bodyPr/>
          <a:lstStyle/>
          <a:p>
            <a:r>
              <a:rPr lang="en-US" altLang="en-US" b="1" u="sng">
                <a:ea typeface="ＭＳ Ｐゴシック" panose="020B0600070205080204" pitchFamily="34" charset="-128"/>
              </a:rPr>
              <a:t>PPL v. CIR</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E2CBC-05FD-403D-BCA2-36725D865254}"/>
              </a:ext>
            </a:extLst>
          </p:cNvPr>
          <p:cNvSpPr>
            <a:spLocks noGrp="1"/>
          </p:cNvSpPr>
          <p:nvPr>
            <p:ph idx="1"/>
          </p:nvPr>
        </p:nvSpPr>
        <p:spPr/>
        <p:txBody>
          <a:bodyPr>
            <a:normAutofit/>
          </a:bodyPr>
          <a:lstStyle/>
          <a:p>
            <a:r>
              <a:rPr lang="en-US" sz="2800" b="1" dirty="0"/>
              <a:t>Soak-up Taxes:  </a:t>
            </a:r>
          </a:p>
          <a:p>
            <a:pPr lvl="1"/>
            <a:r>
              <a:rPr lang="en-US" sz="2400" dirty="0"/>
              <a:t>An amount remitted to a foreign country is not an amount of foreign income tax paid to the extent that liability for the foreign income tax is dependent (by its terms or otherwise) on the availability of a credit for the tax against income tax liability to another country. </a:t>
            </a:r>
          </a:p>
          <a:p>
            <a:pPr lvl="1"/>
            <a:r>
              <a:rPr lang="en-US" sz="2400" dirty="0"/>
              <a:t>Liability for foreign income tax is dependent on the availability of a credit for the foreign income tax against income tax liability to another country only if and to the extent that the foreign income tax would not be imposed but for the availability of such a credit. </a:t>
            </a:r>
          </a:p>
          <a:p>
            <a:endParaRPr lang="en-US" sz="2800" dirty="0"/>
          </a:p>
          <a:p>
            <a:r>
              <a:rPr lang="en-US" sz="2800" dirty="0"/>
              <a:t>Rev. Rul. 87-39</a:t>
            </a:r>
          </a:p>
          <a:p>
            <a:pPr marL="0" indent="0">
              <a:buNone/>
            </a:pPr>
            <a:endParaRPr lang="en-US" sz="2800" dirty="0"/>
          </a:p>
          <a:p>
            <a:endParaRPr lang="en-US" dirty="0"/>
          </a:p>
        </p:txBody>
      </p:sp>
      <p:sp>
        <p:nvSpPr>
          <p:cNvPr id="3" name="Title 2">
            <a:extLst>
              <a:ext uri="{FF2B5EF4-FFF2-40B4-BE49-F238E27FC236}">
                <a16:creationId xmlns:a16="http://schemas.microsoft.com/office/drawing/2014/main" id="{5F5E439B-0553-EE99-126B-24A98815A15A}"/>
              </a:ext>
            </a:extLst>
          </p:cNvPr>
          <p:cNvSpPr>
            <a:spLocks noGrp="1"/>
          </p:cNvSpPr>
          <p:nvPr>
            <p:ph type="title"/>
          </p:nvPr>
        </p:nvSpPr>
        <p:spPr/>
        <p:txBody>
          <a:bodyPr/>
          <a:lstStyle/>
          <a:p>
            <a:r>
              <a:rPr lang="en-US" dirty="0"/>
              <a:t>FTC: Soak Up Taxes</a:t>
            </a:r>
          </a:p>
        </p:txBody>
      </p:sp>
      <p:sp>
        <p:nvSpPr>
          <p:cNvPr id="4" name="Slide Number Placeholder 3">
            <a:extLst>
              <a:ext uri="{FF2B5EF4-FFF2-40B4-BE49-F238E27FC236}">
                <a16:creationId xmlns:a16="http://schemas.microsoft.com/office/drawing/2014/main" id="{C80F8C77-672F-DA47-98CB-817A70EB6BEA}"/>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06F577D7-38DB-3957-BC0F-1B684201342C}"/>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392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0ECC8C-9668-D6E3-64D6-CBA97630DAD6}"/>
              </a:ext>
            </a:extLst>
          </p:cNvPr>
          <p:cNvSpPr>
            <a:spLocks noGrp="1"/>
          </p:cNvSpPr>
          <p:nvPr>
            <p:ph idx="1"/>
          </p:nvPr>
        </p:nvSpPr>
        <p:spPr/>
        <p:txBody>
          <a:bodyPr/>
          <a:lstStyle/>
          <a:p>
            <a:r>
              <a:rPr lang="en-US" sz="2400" dirty="0"/>
              <a:t>4 Requirements for an “In-lieu of” to be creditable under §903</a:t>
            </a:r>
          </a:p>
          <a:p>
            <a:r>
              <a:rPr lang="en-US" sz="2400" dirty="0"/>
              <a:t>Must be a tax and Satisfy the </a:t>
            </a:r>
            <a:r>
              <a:rPr lang="en-US" sz="2400" b="1" dirty="0"/>
              <a:t>Substitution Requirement</a:t>
            </a:r>
          </a:p>
          <a:p>
            <a:pPr lvl="1"/>
            <a:r>
              <a:rPr lang="en-US" sz="1800" b="1" dirty="0">
                <a:latin typeface="ArialMT"/>
              </a:rPr>
              <a:t>Existence of Generally Imposed Net Income Tax: </a:t>
            </a:r>
            <a:r>
              <a:rPr lang="en-US" sz="1800" dirty="0">
                <a:effectLst/>
                <a:latin typeface="ArialMT"/>
              </a:rPr>
              <a:t>Foreign country that imposes the tested income tax must also generally impose a separate levy that is a foreign income tax </a:t>
            </a:r>
            <a:endParaRPr lang="en-US" sz="2400" dirty="0"/>
          </a:p>
          <a:p>
            <a:pPr lvl="1"/>
            <a:r>
              <a:rPr lang="en-US" sz="2250" b="1" dirty="0"/>
              <a:t>Non-Duplication: </a:t>
            </a:r>
            <a:r>
              <a:rPr lang="en-US" sz="2250" dirty="0"/>
              <a:t>Income tax imposed by foreign country can’t apply to income that forms the base of the foreign country’s tested foreign tax.</a:t>
            </a:r>
          </a:p>
          <a:p>
            <a:pPr lvl="1"/>
            <a:r>
              <a:rPr lang="en-US" sz="2250" b="1" dirty="0"/>
              <a:t>Closed Connection to Excluded Income: </a:t>
            </a:r>
            <a:r>
              <a:rPr lang="en-US" sz="2250" dirty="0"/>
              <a:t>But for the existence of the texted foreign tax, the generally imposed income tax would have been imposed on the excluded income. </a:t>
            </a:r>
          </a:p>
          <a:p>
            <a:pPr lvl="1"/>
            <a:r>
              <a:rPr lang="en-US" sz="2400" b="1" dirty="0"/>
              <a:t>Jurisdiction to Tax Excluded Income </a:t>
            </a:r>
            <a:r>
              <a:rPr lang="en-US" sz="2400" dirty="0"/>
              <a:t>If income tax were applied to the excluded income, the income tax would meet the attribution requirement.</a:t>
            </a:r>
          </a:p>
        </p:txBody>
      </p:sp>
      <p:sp>
        <p:nvSpPr>
          <p:cNvPr id="3" name="Title 2">
            <a:extLst>
              <a:ext uri="{FF2B5EF4-FFF2-40B4-BE49-F238E27FC236}">
                <a16:creationId xmlns:a16="http://schemas.microsoft.com/office/drawing/2014/main" id="{2BEB2196-00A6-DCF5-13B1-0060E2D9F8D8}"/>
              </a:ext>
            </a:extLst>
          </p:cNvPr>
          <p:cNvSpPr>
            <a:spLocks noGrp="1"/>
          </p:cNvSpPr>
          <p:nvPr>
            <p:ph type="title"/>
          </p:nvPr>
        </p:nvSpPr>
        <p:spPr/>
        <p:txBody>
          <a:bodyPr/>
          <a:lstStyle/>
          <a:p>
            <a:r>
              <a:rPr lang="en-US" sz="2000" dirty="0"/>
              <a:t>FTC:  In-lieu of Taxes: §903 and Reg. §1.903-1</a:t>
            </a:r>
          </a:p>
        </p:txBody>
      </p:sp>
      <p:sp>
        <p:nvSpPr>
          <p:cNvPr id="4" name="Slide Number Placeholder 3">
            <a:extLst>
              <a:ext uri="{FF2B5EF4-FFF2-40B4-BE49-F238E27FC236}">
                <a16:creationId xmlns:a16="http://schemas.microsoft.com/office/drawing/2014/main" id="{0CD02E59-2070-6E21-DD35-800C302627A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4F7B23F3-5D0D-322D-935E-53652859D42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364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BAEB6-ED5D-5E72-8B5B-4DFA27A5CC98}"/>
              </a:ext>
            </a:extLst>
          </p:cNvPr>
          <p:cNvSpPr>
            <a:spLocks noGrp="1"/>
          </p:cNvSpPr>
          <p:nvPr>
            <p:ph idx="1"/>
          </p:nvPr>
        </p:nvSpPr>
        <p:spPr/>
        <p:txBody>
          <a:bodyPr/>
          <a:lstStyle/>
          <a:p>
            <a:r>
              <a:rPr lang="en-US" sz="3200" b="1" dirty="0"/>
              <a:t>Covered Withholding Tax: 	</a:t>
            </a:r>
          </a:p>
          <a:p>
            <a:pPr lvl="1"/>
            <a:r>
              <a:rPr lang="en-US" sz="2800" dirty="0"/>
              <a:t>Must be generally-imposed net income tax</a:t>
            </a:r>
          </a:p>
          <a:p>
            <a:pPr lvl="1"/>
            <a:r>
              <a:rPr lang="en-US" sz="2800" dirty="0"/>
              <a:t>Withholding tax on nonresident</a:t>
            </a:r>
          </a:p>
          <a:p>
            <a:pPr lvl="2"/>
            <a:r>
              <a:rPr lang="en-US" sz="2800" dirty="0"/>
              <a:t>Imposed on gross income of nonresidents</a:t>
            </a:r>
          </a:p>
          <a:p>
            <a:pPr lvl="1"/>
            <a:r>
              <a:rPr lang="en-US" sz="2800" dirty="0"/>
              <a:t>Non-duplication</a:t>
            </a:r>
          </a:p>
          <a:p>
            <a:pPr lvl="2"/>
            <a:r>
              <a:rPr lang="en-US" sz="2800" dirty="0"/>
              <a:t>Not in addition to any net income tax </a:t>
            </a:r>
          </a:p>
          <a:p>
            <a:pPr lvl="1"/>
            <a:r>
              <a:rPr lang="en-US" sz="2800" dirty="0"/>
              <a:t>Source-based attribution requirement</a:t>
            </a:r>
          </a:p>
          <a:p>
            <a:pPr lvl="2"/>
            <a:r>
              <a:rPr lang="en-US" sz="2800" dirty="0"/>
              <a:t>Must satisfy the source base attribution requirement</a:t>
            </a:r>
          </a:p>
        </p:txBody>
      </p:sp>
      <p:sp>
        <p:nvSpPr>
          <p:cNvPr id="3" name="Title 2">
            <a:extLst>
              <a:ext uri="{FF2B5EF4-FFF2-40B4-BE49-F238E27FC236}">
                <a16:creationId xmlns:a16="http://schemas.microsoft.com/office/drawing/2014/main" id="{49316637-457A-5CDD-BBC1-7A4A146E7DAB}"/>
              </a:ext>
            </a:extLst>
          </p:cNvPr>
          <p:cNvSpPr>
            <a:spLocks noGrp="1"/>
          </p:cNvSpPr>
          <p:nvPr>
            <p:ph type="title"/>
          </p:nvPr>
        </p:nvSpPr>
        <p:spPr/>
        <p:txBody>
          <a:bodyPr/>
          <a:lstStyle/>
          <a:p>
            <a:r>
              <a:rPr lang="en-US" sz="1800" dirty="0"/>
              <a:t>FTC:  In-lieu of Taxes: §903 and Reg. §1.903-1</a:t>
            </a:r>
            <a:endParaRPr lang="en-US" dirty="0"/>
          </a:p>
        </p:txBody>
      </p:sp>
      <p:sp>
        <p:nvSpPr>
          <p:cNvPr id="4" name="Slide Number Placeholder 3">
            <a:extLst>
              <a:ext uri="{FF2B5EF4-FFF2-40B4-BE49-F238E27FC236}">
                <a16:creationId xmlns:a16="http://schemas.microsoft.com/office/drawing/2014/main" id="{D48784CF-006A-C68A-7C8F-B5293D371F1A}"/>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5D3901B7-5E66-E800-1F9D-A47C34FA6D0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258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“In general, the provision states that when there is a foreign tax credit splitting event with respect to a foreign income tax paid or accrued by the taxpayer, the foreign income tax is not taken into account for Federal tax purposes before the taxable year in which the related income is taken into account by the taxpayer. In addition, if there is a foreign tax credit splitting event with respect to a foreign income tax paid or accrued by a section 902 corporation, that tax is not taken into account for purposes of section 902 or 960…”  JCT Summary of P.L. 111-226</a:t>
            </a:r>
            <a:endParaRPr lang="en-US" altLang="en-US" sz="2600">
              <a:ea typeface="ＭＳ Ｐゴシック" panose="020B0600070205080204" pitchFamily="34" charset="-128"/>
            </a:endParaRPr>
          </a:p>
        </p:txBody>
      </p:sp>
      <p:sp>
        <p:nvSpPr>
          <p:cNvPr id="15362" name="Title 1"/>
          <p:cNvSpPr>
            <a:spLocks noGrp="1"/>
          </p:cNvSpPr>
          <p:nvPr>
            <p:ph type="title"/>
          </p:nvPr>
        </p:nvSpPr>
        <p:spPr/>
        <p:txBody>
          <a:bodyPr/>
          <a:lstStyle/>
          <a:p>
            <a:r>
              <a:rPr lang="en-US" altLang="en-US" sz="2000" b="1" dirty="0">
                <a:ea typeface="ＭＳ Ｐゴシック" panose="020B0600070205080204" pitchFamily="34" charset="-128"/>
              </a:rPr>
              <a:t>Section 909: FTC Splitter Arrangements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E77E80-EAD6-6CCD-B7DE-BE37BD61B77B}"/>
              </a:ext>
            </a:extLst>
          </p:cNvPr>
          <p:cNvSpPr>
            <a:spLocks noGrp="1"/>
          </p:cNvSpPr>
          <p:nvPr>
            <p:ph idx="1"/>
          </p:nvPr>
        </p:nvSpPr>
        <p:spPr/>
        <p:txBody>
          <a:bodyPr>
            <a:normAutofit lnSpcReduction="10000"/>
          </a:bodyPr>
          <a:lstStyle/>
          <a:p>
            <a:r>
              <a:rPr lang="en-US" sz="2400" dirty="0"/>
              <a:t>Treasury issued new comprehensive and controversial regulations under §§901 and 903 and various other sections such as §245A.  They were published in the Fed. Reg. on Jan. 4, 2022.</a:t>
            </a:r>
          </a:p>
          <a:p>
            <a:endParaRPr lang="en-US" sz="2400" dirty="0"/>
          </a:p>
          <a:p>
            <a:r>
              <a:rPr lang="en-US" sz="2400" dirty="0"/>
              <a:t>These regulations replace prior regulations that were issued in 1983.</a:t>
            </a:r>
          </a:p>
          <a:p>
            <a:endParaRPr lang="en-US" sz="2400" dirty="0"/>
          </a:p>
          <a:p>
            <a:r>
              <a:rPr lang="en-US" sz="2400" dirty="0"/>
              <a:t>They significantly tighten the eligibility requirements for creditability, and many foreign taxes that were creditable before are probably not going to be creditable going forward.</a:t>
            </a:r>
          </a:p>
          <a:p>
            <a:endParaRPr lang="en-US" sz="2400" dirty="0"/>
          </a:p>
          <a:p>
            <a:r>
              <a:rPr lang="en-US" sz="2400" dirty="0"/>
              <a:t>The new regulations are generally effective on Mar. 7, 2022, but have varying application dates.  </a:t>
            </a:r>
          </a:p>
          <a:p>
            <a:pPr lvl="1"/>
            <a:r>
              <a:rPr lang="en-US" sz="2000" dirty="0"/>
              <a:t>The regulations under </a:t>
            </a:r>
            <a:r>
              <a:rPr lang="en-US" sz="2000" dirty="0">
                <a:latin typeface="Calibri" panose="020F0502020204030204" pitchFamily="34" charset="0"/>
                <a:cs typeface="Calibri" panose="020F0502020204030204" pitchFamily="34" charset="0"/>
              </a:rPr>
              <a:t>§§901 and 903 are generally applicable for tax years beginning on or after Dec. 28, 2021.</a:t>
            </a:r>
            <a:endParaRPr lang="en-US" sz="2000" dirty="0"/>
          </a:p>
        </p:txBody>
      </p:sp>
      <p:sp>
        <p:nvSpPr>
          <p:cNvPr id="3" name="Title 2">
            <a:extLst>
              <a:ext uri="{FF2B5EF4-FFF2-40B4-BE49-F238E27FC236}">
                <a16:creationId xmlns:a16="http://schemas.microsoft.com/office/drawing/2014/main" id="{40A422D4-0B1B-BF47-C149-A28E26FF40CE}"/>
              </a:ext>
            </a:extLst>
          </p:cNvPr>
          <p:cNvSpPr>
            <a:spLocks noGrp="1"/>
          </p:cNvSpPr>
          <p:nvPr>
            <p:ph type="title"/>
          </p:nvPr>
        </p:nvSpPr>
        <p:spPr/>
        <p:txBody>
          <a:bodyPr/>
          <a:lstStyle/>
          <a:p>
            <a:r>
              <a:rPr lang="en-US" dirty="0"/>
              <a:t>Foreign Tax Credit Regulations</a:t>
            </a:r>
          </a:p>
        </p:txBody>
      </p:sp>
      <p:sp>
        <p:nvSpPr>
          <p:cNvPr id="4" name="Slide Number Placeholder 3">
            <a:extLst>
              <a:ext uri="{FF2B5EF4-FFF2-40B4-BE49-F238E27FC236}">
                <a16:creationId xmlns:a16="http://schemas.microsoft.com/office/drawing/2014/main" id="{EDFA3276-4BE1-E23B-5AB2-1EBA5DD19F2E}"/>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DBE3B7A9-BB31-1C92-58D0-191BAB0F233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9805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9A599-D3CE-928F-5A5D-7B00F894D2FF}"/>
              </a:ext>
            </a:extLst>
          </p:cNvPr>
          <p:cNvSpPr>
            <a:spLocks noGrp="1"/>
          </p:cNvSpPr>
          <p:nvPr>
            <p:ph idx="1"/>
          </p:nvPr>
        </p:nvSpPr>
        <p:spPr/>
        <p:txBody>
          <a:bodyPr/>
          <a:lstStyle/>
          <a:p>
            <a:r>
              <a:rPr lang="en-US" sz="2800" b="1" dirty="0"/>
              <a:t>Foreign levy </a:t>
            </a:r>
            <a:r>
              <a:rPr lang="en-US" sz="2800" dirty="0"/>
              <a:t>is </a:t>
            </a:r>
            <a:r>
              <a:rPr lang="en-US" sz="2800" b="1" dirty="0"/>
              <a:t>income tax </a:t>
            </a:r>
            <a:r>
              <a:rPr lang="en-US" sz="2800" dirty="0"/>
              <a:t>if and only if:</a:t>
            </a:r>
          </a:p>
          <a:p>
            <a:pPr lvl="1"/>
            <a:r>
              <a:rPr lang="en-US" sz="2400" dirty="0"/>
              <a:t>(1) it is a </a:t>
            </a:r>
            <a:r>
              <a:rPr lang="en-US" sz="2400" b="1" dirty="0"/>
              <a:t>foreign tax</a:t>
            </a:r>
            <a:r>
              <a:rPr lang="en-US" sz="2400" dirty="0"/>
              <a:t>, and </a:t>
            </a:r>
          </a:p>
          <a:p>
            <a:pPr lvl="2"/>
            <a:r>
              <a:rPr lang="en-US" sz="2400" dirty="0"/>
              <a:t>(2)(a) it is a </a:t>
            </a:r>
            <a:r>
              <a:rPr lang="en-US" sz="2400" b="1" dirty="0"/>
              <a:t>net income tax </a:t>
            </a:r>
            <a:r>
              <a:rPr lang="en-US" sz="2400" dirty="0"/>
              <a:t>or </a:t>
            </a:r>
          </a:p>
          <a:p>
            <a:pPr lvl="2"/>
            <a:r>
              <a:rPr lang="en-US" sz="2400" dirty="0"/>
              <a:t>(b) a </a:t>
            </a:r>
            <a:r>
              <a:rPr lang="en-US" sz="2400" b="1" dirty="0"/>
              <a:t>tax in lieu of an income tax</a:t>
            </a:r>
          </a:p>
          <a:p>
            <a:pPr marL="171450" lvl="1" indent="0">
              <a:buNone/>
            </a:pPr>
            <a:endParaRPr lang="en-US" sz="2400" b="1" dirty="0"/>
          </a:p>
          <a:p>
            <a:pPr marL="171450" lvl="1" indent="0">
              <a:buNone/>
            </a:pPr>
            <a:endParaRPr lang="en-US" sz="2400" b="1" dirty="0"/>
          </a:p>
          <a:p>
            <a:r>
              <a:rPr lang="en-US" sz="2800" b="1" i="1" dirty="0"/>
              <a:t>Net Income Tax </a:t>
            </a:r>
            <a:r>
              <a:rPr lang="en-US" sz="2800" i="1" dirty="0"/>
              <a:t>(-2(b)(1)-(5)</a:t>
            </a:r>
          </a:p>
          <a:p>
            <a:pPr lvl="1"/>
            <a:r>
              <a:rPr lang="en-US" sz="2800" i="1" dirty="0"/>
              <a:t>Net Gain Requirement</a:t>
            </a:r>
          </a:p>
          <a:p>
            <a:pPr lvl="2"/>
            <a:r>
              <a:rPr lang="en-US" sz="2800" dirty="0"/>
              <a:t>Realization</a:t>
            </a:r>
          </a:p>
          <a:p>
            <a:pPr lvl="2"/>
            <a:r>
              <a:rPr lang="en-US" sz="2800" dirty="0"/>
              <a:t>Gross Receipts</a:t>
            </a:r>
          </a:p>
          <a:p>
            <a:pPr lvl="2"/>
            <a:r>
              <a:rPr lang="en-US" sz="2800" dirty="0"/>
              <a:t>Cost Recovery</a:t>
            </a:r>
          </a:p>
          <a:p>
            <a:pPr lvl="2"/>
            <a:r>
              <a:rPr lang="en-US" sz="2800" b="1" dirty="0">
                <a:solidFill>
                  <a:srgbClr val="FF0000"/>
                </a:solidFill>
              </a:rPr>
              <a:t>Attribution</a:t>
            </a:r>
          </a:p>
          <a:p>
            <a:endParaRPr lang="en-US" sz="2000" dirty="0"/>
          </a:p>
          <a:p>
            <a:endParaRPr lang="en-US" dirty="0"/>
          </a:p>
        </p:txBody>
      </p:sp>
      <p:sp>
        <p:nvSpPr>
          <p:cNvPr id="3" name="Title 2">
            <a:extLst>
              <a:ext uri="{FF2B5EF4-FFF2-40B4-BE49-F238E27FC236}">
                <a16:creationId xmlns:a16="http://schemas.microsoft.com/office/drawing/2014/main" id="{7F5529FF-AC3C-1506-EF17-FBAB231338FA}"/>
              </a:ext>
            </a:extLst>
          </p:cNvPr>
          <p:cNvSpPr>
            <a:spLocks noGrp="1"/>
          </p:cNvSpPr>
          <p:nvPr>
            <p:ph type="title"/>
          </p:nvPr>
        </p:nvSpPr>
        <p:spPr/>
        <p:txBody>
          <a:bodyPr/>
          <a:lstStyle/>
          <a:p>
            <a:r>
              <a:rPr lang="en-US" altLang="en-US" sz="1600" b="1" dirty="0">
                <a:ea typeface="ＭＳ Ｐゴシック" panose="020B0600070205080204" pitchFamily="34" charset="-128"/>
              </a:rPr>
              <a:t>Foreign Income Taxes:  Regs. </a:t>
            </a:r>
            <a:r>
              <a:rPr lang="en-US" sz="1600" dirty="0">
                <a:latin typeface="Calibri" panose="020F0502020204030204" pitchFamily="34" charset="0"/>
                <a:cs typeface="Calibri" panose="020F0502020204030204" pitchFamily="34" charset="0"/>
              </a:rPr>
              <a:t>§</a:t>
            </a:r>
            <a:r>
              <a:rPr lang="en-US" altLang="en-US" sz="1600" b="1" dirty="0">
                <a:ea typeface="ＭＳ Ｐゴシック" panose="020B0600070205080204" pitchFamily="34" charset="-128"/>
              </a:rPr>
              <a:t>1.901-2</a:t>
            </a:r>
            <a:endParaRPr lang="en-US" dirty="0"/>
          </a:p>
        </p:txBody>
      </p:sp>
      <p:sp>
        <p:nvSpPr>
          <p:cNvPr id="4" name="Slide Number Placeholder 3">
            <a:extLst>
              <a:ext uri="{FF2B5EF4-FFF2-40B4-BE49-F238E27FC236}">
                <a16:creationId xmlns:a16="http://schemas.microsoft.com/office/drawing/2014/main" id="{3D18EF5A-4E0F-24BF-1699-3CB0D8CAD974}"/>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F3B0F568-A454-E46C-A800-B212481162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32175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BB5848-C66D-1EE9-C117-47329CCB7DB8}"/>
              </a:ext>
            </a:extLst>
          </p:cNvPr>
          <p:cNvSpPr>
            <a:spLocks noGrp="1"/>
          </p:cNvSpPr>
          <p:nvPr>
            <p:ph idx="1"/>
          </p:nvPr>
        </p:nvSpPr>
        <p:spPr/>
        <p:txBody>
          <a:bodyPr/>
          <a:lstStyle/>
          <a:p>
            <a:r>
              <a:rPr lang="en-US" sz="2000" dirty="0"/>
              <a:t>Tax imposed on one or more of the following events:</a:t>
            </a:r>
          </a:p>
          <a:p>
            <a:r>
              <a:rPr lang="en-US" sz="2000" b="1" dirty="0"/>
              <a:t>Realization event:</a:t>
            </a:r>
          </a:p>
          <a:p>
            <a:pPr lvl="1"/>
            <a:r>
              <a:rPr lang="en-US" sz="1800" b="1" dirty="0"/>
              <a:t>Realization event under the IRC</a:t>
            </a:r>
          </a:p>
          <a:p>
            <a:pPr lvl="1"/>
            <a:r>
              <a:rPr lang="en-US" sz="1800" dirty="0"/>
              <a:t>Certain non-realization events, e.g., imputed rental income, that are part of an income are acceptable in “insignificant relative to…gross receipt attributable to events that meet the realization event requirement”.</a:t>
            </a:r>
          </a:p>
          <a:p>
            <a:pPr lvl="2"/>
            <a:r>
              <a:rPr lang="en-US" sz="1800" i="1" dirty="0"/>
              <a:t>See </a:t>
            </a:r>
            <a:r>
              <a:rPr lang="en-US" altLang="en-US" sz="1800" dirty="0">
                <a:ea typeface="ＭＳ Ｐゴシック" panose="020B0600070205080204" pitchFamily="34" charset="-128"/>
              </a:rPr>
              <a:t>Rev. Rul. 2002-16:  de </a:t>
            </a:r>
            <a:r>
              <a:rPr lang="en-US" altLang="en-US" sz="1800" dirty="0" err="1">
                <a:ea typeface="ＭＳ Ｐゴシック" panose="020B0600070205080204" pitchFamily="34" charset="-128"/>
              </a:rPr>
              <a:t>inkomstenbelasting</a:t>
            </a:r>
            <a:endParaRPr lang="en-US" sz="1800" i="1" dirty="0"/>
          </a:p>
          <a:p>
            <a:r>
              <a:rPr lang="en-US" sz="2000" b="1" dirty="0"/>
              <a:t>Pre-realization recapture event</a:t>
            </a:r>
          </a:p>
          <a:p>
            <a:pPr lvl="1"/>
            <a:r>
              <a:rPr lang="en-US" sz="1800" dirty="0"/>
              <a:t>Tax imposed on an event </a:t>
            </a:r>
            <a:r>
              <a:rPr lang="en-US" sz="1800" b="1" dirty="0"/>
              <a:t>before</a:t>
            </a:r>
            <a:r>
              <a:rPr lang="en-US" sz="1800" dirty="0"/>
              <a:t> a realization event that results in the recapture of tax credit or deduction previously granted</a:t>
            </a:r>
          </a:p>
          <a:p>
            <a:r>
              <a:rPr lang="en-US" sz="2000" b="1" dirty="0"/>
              <a:t>Pre-realization timing difference</a:t>
            </a:r>
          </a:p>
          <a:p>
            <a:pPr lvl="1"/>
            <a:r>
              <a:rPr lang="en-US" sz="1800" dirty="0"/>
              <a:t>Foreign tax imposed on pre-realization event but only if foreign country doesn’t impose tax upon the occurrence of a later event on the same taxpayer and </a:t>
            </a:r>
          </a:p>
          <a:p>
            <a:pPr lvl="2"/>
            <a:r>
              <a:rPr lang="en-US" sz="1800" dirty="0"/>
              <a:t>Pre-realization event is mark-to-market regime,</a:t>
            </a:r>
          </a:p>
          <a:p>
            <a:pPr lvl="2"/>
            <a:r>
              <a:rPr lang="en-US" sz="1800" dirty="0"/>
              <a:t>Pre-realization event is physical transfer, processing, or export of marketable property and based on FMV of property, or</a:t>
            </a:r>
          </a:p>
          <a:p>
            <a:pPr lvl="2"/>
            <a:r>
              <a:rPr lang="en-US" sz="1800" dirty="0"/>
              <a:t> Pre-realization event related to deemed distribution or inclusion, e.g., CFC regime.</a:t>
            </a:r>
          </a:p>
          <a:p>
            <a:pPr lvl="2"/>
            <a:endParaRPr lang="en-US" dirty="0"/>
          </a:p>
          <a:p>
            <a:pPr lvl="2"/>
            <a:endParaRPr lang="en-US" b="1" dirty="0"/>
          </a:p>
          <a:p>
            <a:pPr lvl="1"/>
            <a:endParaRPr lang="en-US" dirty="0"/>
          </a:p>
          <a:p>
            <a:pPr lvl="2"/>
            <a:endParaRPr lang="en-US" dirty="0"/>
          </a:p>
        </p:txBody>
      </p:sp>
      <p:sp>
        <p:nvSpPr>
          <p:cNvPr id="3" name="Title 2">
            <a:extLst>
              <a:ext uri="{FF2B5EF4-FFF2-40B4-BE49-F238E27FC236}">
                <a16:creationId xmlns:a16="http://schemas.microsoft.com/office/drawing/2014/main" id="{A2102702-5CE6-CD35-502F-64F406E46F1E}"/>
              </a:ext>
            </a:extLst>
          </p:cNvPr>
          <p:cNvSpPr>
            <a:spLocks noGrp="1"/>
          </p:cNvSpPr>
          <p:nvPr>
            <p:ph type="title"/>
          </p:nvPr>
        </p:nvSpPr>
        <p:spPr/>
        <p:txBody>
          <a:bodyPr/>
          <a:lstStyle/>
          <a:p>
            <a:r>
              <a:rPr lang="en-US" altLang="en-US" b="1" dirty="0">
                <a:ea typeface="ＭＳ Ｐゴシック" panose="020B0600070205080204" pitchFamily="34" charset="-128"/>
              </a:rPr>
              <a:t>FTC Regulations</a:t>
            </a:r>
            <a:r>
              <a:rPr lang="en-US" altLang="en-US" b="1">
                <a:ea typeface="ＭＳ Ｐゴシック" panose="020B0600070205080204" pitchFamily="34" charset="-128"/>
              </a:rPr>
              <a:t>:  Realization (</a:t>
            </a:r>
            <a:r>
              <a:rPr lang="en-US" altLang="en-US" b="1" dirty="0">
                <a:ea typeface="ＭＳ Ｐゴシック" panose="020B0600070205080204" pitchFamily="34" charset="-128"/>
              </a:rPr>
              <a:t>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1.901-2(b)(2)(C))</a:t>
            </a:r>
            <a:endParaRPr lang="en-US" dirty="0"/>
          </a:p>
        </p:txBody>
      </p:sp>
      <p:sp>
        <p:nvSpPr>
          <p:cNvPr id="4" name="Slide Number Placeholder 3">
            <a:extLst>
              <a:ext uri="{FF2B5EF4-FFF2-40B4-BE49-F238E27FC236}">
                <a16:creationId xmlns:a16="http://schemas.microsoft.com/office/drawing/2014/main" id="{BB33DEA5-FAE4-E58D-5095-AFFE46919A6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B948431-9A9F-DBDD-0813-CA50526AD46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5951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lstStyle/>
          <a:p>
            <a:r>
              <a:rPr lang="en-US" sz="2400" dirty="0"/>
              <a:t>Foreign tax must be imposed on:</a:t>
            </a:r>
          </a:p>
          <a:p>
            <a:pPr lvl="1"/>
            <a:r>
              <a:rPr lang="en-US" sz="2000" dirty="0"/>
              <a:t>(A) </a:t>
            </a:r>
            <a:r>
              <a:rPr lang="en-US" sz="2000" b="1" dirty="0"/>
              <a:t>Actual gross receipts</a:t>
            </a:r>
            <a:r>
              <a:rPr lang="en-US" sz="2000" dirty="0"/>
              <a:t>,</a:t>
            </a:r>
          </a:p>
          <a:p>
            <a:pPr lvl="1"/>
            <a:r>
              <a:rPr lang="en-US" sz="2000" dirty="0"/>
              <a:t>(B) An insignificant nonrealization event (imputed income) or a realization event that does not result in actual gross receipts, </a:t>
            </a:r>
            <a:r>
              <a:rPr lang="en-US" sz="2000" b="1" dirty="0"/>
              <a:t>deemed gross receipts </a:t>
            </a:r>
            <a:r>
              <a:rPr lang="en-US" sz="2000" dirty="0"/>
              <a:t>reasonably calculated to produce an amount that is not greater than fair market value, or </a:t>
            </a:r>
          </a:p>
          <a:p>
            <a:pPr lvl="1"/>
            <a:r>
              <a:rPr lang="en-US" sz="2000" dirty="0"/>
              <a:t>(C) </a:t>
            </a:r>
            <a:r>
              <a:rPr lang="en-US" sz="2000" b="1" dirty="0"/>
              <a:t>Deemed gross receipts </a:t>
            </a:r>
            <a:r>
              <a:rPr lang="en-US" sz="2000" dirty="0"/>
              <a:t>arising from pre-realization timing difference events</a:t>
            </a:r>
          </a:p>
          <a:p>
            <a:r>
              <a:rPr lang="en-US" sz="2400" dirty="0"/>
              <a:t>Examples:</a:t>
            </a:r>
          </a:p>
          <a:p>
            <a:pPr lvl="1"/>
            <a:r>
              <a:rPr lang="en-US" sz="2250" dirty="0"/>
              <a:t>Cost-plus tax, e.g., tax imposed based on 110% of business expenses,</a:t>
            </a:r>
          </a:p>
          <a:p>
            <a:pPr lvl="1"/>
            <a:r>
              <a:rPr lang="en-US" sz="2250" dirty="0"/>
              <a:t>Tax imposed on gross receipts from extraction income equal to 105% of the FMV of the petroleum extracted (-2(b)(3)(ii)(A) and (C).</a:t>
            </a:r>
          </a:p>
          <a:p>
            <a:pPr lvl="1"/>
            <a:endParaRPr lang="en-US" dirty="0"/>
          </a:p>
          <a:p>
            <a:endParaRPr lang="en-US" dirty="0"/>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Gross Receipts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1.901-2(b)(3))</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460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normAutofit lnSpcReduction="10000"/>
          </a:bodyPr>
          <a:lstStyle/>
          <a:p>
            <a:r>
              <a:rPr lang="en-US" sz="2400" b="1" dirty="0">
                <a:latin typeface="Calibri" panose="020F0502020204030204" pitchFamily="34" charset="0"/>
                <a:cs typeface="Calibri" panose="020F0502020204030204" pitchFamily="34" charset="0"/>
              </a:rPr>
              <a:t>Cost recovery requirement</a:t>
            </a:r>
            <a:r>
              <a:rPr lang="en-US" sz="24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 of the tax is computed by reducing gross receipts to permit recovery of the </a:t>
            </a:r>
            <a:r>
              <a:rPr lang="en-US" sz="2000" b="1" i="1" dirty="0">
                <a:latin typeface="Calibri" panose="020F0502020204030204" pitchFamily="34" charset="0"/>
                <a:cs typeface="Calibri" panose="020F0502020204030204" pitchFamily="34" charset="0"/>
              </a:rPr>
              <a:t>significant costs and expenses </a:t>
            </a:r>
            <a:r>
              <a:rPr lang="en-US" sz="2000" dirty="0">
                <a:latin typeface="Calibri" panose="020F0502020204030204" pitchFamily="34" charset="0"/>
                <a:cs typeface="Calibri" panose="020F0502020204030204" pitchFamily="34" charset="0"/>
              </a:rPr>
              <a:t>(including significant capital expenditures) </a:t>
            </a:r>
            <a:r>
              <a:rPr lang="en-US" sz="2000" i="1" dirty="0">
                <a:latin typeface="Calibri" panose="020F0502020204030204" pitchFamily="34" charset="0"/>
                <a:cs typeface="Calibri" panose="020F0502020204030204" pitchFamily="34" charset="0"/>
              </a:rPr>
              <a:t>attributable to such gross receipts</a:t>
            </a:r>
            <a:r>
              <a:rPr lang="en-US" sz="2000" dirty="0">
                <a:latin typeface="Calibri" panose="020F0502020204030204" pitchFamily="34" charset="0"/>
                <a:cs typeface="Calibri" panose="020F0502020204030204" pitchFamily="34" charset="0"/>
              </a:rPr>
              <a:t>. </a:t>
            </a:r>
          </a:p>
          <a:p>
            <a:pPr lvl="1"/>
            <a:r>
              <a:rPr lang="en-US" sz="2000" dirty="0">
                <a:effectLst/>
                <a:latin typeface="Calibri" panose="020F0502020204030204" pitchFamily="34" charset="0"/>
                <a:cs typeface="Calibri" panose="020F0502020204030204" pitchFamily="34" charset="0"/>
              </a:rPr>
              <a:t>Whether a cost or expense is significant is determined based on whether the item of cost or expense constitutes a </a:t>
            </a:r>
            <a:r>
              <a:rPr lang="en-US" sz="2000" b="1" i="1" dirty="0">
                <a:effectLst/>
                <a:latin typeface="Calibri" panose="020F0502020204030204" pitchFamily="34" charset="0"/>
                <a:cs typeface="Calibri" panose="020F0502020204030204" pitchFamily="34" charset="0"/>
              </a:rPr>
              <a:t>significant portion </a:t>
            </a:r>
            <a:r>
              <a:rPr lang="en-US" sz="2000" dirty="0">
                <a:effectLst/>
                <a:latin typeface="Calibri" panose="020F0502020204030204" pitchFamily="34" charset="0"/>
                <a:cs typeface="Calibri" panose="020F0502020204030204" pitchFamily="34" charset="0"/>
              </a:rPr>
              <a:t>of the taxpayers’ total costs and expenses. </a:t>
            </a:r>
          </a:p>
          <a:p>
            <a:pPr lvl="2"/>
            <a:r>
              <a:rPr lang="en-US" sz="2000" dirty="0">
                <a:effectLst/>
                <a:latin typeface="Calibri" panose="020F0502020204030204" pitchFamily="34" charset="0"/>
                <a:cs typeface="Calibri" panose="020F0502020204030204" pitchFamily="34" charset="0"/>
              </a:rPr>
              <a:t>Costs and expenses related </a:t>
            </a:r>
            <a:r>
              <a:rPr lang="en-US" sz="2000" b="1" dirty="0">
                <a:effectLst/>
                <a:latin typeface="Calibri" panose="020F0502020204030204" pitchFamily="34" charset="0"/>
                <a:cs typeface="Calibri" panose="020F0502020204030204" pitchFamily="34" charset="0"/>
              </a:rPr>
              <a:t>to </a:t>
            </a:r>
            <a:r>
              <a:rPr lang="en-US" sz="2000" b="1" i="1" dirty="0">
                <a:effectLst/>
                <a:latin typeface="Calibri" panose="020F0502020204030204" pitchFamily="34" charset="0"/>
                <a:cs typeface="Calibri" panose="020F0502020204030204" pitchFamily="34" charset="0"/>
              </a:rPr>
              <a:t>capital expenditures, interest, rents, royalties, wages or other payments for services, and research and experimentation </a:t>
            </a:r>
            <a:r>
              <a:rPr lang="en-US" sz="2000" dirty="0">
                <a:effectLst/>
                <a:latin typeface="Calibri" panose="020F0502020204030204" pitchFamily="34" charset="0"/>
                <a:cs typeface="Calibri" panose="020F0502020204030204" pitchFamily="34" charset="0"/>
              </a:rPr>
              <a:t>are always treated as significant costs or expense</a:t>
            </a:r>
          </a:p>
          <a:p>
            <a:pPr lvl="2"/>
            <a:r>
              <a:rPr lang="en-US" sz="2000" b="1" dirty="0">
                <a:latin typeface="Calibri" panose="020F0502020204030204" pitchFamily="34" charset="0"/>
                <a:cs typeface="Calibri" panose="020F0502020204030204" pitchFamily="34" charset="0"/>
              </a:rPr>
              <a:t>But</a:t>
            </a:r>
            <a:r>
              <a:rPr lang="en-US" sz="2000" dirty="0">
                <a:latin typeface="Calibri" panose="020F0502020204030204" pitchFamily="34" charset="0"/>
                <a:cs typeface="Calibri" panose="020F0502020204030204" pitchFamily="34" charset="0"/>
              </a:rPr>
              <a:t> f</a:t>
            </a:r>
            <a:r>
              <a:rPr lang="en-US" sz="2000" dirty="0">
                <a:effectLst/>
                <a:latin typeface="Calibri" panose="020F0502020204030204" pitchFamily="34" charset="0"/>
                <a:cs typeface="Calibri" panose="020F0502020204030204" pitchFamily="34" charset="0"/>
              </a:rPr>
              <a:t>oreign tax law permits recovery of significant costs and expenses even if certain costs or expenses </a:t>
            </a:r>
            <a:r>
              <a:rPr lang="en-US" sz="2000" dirty="0">
                <a:latin typeface="Calibri" panose="020F0502020204030204" pitchFamily="34" charset="0"/>
                <a:cs typeface="Calibri" panose="020F0502020204030204" pitchFamily="34" charset="0"/>
              </a:rPr>
              <a:t>are</a:t>
            </a:r>
            <a:r>
              <a:rPr lang="en-US" sz="2000" dirty="0">
                <a:effectLst/>
                <a:latin typeface="Calibri" panose="020F0502020204030204" pitchFamily="34" charset="0"/>
                <a:cs typeface="Calibri" panose="020F0502020204030204" pitchFamily="34" charset="0"/>
              </a:rPr>
              <a:t> disallowed, </a:t>
            </a:r>
            <a:r>
              <a:rPr lang="en-US" sz="2000" i="1" dirty="0">
                <a:effectLst/>
                <a:latin typeface="Calibri" panose="020F0502020204030204" pitchFamily="34" charset="0"/>
                <a:cs typeface="Calibri" panose="020F0502020204030204" pitchFamily="34" charset="0"/>
              </a:rPr>
              <a:t>if such disallowance is consistent with the principles underlying the disallowances required under the IRC</a:t>
            </a:r>
            <a:r>
              <a:rPr lang="en-US" sz="2000" dirty="0">
                <a:effectLst/>
                <a:latin typeface="Calibri" panose="020F0502020204030204" pitchFamily="34" charset="0"/>
                <a:cs typeface="Calibri" panose="020F0502020204030204" pitchFamily="34" charset="0"/>
              </a:rPr>
              <a:t>, including disallowances intended to limit base erosion or profit shifting, e.g</a:t>
            </a:r>
            <a:r>
              <a:rPr lang="en-US" sz="2000" dirty="0">
                <a:latin typeface="Calibri" panose="020F0502020204030204" pitchFamily="34" charset="0"/>
                <a:cs typeface="Calibri" panose="020F0502020204030204" pitchFamily="34" charset="0"/>
              </a:rPr>
              <a:t>., interest limited to 10% of TI</a:t>
            </a:r>
          </a:p>
          <a:p>
            <a:pPr lvl="2"/>
            <a:r>
              <a:rPr lang="en-US" sz="2000" dirty="0">
                <a:latin typeface="Calibri" panose="020F0502020204030204" pitchFamily="34" charset="0"/>
                <a:cs typeface="Calibri" panose="020F0502020204030204" pitchFamily="34" charset="0"/>
              </a:rPr>
              <a:t>Bank tax of 1% of gross amt of interest</a:t>
            </a:r>
          </a:p>
          <a:p>
            <a:pPr lvl="2"/>
            <a:r>
              <a:rPr lang="en-US" sz="2000" dirty="0">
                <a:latin typeface="Calibri" panose="020F0502020204030204" pitchFamily="34" charset="0"/>
                <a:cs typeface="Calibri" panose="020F0502020204030204" pitchFamily="34" charset="0"/>
              </a:rPr>
              <a:t>Country X tax limits interest expense to 30% of EBITDA</a:t>
            </a:r>
          </a:p>
          <a:p>
            <a:pPr lvl="2"/>
            <a:r>
              <a:rPr lang="en-US" sz="2000" dirty="0">
                <a:latin typeface="Calibri" panose="020F0502020204030204" pitchFamily="34" charset="0"/>
                <a:cs typeface="Calibri" panose="020F0502020204030204" pitchFamily="34" charset="0"/>
              </a:rPr>
              <a:t>Gross tax on wages</a:t>
            </a:r>
          </a:p>
          <a:p>
            <a:pPr lvl="2"/>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Cost Recovery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1.901-2(b)(4))</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43036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E4B3B7-E6FC-7297-EBCB-C9AAAF8F218B}"/>
              </a:ext>
            </a:extLst>
          </p:cNvPr>
          <p:cNvSpPr>
            <a:spLocks noGrp="1"/>
          </p:cNvSpPr>
          <p:nvPr>
            <p:ph idx="1"/>
          </p:nvPr>
        </p:nvSpPr>
        <p:spPr/>
        <p:txBody>
          <a:bodyPr/>
          <a:lstStyle/>
          <a:p>
            <a:r>
              <a:rPr lang="en-US" sz="2800" dirty="0"/>
              <a:t>The most controversial part of the new regulations: many foreign taxes may now be non-creditable</a:t>
            </a:r>
          </a:p>
          <a:p>
            <a:endParaRPr lang="en-US" sz="2800" dirty="0"/>
          </a:p>
          <a:p>
            <a:r>
              <a:rPr lang="en-US" sz="2800" dirty="0"/>
              <a:t>One aim of these provisions is to prevent </a:t>
            </a:r>
            <a:r>
              <a:rPr lang="en-US" sz="2800" i="1" dirty="0"/>
              <a:t>digital services taxes </a:t>
            </a:r>
            <a:r>
              <a:rPr lang="en-US" sz="2800" dirty="0"/>
              <a:t>and other </a:t>
            </a:r>
            <a:r>
              <a:rPr lang="en-US" sz="2800" i="1" dirty="0"/>
              <a:t>destination based foreign taxes </a:t>
            </a:r>
            <a:r>
              <a:rPr lang="en-US" sz="2800" dirty="0"/>
              <a:t>from being creditable</a:t>
            </a:r>
          </a:p>
          <a:p>
            <a:endParaRPr lang="en-US" sz="2800" dirty="0"/>
          </a:p>
          <a:p>
            <a:r>
              <a:rPr lang="en-US" sz="2800" dirty="0"/>
              <a:t>Attribution requirement applies differently depending on whether the taxpayer is a nonresident or resident.</a:t>
            </a:r>
          </a:p>
        </p:txBody>
      </p:sp>
      <p:sp>
        <p:nvSpPr>
          <p:cNvPr id="3" name="Title 2">
            <a:extLst>
              <a:ext uri="{FF2B5EF4-FFF2-40B4-BE49-F238E27FC236}">
                <a16:creationId xmlns:a16="http://schemas.microsoft.com/office/drawing/2014/main" id="{2658A723-6775-A61E-C73D-0DF560DE3E1E}"/>
              </a:ext>
            </a:extLst>
          </p:cNvPr>
          <p:cNvSpPr>
            <a:spLocks noGrp="1"/>
          </p:cNvSpPr>
          <p:nvPr>
            <p:ph type="title"/>
          </p:nvPr>
        </p:nvSpPr>
        <p:spPr/>
        <p:txBody>
          <a:bodyPr/>
          <a:lstStyle/>
          <a:p>
            <a:r>
              <a:rPr lang="en-US" altLang="en-US" b="1" dirty="0">
                <a:ea typeface="ＭＳ Ｐゴシック" panose="020B0600070205080204" pitchFamily="34" charset="-128"/>
              </a:rPr>
              <a:t>FTC Regulations:  </a:t>
            </a:r>
            <a:r>
              <a:rPr lang="en-US" altLang="en-US" dirty="0">
                <a:solidFill>
                  <a:srgbClr val="FF0000"/>
                </a:solidFill>
                <a:ea typeface="ＭＳ Ｐゴシック" panose="020B0600070205080204" pitchFamily="34" charset="-128"/>
              </a:rPr>
              <a:t>Attribution Requirement </a:t>
            </a:r>
            <a:r>
              <a:rPr lang="en-US" altLang="en-US" b="1" dirty="0">
                <a:ea typeface="ＭＳ Ｐゴシック" panose="020B0600070205080204" pitchFamily="34" charset="-128"/>
              </a:rPr>
              <a:t>(Reg.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endParaRPr lang="en-US" dirty="0"/>
          </a:p>
        </p:txBody>
      </p:sp>
      <p:sp>
        <p:nvSpPr>
          <p:cNvPr id="4" name="Slide Number Placeholder 3">
            <a:extLst>
              <a:ext uri="{FF2B5EF4-FFF2-40B4-BE49-F238E27FC236}">
                <a16:creationId xmlns:a16="http://schemas.microsoft.com/office/drawing/2014/main" id="{35661B3D-940D-1B77-CF52-E689AAC8DC06}"/>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1E77390E-05F7-A223-2EA5-D696CFD70C0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24077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D1881-E680-0E4C-1A6B-45BA065318A6}"/>
              </a:ext>
            </a:extLst>
          </p:cNvPr>
          <p:cNvSpPr>
            <a:spLocks noGrp="1"/>
          </p:cNvSpPr>
          <p:nvPr>
            <p:ph idx="1"/>
          </p:nvPr>
        </p:nvSpPr>
        <p:spPr>
          <a:xfrm>
            <a:off x="384048" y="533400"/>
            <a:ext cx="8458200" cy="5909088"/>
          </a:xfrm>
        </p:spPr>
        <p:txBody>
          <a:bodyPr>
            <a:normAutofit/>
          </a:bodyPr>
          <a:lstStyle/>
          <a:p>
            <a:r>
              <a:rPr lang="en-US" sz="2800" dirty="0"/>
              <a:t>Gross income and costs in foreign tax base must satisfy the following requirements:</a:t>
            </a:r>
          </a:p>
          <a:p>
            <a:pPr lvl="1"/>
            <a:r>
              <a:rPr lang="en-US" sz="2400" b="1" dirty="0"/>
              <a:t>Income attribution based on activities</a:t>
            </a:r>
            <a:r>
              <a:rPr lang="en-US" sz="2400" dirty="0"/>
              <a:t> </a:t>
            </a:r>
          </a:p>
          <a:p>
            <a:pPr marL="171450" lvl="1" indent="0">
              <a:buNone/>
            </a:pPr>
            <a:endParaRPr lang="en-US" sz="2400" dirty="0"/>
          </a:p>
          <a:p>
            <a:pPr lvl="1"/>
            <a:r>
              <a:rPr lang="en-US" sz="2400" b="1" dirty="0"/>
              <a:t>Income attribution based on source</a:t>
            </a:r>
          </a:p>
          <a:p>
            <a:endParaRPr lang="en-US" sz="2800" b="1" dirty="0"/>
          </a:p>
          <a:p>
            <a:pPr lvl="1"/>
            <a:r>
              <a:rPr lang="en-US" sz="2650" b="1" dirty="0"/>
              <a:t>Income attribution based on situs of property</a:t>
            </a:r>
          </a:p>
          <a:p>
            <a:endParaRPr lang="en-US" sz="2000" b="1" dirty="0"/>
          </a:p>
        </p:txBody>
      </p:sp>
      <p:sp>
        <p:nvSpPr>
          <p:cNvPr id="3" name="Title 2">
            <a:extLst>
              <a:ext uri="{FF2B5EF4-FFF2-40B4-BE49-F238E27FC236}">
                <a16:creationId xmlns:a16="http://schemas.microsoft.com/office/drawing/2014/main" id="{1A98D187-2B47-D2A2-1C29-0E2674040110}"/>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61C1ACA9-082C-444F-B45D-709C1752DC50}"/>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4B8FC602-A6C5-73D9-994A-0F208D414E60}"/>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2745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0CDF4C-87DE-72FB-BB94-A36783F17F51}"/>
              </a:ext>
            </a:extLst>
          </p:cNvPr>
          <p:cNvSpPr>
            <a:spLocks noGrp="1"/>
          </p:cNvSpPr>
          <p:nvPr>
            <p:ph idx="1"/>
          </p:nvPr>
        </p:nvSpPr>
        <p:spPr/>
        <p:txBody>
          <a:bodyPr/>
          <a:lstStyle/>
          <a:p>
            <a:r>
              <a:rPr lang="en-US" sz="2800" b="1" dirty="0"/>
              <a:t>Income attribution based on activities</a:t>
            </a:r>
            <a:r>
              <a:rPr lang="en-US" sz="2800" dirty="0"/>
              <a:t> </a:t>
            </a:r>
          </a:p>
          <a:p>
            <a:pPr lvl="1"/>
            <a:r>
              <a:rPr lang="en-US" sz="2400" dirty="0"/>
              <a:t>Foreign tax base limited to gross receipts and costs that are attributable, under reasonable principles, to the </a:t>
            </a:r>
            <a:r>
              <a:rPr lang="en-US" sz="2400" b="1" dirty="0"/>
              <a:t>nonresident’s activities within the foreign country </a:t>
            </a:r>
            <a:r>
              <a:rPr lang="en-US" sz="2400" dirty="0"/>
              <a:t>imposing the foreign tax (including the nonresident’s functions, assets, and risks located in the foreign country). </a:t>
            </a:r>
          </a:p>
          <a:p>
            <a:pPr lvl="1"/>
            <a:r>
              <a:rPr lang="en-US" sz="2400" dirty="0"/>
              <a:t>Gross receipts attributable under ECI principles are ok, but </a:t>
            </a:r>
            <a:r>
              <a:rPr lang="en-US" sz="2400" b="1" dirty="0"/>
              <a:t>not </a:t>
            </a:r>
            <a:r>
              <a:rPr lang="en-US" sz="2400" dirty="0"/>
              <a:t>rules that take into account as a significant factor the </a:t>
            </a:r>
            <a:r>
              <a:rPr lang="en-US" sz="2400" b="1" dirty="0"/>
              <a:t>mere </a:t>
            </a:r>
            <a:r>
              <a:rPr lang="en-US" sz="2400" b="1" i="1" dirty="0"/>
              <a:t>location of customers, users, or any other similar destination- based criterion, or the mere location of persons from whom the nonresident makes purchases in the foreign country. </a:t>
            </a:r>
          </a:p>
          <a:p>
            <a:pPr lvl="1"/>
            <a:r>
              <a:rPr lang="en-US" sz="2400" dirty="0"/>
              <a:t>Also, no deemed T/B or PE or gross receipt or costs based on activities of another person (other than an agent acting on behalf of the NR)</a:t>
            </a:r>
          </a:p>
          <a:p>
            <a:endParaRPr lang="en-US" dirty="0"/>
          </a:p>
        </p:txBody>
      </p:sp>
      <p:sp>
        <p:nvSpPr>
          <p:cNvPr id="3" name="Title 2">
            <a:extLst>
              <a:ext uri="{FF2B5EF4-FFF2-40B4-BE49-F238E27FC236}">
                <a16:creationId xmlns:a16="http://schemas.microsoft.com/office/drawing/2014/main" id="{1C0BB623-9751-7A77-F85A-B43EAB8CDA93}"/>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91BD0625-9F9B-8B77-5ED7-082E20B3B2A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080BFC1A-0810-F720-9F60-F444A7CD79E9}"/>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364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6289</TotalTime>
  <Words>2119</Words>
  <Application>Microsoft Macintosh PowerPoint</Application>
  <PresentationFormat>On-screen Show (4:3)</PresentationFormat>
  <Paragraphs>164</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NSimSun</vt:lpstr>
      <vt:lpstr>Arial</vt:lpstr>
      <vt:lpstr>ArialMT</vt:lpstr>
      <vt:lpstr>Calibri</vt:lpstr>
      <vt:lpstr>Calibri Regular</vt:lpstr>
      <vt:lpstr>Courier New</vt:lpstr>
      <vt:lpstr>Melior</vt:lpstr>
      <vt:lpstr>Wingdings</vt:lpstr>
      <vt:lpstr>Wingdings 2</vt:lpstr>
      <vt:lpstr>CG Body - Standard</vt:lpstr>
      <vt:lpstr>Foreign Tax Credit</vt:lpstr>
      <vt:lpstr>Foreign Tax Credit Regulations</vt:lpstr>
      <vt:lpstr>Foreign Income Taxes:  Regs. §1.901-2</vt:lpstr>
      <vt:lpstr>FTC Regulations:  Realization (Reg. §1.901-2(b)(2)(C))</vt:lpstr>
      <vt:lpstr>FTC Regulations:  Gross Receipts (Reg. §1.901-2(b)(3))</vt:lpstr>
      <vt:lpstr>FTC Regulations:  Cost Recovery (Reg. §1.901-2(b)(4))</vt:lpstr>
      <vt:lpstr>FTC Regulations:  Attribution Requirement (Reg. §1.901-2(b)(5))</vt:lpstr>
      <vt:lpstr>FTC Regulations:  Attribution Requirement for Nonresidents (Reg. §1.901-2(b)(5)(i))</vt:lpstr>
      <vt:lpstr>FTC Regulations:  Attribution Requirement for Nonresidents (Reg. §1.901-2(b)(5)(i))</vt:lpstr>
      <vt:lpstr>FTC Regulations:  Attribution Requirement for Nonresidents (Reg. §1.901-2(b)(5)(i))</vt:lpstr>
      <vt:lpstr>FTC Regulations:  Attribution Requirement for Nonresidents (Reg. §1.901-2(b)(5)(i))</vt:lpstr>
      <vt:lpstr>FTC Regulations:  Attribution Requirement for Residents (Reg. §1.901-2(b)(5)(ii))</vt:lpstr>
      <vt:lpstr>PPL v. CIR</vt:lpstr>
      <vt:lpstr>FTC: Soak Up Taxes</vt:lpstr>
      <vt:lpstr>FTC:  In-lieu of Taxes: §903 and Reg. §1.903-1</vt:lpstr>
      <vt:lpstr>FTC:  In-lieu of Taxes: §903 and Reg. §1.903-1</vt:lpstr>
      <vt:lpstr>Section 909: FTC Splitter Arrangements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165</cp:revision>
  <dcterms:created xsi:type="dcterms:W3CDTF">2010-03-30T10:19:42Z</dcterms:created>
  <dcterms:modified xsi:type="dcterms:W3CDTF">2022-04-19T11:32:23Z</dcterms:modified>
</cp:coreProperties>
</file>