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48B2D-BFB3-F443-92CE-C8803CFAB5A5}" v="24" dt="2021-12-26T17:57:43.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7"/>
    <p:restoredTop sz="94558"/>
  </p:normalViewPr>
  <p:slideViewPr>
    <p:cSldViewPr snapToGrid="0" snapToObjects="1">
      <p:cViewPr varScale="1">
        <p:scale>
          <a:sx n="116" d="100"/>
          <a:sy n="116"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12/26/21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22</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IT_Intro_22</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package" Target="../embeddings/Microsoft_Excel_Worksheet1.xlsx"/><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International-Tax/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2022</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1982-2015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62495"/>
            <a:ext cx="8322365" cy="4981713"/>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Direct Investment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730" y="889552"/>
            <a:ext cx="6467061" cy="449580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Inward Direct Investment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371" y="1203882"/>
            <a:ext cx="6453257" cy="4470400"/>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(2016)</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graphicFrame>
        <p:nvGraphicFramePr>
          <p:cNvPr id="142341" name="Object 5"/>
          <p:cNvGraphicFramePr>
            <a:graphicFrameLocks noChangeAspect="1"/>
          </p:cNvGraphicFramePr>
          <p:nvPr/>
        </p:nvGraphicFramePr>
        <p:xfrm>
          <a:off x="3460751" y="2122488"/>
          <a:ext cx="4600575" cy="1376362"/>
        </p:xfrm>
        <a:graphic>
          <a:graphicData uri="http://schemas.openxmlformats.org/presentationml/2006/ole">
            <mc:AlternateContent xmlns:mc="http://schemas.openxmlformats.org/markup-compatibility/2006">
              <mc:Choice xmlns:v="urn:schemas-microsoft-com:vml" Requires="v">
                <p:oleObj spid="_x0000_s1025" name="Worksheet" r:id="rId3" imgW="2667000" imgH="927100" progId="Excel.Sheet.12">
                  <p:embed/>
                </p:oleObj>
              </mc:Choice>
              <mc:Fallback>
                <p:oleObj name="Worksheet" r:id="rId3" imgW="2667000" imgH="927100" progId="Excel.Sheet.12">
                  <p:embed/>
                  <p:pic>
                    <p:nvPicPr>
                      <p:cNvPr id="142341" name="Object 5"/>
                      <p:cNvPicPr>
                        <a:picLocks noChangeAspect="1" noChangeArrowheads="1"/>
                      </p:cNvPicPr>
                      <p:nvPr/>
                    </p:nvPicPr>
                    <p:blipFill>
                      <a:blip r:embed="rId4"/>
                      <a:srcRect/>
                      <a:stretch>
                        <a:fillRect/>
                      </a:stretch>
                    </p:blipFill>
                    <p:spPr bwMode="auto">
                      <a:xfrm>
                        <a:off x="3460751" y="2122488"/>
                        <a:ext cx="4600575" cy="13763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42342" name="Object 6"/>
          <p:cNvGraphicFramePr>
            <a:graphicFrameLocks noChangeAspect="1"/>
          </p:cNvGraphicFramePr>
          <p:nvPr/>
        </p:nvGraphicFramePr>
        <p:xfrm>
          <a:off x="3475038" y="3763963"/>
          <a:ext cx="4572000" cy="2362200"/>
        </p:xfrm>
        <a:graphic>
          <a:graphicData uri="http://schemas.openxmlformats.org/presentationml/2006/ole">
            <mc:AlternateContent xmlns:mc="http://schemas.openxmlformats.org/markup-compatibility/2006">
              <mc:Choice xmlns:v="urn:schemas-microsoft-com:vml" Requires="v">
                <p:oleObj spid="_x0000_s1026" name="Worksheet" r:id="rId5" imgW="2463709" imgH="1612841" progId="Excel.Sheet.12">
                  <p:embed/>
                </p:oleObj>
              </mc:Choice>
              <mc:Fallback>
                <p:oleObj name="Worksheet" r:id="rId5" imgW="2463709" imgH="1612841" progId="Excel.Sheet.12">
                  <p:embed/>
                  <p:pic>
                    <p:nvPicPr>
                      <p:cNvPr id="14234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038" y="3763963"/>
                        <a:ext cx="4572000" cy="2362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Base Erosion &amp; Profit Shifting (BEPS)</a:t>
            </a:r>
          </a:p>
          <a:p>
            <a:pPr marL="971550" lvl="1" indent="-395288">
              <a:spcAft>
                <a:spcPts val="1200"/>
              </a:spcAft>
            </a:pPr>
            <a:r>
              <a:rPr lang="en-US" sz="2000" dirty="0"/>
              <a:t>Digital economy, hybrid mismatch, strengthen CFC rules, limit base erosion, treaty abuse, transfer pricing, PE status, minimum tax </a:t>
            </a:r>
          </a:p>
          <a:p>
            <a:pPr lvl="1"/>
            <a:endParaRPr lang="en-US" sz="22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(ITT) (draft text)</a:t>
            </a:r>
            <a:endParaRPr lang="en-US" dirty="0"/>
          </a:p>
          <a:p>
            <a:endParaRPr lang="en-US" sz="2800" dirty="0"/>
          </a:p>
          <a:p>
            <a:r>
              <a:rPr lang="en-US" sz="2800"/>
              <a:t>Class Page</a:t>
            </a:r>
            <a:endParaRPr lang="en-US" sz="2800" dirty="0"/>
          </a:p>
          <a:p>
            <a:pPr lvl="1"/>
            <a:r>
              <a:rPr lang="en-US" sz="2400" dirty="0">
                <a:hlinkClick r:id="rId3"/>
              </a:rPr>
              <a:t>https://jmc877.github.io/International-Tax/</a:t>
            </a:r>
            <a:r>
              <a:rPr lang="en-US" sz="2400" dirty="0" err="1">
                <a:hlinkClick r:id="rId3"/>
              </a:rPr>
              <a:t>index.html</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962390223"/>
              </p:ext>
            </p:extLst>
          </p:nvPr>
        </p:nvGraphicFramePr>
        <p:xfrm>
          <a:off x="533798" y="1013975"/>
          <a:ext cx="11277600" cy="2396490"/>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39.5%)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dirty="0"/>
              <a:t>Post-2017</a:t>
            </a:r>
          </a:p>
        </p:txBody>
      </p:sp>
      <p:sp>
        <p:nvSpPr>
          <p:cNvPr id="2" name="Content Placeholder 1"/>
          <p:cNvSpPr>
            <a:spLocks noGrp="1"/>
          </p:cNvSpPr>
          <p:nvPr>
            <p:ph sz="quarter" idx="20"/>
          </p:nvPr>
        </p:nvSpPr>
        <p:spPr/>
        <p:txBody>
          <a:bodyPr>
            <a:normAutofit/>
          </a:bodyPr>
          <a:lstStyle/>
          <a:p>
            <a:r>
              <a:rPr lang="en-US" dirty="0"/>
              <a:t>Global--BEPS</a:t>
            </a:r>
          </a:p>
          <a:p>
            <a:pPr lvl="1"/>
            <a:r>
              <a:rPr lang="en-US" dirty="0"/>
              <a:t>Stateless income</a:t>
            </a:r>
          </a:p>
          <a:p>
            <a:pPr lvl="1"/>
            <a:r>
              <a:rPr lang="en-US" dirty="0"/>
              <a:t>Treaty abuse</a:t>
            </a:r>
          </a:p>
          <a:p>
            <a:pPr lvl="1"/>
            <a:r>
              <a:rPr lang="en-US" dirty="0"/>
              <a:t>Double </a:t>
            </a:r>
            <a:r>
              <a:rPr lang="en-US" i="1" dirty="0"/>
              <a:t>non-tax</a:t>
            </a:r>
          </a:p>
          <a:p>
            <a:r>
              <a:rPr lang="en-US" dirty="0"/>
              <a:t>United States</a:t>
            </a:r>
          </a:p>
          <a:p>
            <a:pPr lvl="1"/>
            <a:r>
              <a:rPr lang="en-US" dirty="0"/>
              <a:t>High corporate tax rate (35%)</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lstStyle/>
          <a:p>
            <a:endParaRPr lang="en-US"/>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Persons: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Controlled Foreign Corporations (CFCs) and Passive Foreign Investment Companies (PFICs)</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 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1441</Words>
  <Application>Microsoft Macintosh PowerPoint</Application>
  <PresentationFormat>Widescreen</PresentationFormat>
  <Paragraphs>242</Paragraphs>
  <Slides>24</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1982-2015 (Historical Cost)</vt:lpstr>
      <vt:lpstr>U.S. Outward Direct Investment</vt:lpstr>
      <vt:lpstr>U.S. Inward Direct Investment</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Repairing the Cracks in the International Tax System </vt:lpstr>
      <vt:lpstr>Google Double Irish/Dutch Sandwich II-2003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26</cp:revision>
  <dcterms:created xsi:type="dcterms:W3CDTF">2016-08-01T04:04:31Z</dcterms:created>
  <dcterms:modified xsi:type="dcterms:W3CDTF">2021-12-26T17:57:54Z</dcterms:modified>
</cp:coreProperties>
</file>