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6" r:id="rId37"/>
    <p:sldId id="317"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BB8B1-4D2C-CA41-8AC9-529560F22A68}" v="242" dt="2022-01-12T15:46: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94" autoAdjust="0"/>
    <p:restoredTop sz="96197" autoAdjust="0"/>
  </p:normalViewPr>
  <p:slideViewPr>
    <p:cSldViewPr>
      <p:cViewPr varScale="1">
        <p:scale>
          <a:sx n="119" d="100"/>
          <a:sy n="119" d="100"/>
        </p:scale>
        <p:origin x="656"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7.xml"/><Relationship Id="rId5" Type="http://schemas.openxmlformats.org/officeDocument/2006/relationships/slide" Target="slides/slide31.xml"/><Relationship Id="rId10" Type="http://schemas.openxmlformats.org/officeDocument/2006/relationships/slide" Target="slides/slide36.xml"/><Relationship Id="rId4" Type="http://schemas.openxmlformats.org/officeDocument/2006/relationships/slide" Target="slides/slide30.xml"/><Relationship Id="rId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36</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37</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IT_Source_22</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425196" y="585794"/>
            <a:ext cx="8375904" cy="23698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nchor="ctr">
            <a:spAutoFit/>
          </a:bodyPr>
          <a:lstStyle/>
          <a:p>
            <a:r>
              <a:rPr lang="en-US" sz="2000" b="0" dirty="0"/>
              <a:t>HF enters into long equity swap with Bank under which Bank pays appreciation and dividends and HF pays depreciation and LIBOR + 25 bps with respect to 1MM shares of IBM, with a current price of $84.  The notional amount at signing is $84M (1MM * $84/share) and LIBOR is 3%.  If the price of IBM is $100 at termination, Bank pays 16M ($100-$84)*1MM minus 2.73M (3.25% * $84MM).</a:t>
            </a:r>
            <a:r>
              <a:rPr lang="en-US" sz="2800" b="0" dirty="0"/>
              <a:t> </a:t>
            </a:r>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4" name="Text Box 12"/>
          <p:cNvSpPr txBox="1">
            <a:spLocks noChangeArrowheads="1"/>
          </p:cNvSpPr>
          <p:nvPr/>
        </p:nvSpPr>
        <p:spPr bwMode="auto">
          <a:xfrm>
            <a:off x="2819400" y="3477339"/>
            <a:ext cx="234791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000" dirty="0"/>
              <a:t>Although listed as FDAP under section §871(a), performing servicing constitutes engaging in a US T/B, which causes the income to be ECI (§ 864(b)(1))</a:t>
            </a:r>
          </a:p>
          <a:p>
            <a:r>
              <a:rPr lang="en-US" sz="2000" dirty="0"/>
              <a:t>Deferred compensation:  §864(c)(6)</a:t>
            </a:r>
          </a:p>
          <a:p>
            <a:r>
              <a:rPr lang="en-US" sz="20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 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a:t>
            </a:r>
            <a:r>
              <a:rPr lang="en-US" sz="2400" dirty="0" err="1"/>
              <a:t>CRs</a:t>
            </a:r>
            <a:r>
              <a:rPr lang="en-US" sz="2400" dirty="0"/>
              <a:t>, secret processes and formulas, goodwill, TMs, franchises (§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r>
              <a:rPr lang="en-US" sz="240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000" dirty="0"/>
              <a:t>Gain from the sale of PP is not FDAP (Reg. 1.1441-1(b)(2))</a:t>
            </a:r>
          </a:p>
          <a:p>
            <a:pPr>
              <a:lnSpc>
                <a:spcPct val="90000"/>
              </a:lnSpc>
            </a:pPr>
            <a:r>
              <a:rPr lang="en-US" sz="2000" dirty="0"/>
              <a:t>Exception:  Contingent gains from the sale of intellectual property (§ 871(a)(1)(D))</a:t>
            </a:r>
          </a:p>
          <a:p>
            <a:pPr>
              <a:lnSpc>
                <a:spcPct val="90000"/>
              </a:lnSpc>
            </a:pPr>
            <a:r>
              <a:rPr lang="en-US" sz="2000" dirty="0"/>
              <a:t>Alien present in the US 183 days or more is subject to flat 30% tax on US source capital gain</a:t>
            </a:r>
          </a:p>
          <a:p>
            <a:pPr>
              <a:lnSpc>
                <a:spcPct val="90000"/>
              </a:lnSpc>
            </a:pPr>
            <a:r>
              <a:rPr lang="en-US" sz="2000" dirty="0"/>
              <a:t>Royalties v. Sales/Personal Service Inc. v. Sales: Rev. Rul. 84-78; </a:t>
            </a:r>
            <a:r>
              <a:rPr lang="en-US" sz="2000" u="sng" dirty="0"/>
              <a:t>Wodehouse</a:t>
            </a:r>
            <a:r>
              <a:rPr lang="en-US" sz="2000" dirty="0"/>
              <a:t>, and </a:t>
            </a:r>
            <a:r>
              <a:rPr lang="en-US" sz="2000" u="sng" dirty="0"/>
              <a:t>Cook</a:t>
            </a:r>
            <a:r>
              <a:rPr lang="en-US" sz="2800" dirty="0"/>
              <a:t>  </a:t>
            </a:r>
          </a:p>
        </p:txBody>
      </p:sp>
      <p:sp>
        <p:nvSpPr>
          <p:cNvPr id="11571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dirty="0">
                <a:solidFill>
                  <a:srgbClr val="000000"/>
                </a:solidFill>
              </a:rPr>
              <a:t>Allocated based on export terminal price ("ETP");  </a:t>
            </a:r>
          </a:p>
          <a:p>
            <a:r>
              <a:rPr lang="en-US" sz="2400" dirty="0">
                <a:solidFill>
                  <a:srgbClr val="000000"/>
                </a:solidFill>
              </a:rPr>
              <a:t>Excess of FMV over the ETP can be allocated between U.S. and foreign sources only if taxpayer engages in additional production activities subsequent to shipment from export terminal and outside the country of sale; </a:t>
            </a:r>
          </a:p>
          <a:p>
            <a:r>
              <a:rPr lang="en-US" sz="240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36</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r>
              <a:rPr lang="en-US" sz="2000" b="1" u="sng" dirty="0">
                <a:solidFill>
                  <a:srgbClr val="000000"/>
                </a:solidFill>
              </a:rPr>
              <a:t>50/50 Method</a:t>
            </a:r>
            <a:r>
              <a:rPr lang="en-US" sz="2000" dirty="0">
                <a:solidFill>
                  <a:srgbClr val="000000"/>
                </a:solidFill>
              </a:rPr>
              <a:t> </a:t>
            </a:r>
          </a:p>
          <a:p>
            <a:pPr marL="865188" lvl="1"/>
            <a:r>
              <a:rPr lang="en-US" sz="1800" dirty="0">
                <a:solidFill>
                  <a:srgbClr val="000000"/>
                </a:solidFill>
              </a:rPr>
              <a:t>(</a:t>
            </a:r>
            <a:r>
              <a:rPr lang="en-US" sz="1800" dirty="0" err="1">
                <a:solidFill>
                  <a:srgbClr val="000000"/>
                </a:solidFill>
              </a:rPr>
              <a:t>Regs</a:t>
            </a:r>
            <a:r>
              <a:rPr lang="en-US" sz="1800" dirty="0">
                <a:solidFill>
                  <a:srgbClr val="000000"/>
                </a:solidFill>
              </a:rPr>
              <a:t>.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IFP Method</a:t>
            </a:r>
            <a:r>
              <a:rPr lang="en-US" sz="2000" dirty="0">
                <a:solidFill>
                  <a:srgbClr val="000000"/>
                </a:solidFill>
              </a:rPr>
              <a:t> </a:t>
            </a:r>
          </a:p>
          <a:p>
            <a:pPr marL="865188" lvl="1"/>
            <a:r>
              <a:rPr lang="en-US" sz="2000" dirty="0">
                <a:solidFill>
                  <a:srgbClr val="000000"/>
                </a:solidFill>
              </a:rPr>
              <a:t>(</a:t>
            </a:r>
            <a:r>
              <a:rPr lang="en-US" sz="2000" dirty="0" err="1">
                <a:solidFill>
                  <a:srgbClr val="000000"/>
                </a:solidFill>
              </a:rPr>
              <a:t>Regs</a:t>
            </a:r>
            <a:r>
              <a:rPr lang="en-US" sz="2000" dirty="0">
                <a:solidFill>
                  <a:srgbClr val="000000"/>
                </a:solidFill>
              </a:rPr>
              <a:t>.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nSpc>
                <a:spcPct val="90000"/>
              </a:lnSpc>
            </a:pPr>
            <a:r>
              <a:rPr lang="en-US" sz="2400" dirty="0"/>
              <a:t>Interest paid by federal or state government, domestic corporation, or noncorporate resident (§861(a)(1))</a:t>
            </a:r>
          </a:p>
          <a:p>
            <a:pPr>
              <a:lnSpc>
                <a:spcPct val="90000"/>
              </a:lnSpc>
            </a:pPr>
            <a:endParaRPr lang="en-US" sz="2400" u="sng" dirty="0"/>
          </a:p>
          <a:p>
            <a:pPr>
              <a:lnSpc>
                <a:spcPct val="90000"/>
              </a:lnSpc>
            </a:pPr>
            <a:r>
              <a:rPr lang="en-US" sz="2400" u="sng" dirty="0"/>
              <a:t>Exceptions</a:t>
            </a:r>
            <a:r>
              <a:rPr lang="en-US" sz="2400" dirty="0"/>
              <a:t>:</a:t>
            </a:r>
          </a:p>
          <a:p>
            <a:pPr lvl="1">
              <a:lnSpc>
                <a:spcPct val="90000"/>
              </a:lnSpc>
            </a:pPr>
            <a:r>
              <a:rPr lang="en-US" sz="2000" dirty="0"/>
              <a:t>Interest paid by foreign branch of US bank or S&amp;L</a:t>
            </a:r>
            <a:endParaRPr lang="en-US" sz="2800" dirty="0"/>
          </a:p>
          <a:p>
            <a:pPr lvl="1">
              <a:lnSpc>
                <a:spcPct val="90000"/>
              </a:lnSpc>
            </a:pPr>
            <a:r>
              <a:rPr lang="en-US" sz="2000" dirty="0"/>
              <a:t>Interest paid by US branch of FC ETB is US source (§884(f))</a:t>
            </a:r>
          </a:p>
          <a:p>
            <a:pPr marL="0" indent="0">
              <a:lnSpc>
                <a:spcPct val="90000"/>
              </a:lnSpc>
              <a:buNone/>
            </a:pPr>
            <a:endParaRPr lang="en-US" sz="2400" dirty="0"/>
          </a:p>
          <a:p>
            <a:pPr>
              <a:lnSpc>
                <a:spcPct val="90000"/>
              </a:lnSpc>
            </a:pPr>
            <a:r>
              <a:rPr lang="en-US" sz="2400" dirty="0"/>
              <a:t>Foreign PSH ETB:  only interest paid that is allocable to ECI (§861(a)(1)(C))</a:t>
            </a:r>
          </a:p>
          <a:p>
            <a:pPr>
              <a:lnSpc>
                <a:spcPct val="90000"/>
              </a:lnSpc>
            </a:pPr>
            <a:endParaRPr lang="en-US" sz="2400" dirty="0"/>
          </a:p>
          <a:p>
            <a:pPr>
              <a:lnSpc>
                <a:spcPct val="90000"/>
              </a:lnSpc>
            </a:pPr>
            <a:r>
              <a:rPr lang="en-US" sz="2400" dirty="0"/>
              <a:t>Interest paid by US PSH is 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5812064"/>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residence of the recipient.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2" grpId="0" animBg="1"/>
      <p:bldP spid="9224" grpId="0"/>
      <p:bldP spid="9225" grpId="0"/>
      <p:bldP spid="9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6758</TotalTime>
  <Words>3792</Words>
  <Application>Microsoft Macintosh PowerPoint</Application>
  <PresentationFormat>On-screen Show (4:3)</PresentationFormat>
  <Paragraphs>546</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 Colon</cp:lastModifiedBy>
  <cp:revision>84</cp:revision>
  <dcterms:created xsi:type="dcterms:W3CDTF">2001-01-17T14:48:09Z</dcterms:created>
  <dcterms:modified xsi:type="dcterms:W3CDTF">2022-01-12T15:46:49Z</dcterms:modified>
</cp:coreProperties>
</file>