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notesMasterIdLst>
    <p:notesMasterId r:id="rId26"/>
  </p:notesMasterIdLst>
  <p:handoutMasterIdLst>
    <p:handoutMasterId r:id="rId27"/>
  </p:handoutMasterIdLst>
  <p:sldIdLst>
    <p:sldId id="390" r:id="rId2"/>
    <p:sldId id="391" r:id="rId3"/>
    <p:sldId id="392" r:id="rId4"/>
    <p:sldId id="396" r:id="rId5"/>
    <p:sldId id="399" r:id="rId6"/>
    <p:sldId id="400" r:id="rId7"/>
    <p:sldId id="401" r:id="rId8"/>
    <p:sldId id="402" r:id="rId9"/>
    <p:sldId id="403" r:id="rId10"/>
    <p:sldId id="408" r:id="rId11"/>
    <p:sldId id="397" r:id="rId12"/>
    <p:sldId id="409" r:id="rId13"/>
    <p:sldId id="413" r:id="rId14"/>
    <p:sldId id="414" r:id="rId15"/>
    <p:sldId id="415" r:id="rId16"/>
    <p:sldId id="416" r:id="rId17"/>
    <p:sldId id="417" r:id="rId18"/>
    <p:sldId id="395" r:id="rId19"/>
    <p:sldId id="405" r:id="rId20"/>
    <p:sldId id="406" r:id="rId21"/>
    <p:sldId id="410" r:id="rId22"/>
    <p:sldId id="412" r:id="rId23"/>
    <p:sldId id="411" r:id="rId24"/>
    <p:sldId id="407" r:id="rId25"/>
  </p:sldIdLst>
  <p:sldSz cx="9144000" cy="6858000" type="screen4x3"/>
  <p:notesSz cx="6997700" cy="92837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84" autoAdjust="0"/>
    <p:restoredTop sz="96454" autoAdjust="0"/>
  </p:normalViewPr>
  <p:slideViewPr>
    <p:cSldViewPr>
      <p:cViewPr>
        <p:scale>
          <a:sx n="85" d="100"/>
          <a:sy n="85" d="100"/>
        </p:scale>
        <p:origin x="22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80" d="100"/>
          <a:sy n="80" d="100"/>
        </p:scale>
        <p:origin x="290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defTabSz="930275">
              <a:defRPr sz="1200" smtClean="0">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smtClean="0">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defTabSz="930275">
              <a:defRPr sz="1200" smtClean="0">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smtClean="0">
                <a:cs typeface="+mn-cs"/>
              </a:defRPr>
            </a:lvl1pPr>
          </a:lstStyle>
          <a:p>
            <a:pPr>
              <a:defRPr/>
            </a:pPr>
            <a:fld id="{1D712B8D-12E3-7F44-8949-CA1E21AB8B06}" type="slidenum">
              <a:rPr lang="en-US"/>
              <a:pPr>
                <a:defRPr/>
              </a:pPr>
              <a:t>‹#›</a:t>
            </a:fld>
            <a:endParaRPr lang="en-US"/>
          </a:p>
        </p:txBody>
      </p:sp>
    </p:spTree>
    <p:extLst>
      <p:ext uri="{BB962C8B-B14F-4D97-AF65-F5344CB8AC3E}">
        <p14:creationId xmlns:p14="http://schemas.microsoft.com/office/powerpoint/2010/main" val="23588578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defTabSz="930275">
              <a:defRPr sz="1200" smtClean="0">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smtClean="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700088" y="4410075"/>
            <a:ext cx="5597525" cy="4176713"/>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defTabSz="930275">
              <a:defRPr sz="1200" smtClean="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smtClean="0">
                <a:cs typeface="+mn-cs"/>
              </a:defRPr>
            </a:lvl1pPr>
          </a:lstStyle>
          <a:p>
            <a:pPr>
              <a:defRPr/>
            </a:pPr>
            <a:fld id="{A2558CE9-19DF-494B-B804-59D40B3F7328}" type="slidenum">
              <a:rPr lang="en-US"/>
              <a:pPr>
                <a:defRPr/>
              </a:pPr>
              <a:t>‹#›</a:t>
            </a:fld>
            <a:endParaRPr lang="en-US"/>
          </a:p>
        </p:txBody>
      </p:sp>
    </p:spTree>
    <p:extLst>
      <p:ext uri="{BB962C8B-B14F-4D97-AF65-F5344CB8AC3E}">
        <p14:creationId xmlns:p14="http://schemas.microsoft.com/office/powerpoint/2010/main" val="14573677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558CE9-19DF-494B-B804-59D40B3F7328}" type="slidenum">
              <a:rPr lang="en-US" smtClean="0"/>
              <a:pPr>
                <a:defRPr/>
              </a:pPr>
              <a:t>7</a:t>
            </a:fld>
            <a:endParaRPr lang="en-US"/>
          </a:p>
        </p:txBody>
      </p:sp>
    </p:spTree>
    <p:extLst>
      <p:ext uri="{BB962C8B-B14F-4D97-AF65-F5344CB8AC3E}">
        <p14:creationId xmlns:p14="http://schemas.microsoft.com/office/powerpoint/2010/main" val="2151220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558CE9-19DF-494B-B804-59D40B3F7328}" type="slidenum">
              <a:rPr lang="en-US" smtClean="0"/>
              <a:pPr>
                <a:defRPr/>
              </a:pPr>
              <a:t>24</a:t>
            </a:fld>
            <a:endParaRPr lang="en-US"/>
          </a:p>
        </p:txBody>
      </p:sp>
    </p:spTree>
    <p:extLst>
      <p:ext uri="{BB962C8B-B14F-4D97-AF65-F5344CB8AC3E}">
        <p14:creationId xmlns:p14="http://schemas.microsoft.com/office/powerpoint/2010/main" val="1721461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smtClean="0"/>
              <a:t>Transfer Pricing</a:t>
            </a:r>
            <a:endParaRPr lang="en-US" dirty="0"/>
          </a:p>
        </p:txBody>
      </p:sp>
    </p:spTree>
    <p:extLst>
      <p:ext uri="{BB962C8B-B14F-4D97-AF65-F5344CB8AC3E}">
        <p14:creationId xmlns:p14="http://schemas.microsoft.com/office/powerpoint/2010/main" val="19867843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3479342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425216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2043835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smtClean="0"/>
              <a:t>Transfer Pricing</a:t>
            </a:r>
            <a:endParaRPr lang="en-US" dirty="0"/>
          </a:p>
        </p:txBody>
      </p:sp>
    </p:spTree>
    <p:extLst>
      <p:ext uri="{BB962C8B-B14F-4D97-AF65-F5344CB8AC3E}">
        <p14:creationId xmlns:p14="http://schemas.microsoft.com/office/powerpoint/2010/main" val="3264357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3633369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3559448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809983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2484976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4096576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132566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200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smtClean="0"/>
              <a:t>Transfer Pricing</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314000612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4149973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2234517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28273599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2731500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3296538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3216139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10012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39710868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2005060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1134826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smtClean="0"/>
              <a:t>Transfer Pricing</a:t>
            </a:r>
            <a:endParaRPr lang="en-US"/>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extLst>
      <p:ext uri="{BB962C8B-B14F-4D97-AF65-F5344CB8AC3E}">
        <p14:creationId xmlns:p14="http://schemas.microsoft.com/office/powerpoint/2010/main" val="40284763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13664373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1694149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23591314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427377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26703011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289632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2779949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39847246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711479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350981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8964149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35149774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32276287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18121082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13302318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31103898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38019835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24484685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10821085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19827713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3120537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29480268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25073430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1774178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29626885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41263809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25792577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smtClean="0"/>
              <a:t>Transfer Pricing</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42621489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smtClean="0"/>
              <a:t>Transfer Pricing</a:t>
            </a:r>
            <a:endParaRPr lang="en-US"/>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26170718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smtClean="0"/>
              <a:t>Transfer Pricing</a:t>
            </a:r>
            <a:endParaRPr lang="en-US"/>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extLst>
      <p:ext uri="{BB962C8B-B14F-4D97-AF65-F5344CB8AC3E}">
        <p14:creationId xmlns:p14="http://schemas.microsoft.com/office/powerpoint/2010/main" val="17671776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Transfer Pricing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extLst>
      <p:ext uri="{BB962C8B-B14F-4D97-AF65-F5344CB8AC3E}">
        <p14:creationId xmlns:p14="http://schemas.microsoft.com/office/powerpoint/2010/main" val="19483014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4081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41813572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smtClean="0"/>
              <a:t>Transfer Pricing</a:t>
            </a:r>
            <a:endParaRPr lang="en-US"/>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ext uri="{BB962C8B-B14F-4D97-AF65-F5344CB8AC3E}">
        <p14:creationId xmlns:p14="http://schemas.microsoft.com/office/powerpoint/2010/main" val="14055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smtClean="0"/>
              <a:t>Transfer Pricing</a:t>
            </a:r>
            <a:endParaRPr lang="en-US"/>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ext uri="{BB962C8B-B14F-4D97-AF65-F5344CB8AC3E}">
        <p14:creationId xmlns:p14="http://schemas.microsoft.com/office/powerpoint/2010/main" val="9509831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z="1400" smtClean="0"/>
            </a:lvl1pPr>
          </a:lstStyle>
          <a:p>
            <a:pPr>
              <a:defRPr/>
            </a:pPr>
            <a:r>
              <a:rPr lang="en-US" smtClean="0"/>
              <a:t>Transfer Pricing</a:t>
            </a:r>
            <a:endParaRPr lang="en-US"/>
          </a:p>
        </p:txBody>
      </p:sp>
      <p:sp>
        <p:nvSpPr>
          <p:cNvPr id="6" name="Slide Number Placeholder 5"/>
          <p:cNvSpPr>
            <a:spLocks noGrp="1"/>
          </p:cNvSpPr>
          <p:nvPr>
            <p:ph type="sldNum" sz="quarter" idx="11"/>
          </p:nvPr>
        </p:nvSpPr>
        <p:spPr/>
        <p:txBody>
          <a:bodyPr/>
          <a:lstStyle>
            <a:lvl1pPr>
              <a:defRPr sz="1400" smtClean="0"/>
            </a:lvl1pPr>
          </a:lstStyle>
          <a:p>
            <a:pPr>
              <a:defRPr/>
            </a:pPr>
            <a:fld id="{3A1E7FCD-DA0D-894A-903E-FE4F843A352E}" type="slidenum">
              <a:rPr lang="en-US"/>
              <a:pPr>
                <a:defRPr/>
              </a:pPr>
              <a:t>‹#›</a:t>
            </a:fld>
            <a:endParaRPr lang="en-US"/>
          </a:p>
        </p:txBody>
      </p:sp>
    </p:spTree>
    <p:extLst>
      <p:ext uri="{BB962C8B-B14F-4D97-AF65-F5344CB8AC3E}">
        <p14:creationId xmlns:p14="http://schemas.microsoft.com/office/powerpoint/2010/main" val="218389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1400"/>
            </a:lvl1pPr>
            <a:lvl2pPr marL="257175" indent="-128588">
              <a:buClr>
                <a:schemeClr val="accent1"/>
              </a:buClr>
              <a:buFont typeface="Wingdings" panose="05000000000000000000" pitchFamily="2" charset="2"/>
              <a:buChar char="Ø"/>
              <a:defRPr lang="en-US" sz="1400" b="0" i="0" kern="1200" dirty="0" smtClean="0">
                <a:solidFill>
                  <a:schemeClr val="tx1"/>
                </a:solidFill>
                <a:latin typeface="+mn-lt"/>
                <a:ea typeface="+mn-ea"/>
                <a:cs typeface="Calibri Regular" charset="0"/>
              </a:defRPr>
            </a:lvl2pPr>
            <a:lvl3pPr marL="385763" indent="-128588">
              <a:buClr>
                <a:schemeClr val="accent1"/>
              </a:buClr>
              <a:buFont typeface="Courier New" panose="02070309020205020404" pitchFamily="49" charset="0"/>
              <a:buChar char="o"/>
              <a:defRPr sz="1400"/>
            </a:lvl3pPr>
            <a:lvl4pPr marL="514350">
              <a:buClr>
                <a:schemeClr val="accent1"/>
              </a:buClr>
              <a:buFont typeface="Arial" pitchFamily="34" charset="0"/>
              <a:buChar char="–"/>
              <a:defRPr sz="1400"/>
            </a:lvl4pPr>
            <a:lvl5pPr marL="642938">
              <a:buClr>
                <a:schemeClr val="accent1"/>
              </a:buClr>
              <a:buFont typeface="Arial"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1200"/>
            </a:lvl1pPr>
            <a:lvl2pPr marL="257175" indent="-128588">
              <a:buClr>
                <a:schemeClr val="accent1"/>
              </a:buClr>
              <a:buFont typeface="Wingdings" panose="05000000000000000000" pitchFamily="2" charset="2"/>
              <a:buChar char="Ø"/>
              <a:defRPr lang="en-US" sz="1200" b="0" i="0" kern="1200" dirty="0" smtClean="0">
                <a:solidFill>
                  <a:schemeClr val="tx1"/>
                </a:solidFill>
                <a:latin typeface="+mn-lt"/>
                <a:ea typeface="+mn-ea"/>
                <a:cs typeface="Calibri Regular" charset="0"/>
              </a:defRPr>
            </a:lvl2pPr>
            <a:lvl3pPr marL="385763" indent="-128588">
              <a:buClr>
                <a:schemeClr val="accent1"/>
              </a:buClr>
              <a:buFont typeface="Courier New" panose="02070309020205020404" pitchFamily="49" charset="0"/>
              <a:buChar char="o"/>
              <a:defRPr sz="1200"/>
            </a:lvl3pPr>
            <a:lvl4pPr marL="514350">
              <a:buClr>
                <a:schemeClr val="accent1"/>
              </a:buClr>
              <a:buFont typeface="Arial" pitchFamily="34" charset="0"/>
              <a:buChar char="–"/>
              <a:defRPr sz="1200"/>
            </a:lvl4pPr>
            <a:lvl5pPr marL="642938">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smtClean="0"/>
              <a:t>Transfer Pricing</a:t>
            </a:r>
            <a:endParaRPr lang="en-US"/>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extLst>
      <p:ext uri="{BB962C8B-B14F-4D97-AF65-F5344CB8AC3E}">
        <p14:creationId xmlns:p14="http://schemas.microsoft.com/office/powerpoint/2010/main" val="3222305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2263000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34382256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45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600" smtClean="0">
                <a:solidFill>
                  <a:srgbClr val="898989"/>
                </a:solidFill>
                <a:latin typeface="+mn-lt"/>
                <a:ea typeface="+mn-ea"/>
              </a:defRPr>
            </a:lvl1pPr>
          </a:lstStyle>
          <a:p>
            <a:pPr>
              <a:defRPr/>
            </a:pPr>
            <a:r>
              <a:rPr lang="en-US" smtClean="0"/>
              <a:t>Transfer Pricing</a:t>
            </a:r>
            <a:endParaRPr lang="en-US" dirty="0"/>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450" b="0" i="0" dirty="0" smtClean="0">
                <a:latin typeface="+mn-lt"/>
                <a:cs typeface="Calibri Regular" charset="0"/>
              </a:rPr>
              <a:t>TransferPrice_17</a:t>
            </a:r>
            <a:endParaRPr lang="en-US" sz="450" b="0" i="0" dirty="0">
              <a:latin typeface="+mn-lt"/>
              <a:cs typeface="Calibri Regular" charset="0"/>
            </a:endParaRPr>
          </a:p>
        </p:txBody>
      </p:sp>
    </p:spTree>
    <p:extLst>
      <p:ext uri="{BB962C8B-B14F-4D97-AF65-F5344CB8AC3E}">
        <p14:creationId xmlns:p14="http://schemas.microsoft.com/office/powerpoint/2010/main" val="429104588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716" r:id="rId33"/>
    <p:sldLayoutId id="2147483717" r:id="rId34"/>
    <p:sldLayoutId id="2147483718" r:id="rId35"/>
    <p:sldLayoutId id="2147483719" r:id="rId36"/>
    <p:sldLayoutId id="2147483720" r:id="rId37"/>
    <p:sldLayoutId id="2147483721" r:id="rId38"/>
    <p:sldLayoutId id="2147483722" r:id="rId39"/>
    <p:sldLayoutId id="2147483723" r:id="rId40"/>
    <p:sldLayoutId id="2147483724" r:id="rId41"/>
    <p:sldLayoutId id="2147483725" r:id="rId42"/>
    <p:sldLayoutId id="2147483726" r:id="rId43"/>
    <p:sldLayoutId id="2147483727" r:id="rId44"/>
    <p:sldLayoutId id="2147483728" r:id="rId45"/>
    <p:sldLayoutId id="2147483729" r:id="rId46"/>
    <p:sldLayoutId id="2147483730" r:id="rId47"/>
    <p:sldLayoutId id="2147483731" r:id="rId48"/>
    <p:sldLayoutId id="2147483732" r:id="rId49"/>
    <p:sldLayoutId id="2147483733" r:id="rId50"/>
    <p:sldLayoutId id="2147483734" r:id="rId51"/>
    <p:sldLayoutId id="2147483735" r:id="rId52"/>
    <p:sldLayoutId id="2147483736" r:id="rId53"/>
    <p:sldLayoutId id="2147483737" r:id="rId54"/>
    <p:sldLayoutId id="2147483738" r:id="rId55"/>
    <p:sldLayoutId id="2147483739" r:id="rId56"/>
    <p:sldLayoutId id="2147483740" r:id="rId57"/>
    <p:sldLayoutId id="2147483741" r:id="rId58"/>
    <p:sldLayoutId id="2147483742" r:id="rId59"/>
    <p:sldLayoutId id="2147483743" r:id="rId60"/>
    <p:sldLayoutId id="2147483744" r:id="rId61"/>
    <p:sldLayoutId id="2147483745" r:id="rId62"/>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3" name="Rectangle 3"/>
          <p:cNvSpPr>
            <a:spLocks noGrp="1" noChangeArrowheads="1"/>
          </p:cNvSpPr>
          <p:nvPr>
            <p:ph idx="1"/>
          </p:nvPr>
        </p:nvSpPr>
        <p:spPr/>
        <p:txBody>
          <a:bodyPr/>
          <a:lstStyle/>
          <a:p>
            <a:pPr marL="0" indent="0" eaLnBrk="1" hangingPunct="1">
              <a:buFontTx/>
              <a:buNone/>
              <a:defRPr/>
            </a:pPr>
            <a:r>
              <a:rPr lang="en-US" sz="2000" b="1" u="sng" dirty="0" smtClean="0">
                <a:cs typeface="+mn-cs"/>
              </a:rPr>
              <a:t>Transfer Pricing</a:t>
            </a:r>
            <a:r>
              <a:rPr lang="en-US" sz="2000" dirty="0" smtClean="0">
                <a:cs typeface="+mn-cs"/>
              </a:rPr>
              <a:t>:  Refers to prices related parties charge each other for goods, services, and capital</a:t>
            </a:r>
            <a:r>
              <a:rPr lang="en-US" dirty="0" smtClean="0">
                <a:cs typeface="+mn-cs"/>
              </a:rPr>
              <a:t>.  </a:t>
            </a:r>
            <a:r>
              <a:rPr lang="en-US" sz="2000" dirty="0" smtClean="0">
                <a:cs typeface="+mn-cs"/>
              </a:rPr>
              <a:t>Left unchecked, abusive transfer pricing could substantially threaten corporate tax revenues.</a:t>
            </a:r>
          </a:p>
          <a:p>
            <a:pPr marL="0" indent="0" eaLnBrk="1" hangingPunct="1">
              <a:defRPr/>
            </a:pPr>
            <a:endParaRPr lang="en-US" sz="2000" dirty="0" smtClean="0">
              <a:cs typeface="+mn-cs"/>
            </a:endParaRPr>
          </a:p>
        </p:txBody>
      </p:sp>
      <p:sp>
        <p:nvSpPr>
          <p:cNvPr id="440322" name="Rectangle 2"/>
          <p:cNvSpPr>
            <a:spLocks noGrp="1" noChangeArrowheads="1"/>
          </p:cNvSpPr>
          <p:nvPr>
            <p:ph type="title"/>
          </p:nvPr>
        </p:nvSpPr>
        <p:spPr/>
        <p:txBody>
          <a:bodyPr/>
          <a:lstStyle/>
          <a:p>
            <a:pPr eaLnBrk="1" hangingPunct="1">
              <a:defRPr/>
            </a:pPr>
            <a:r>
              <a:rPr lang="en-US" b="1" dirty="0" smtClean="0">
                <a:cs typeface="+mj-cs"/>
              </a:rPr>
              <a:t>Transfer Pricing</a:t>
            </a:r>
          </a:p>
        </p:txBody>
      </p:sp>
      <p:sp>
        <p:nvSpPr>
          <p:cNvPr id="440324" name="AutoShape 4"/>
          <p:cNvSpPr>
            <a:spLocks noChangeArrowheads="1"/>
          </p:cNvSpPr>
          <p:nvPr/>
        </p:nvSpPr>
        <p:spPr bwMode="auto">
          <a:xfrm>
            <a:off x="314379" y="2613816"/>
            <a:ext cx="838200" cy="381000"/>
          </a:xfrm>
          <a:prstGeom prst="flowChartProcess">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spcBef>
                <a:spcPct val="20000"/>
              </a:spcBef>
              <a:defRPr/>
            </a:pPr>
            <a:r>
              <a:rPr lang="en-US" sz="1800" b="1" dirty="0">
                <a:cs typeface="+mn-cs"/>
              </a:rPr>
              <a:t>Toy JP</a:t>
            </a:r>
            <a:endParaRPr lang="en-US" sz="3200" b="1" dirty="0">
              <a:cs typeface="+mn-cs"/>
            </a:endParaRPr>
          </a:p>
        </p:txBody>
      </p:sp>
      <p:sp>
        <p:nvSpPr>
          <p:cNvPr id="440325" name="AutoShape 5"/>
          <p:cNvSpPr>
            <a:spLocks noChangeArrowheads="1"/>
          </p:cNvSpPr>
          <p:nvPr/>
        </p:nvSpPr>
        <p:spPr bwMode="auto">
          <a:xfrm>
            <a:off x="314379" y="3361789"/>
            <a:ext cx="838200" cy="457200"/>
          </a:xfrm>
          <a:prstGeom prst="flowChartProcess">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spcBef>
                <a:spcPct val="20000"/>
              </a:spcBef>
              <a:defRPr/>
            </a:pPr>
            <a:r>
              <a:rPr lang="en-US" sz="1800" b="1" dirty="0">
                <a:cs typeface="+mn-cs"/>
              </a:rPr>
              <a:t>Toy</a:t>
            </a:r>
            <a:r>
              <a:rPr lang="en-US" sz="2800" b="1" dirty="0">
                <a:cs typeface="+mn-cs"/>
              </a:rPr>
              <a:t> </a:t>
            </a:r>
            <a:r>
              <a:rPr lang="en-US" sz="1800" b="1" dirty="0">
                <a:cs typeface="+mn-cs"/>
              </a:rPr>
              <a:t>US</a:t>
            </a:r>
            <a:endParaRPr lang="en-US" sz="3200" b="1" dirty="0">
              <a:cs typeface="+mn-cs"/>
            </a:endParaRPr>
          </a:p>
        </p:txBody>
      </p:sp>
      <p:cxnSp>
        <p:nvCxnSpPr>
          <p:cNvPr id="440326" name="AutoShape 6"/>
          <p:cNvCxnSpPr>
            <a:cxnSpLocks noChangeShapeType="1"/>
          </p:cNvCxnSpPr>
          <p:nvPr/>
        </p:nvCxnSpPr>
        <p:spPr bwMode="auto">
          <a:xfrm>
            <a:off x="1185419" y="2804316"/>
            <a:ext cx="12700" cy="800100"/>
          </a:xfrm>
          <a:prstGeom prst="curvedConnector3">
            <a:avLst>
              <a:gd name="adj1" fmla="val 18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40327" name="Rectangle 7"/>
          <p:cNvSpPr>
            <a:spLocks noChangeArrowheads="1"/>
          </p:cNvSpPr>
          <p:nvPr/>
        </p:nvSpPr>
        <p:spPr bwMode="auto">
          <a:xfrm>
            <a:off x="3733800" y="1833894"/>
            <a:ext cx="12287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spcBef>
                <a:spcPct val="20000"/>
              </a:spcBef>
              <a:defRPr/>
            </a:pPr>
            <a:r>
              <a:rPr lang="en-US" sz="2000" b="1" u="sng" dirty="0">
                <a:cs typeface="+mn-cs"/>
              </a:rPr>
              <a:t>Example</a:t>
            </a:r>
            <a:endParaRPr lang="en-US" sz="1800" b="1" u="sng" dirty="0">
              <a:cs typeface="+mn-cs"/>
            </a:endParaRPr>
          </a:p>
        </p:txBody>
      </p:sp>
      <p:sp>
        <p:nvSpPr>
          <p:cNvPr id="440328" name="Text Box 8"/>
          <p:cNvSpPr txBox="1">
            <a:spLocks noChangeArrowheads="1"/>
          </p:cNvSpPr>
          <p:nvPr/>
        </p:nvSpPr>
        <p:spPr bwMode="auto">
          <a:xfrm>
            <a:off x="1509631" y="2382539"/>
            <a:ext cx="7315200" cy="2554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eaLnBrk="0" hangingPunct="0">
              <a:spcBef>
                <a:spcPct val="20000"/>
              </a:spcBef>
              <a:defRPr/>
            </a:pPr>
            <a:r>
              <a:rPr lang="en-US" sz="2000" dirty="0">
                <a:cs typeface="+mn-cs"/>
              </a:rPr>
              <a:t>Toyota Japan sells cars it produces in Japan for 10K to its US distributor for 14k, which in turn sells them in the US market for 15k, leaving 1k of US profit and 4k of Japanese profit.  Assume now that an unrelated distributor would require a profit margin of 20% of the sales price.  The price thus paid by Toyota US is 2k too high resulting in an understatement of its US income and an overstatement of its Japanese income.  The total profit of 5, however, remains within the Toyota consolidated group. </a:t>
            </a:r>
          </a:p>
        </p:txBody>
      </p:sp>
      <p:sp>
        <p:nvSpPr>
          <p:cNvPr id="440329" name="Line 9"/>
          <p:cNvSpPr>
            <a:spLocks noChangeShapeType="1"/>
          </p:cNvSpPr>
          <p:nvPr/>
        </p:nvSpPr>
        <p:spPr bwMode="auto">
          <a:xfrm>
            <a:off x="847779" y="3909216"/>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pic>
        <p:nvPicPr>
          <p:cNvPr id="410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779" y="4290216"/>
            <a:ext cx="609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smtClean="0"/>
              <a:t>Transfer Pricing</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Intellectual Property and Section 482</a:t>
            </a:r>
            <a:endParaRPr lang="en-US" b="1" dirty="0"/>
          </a:p>
        </p:txBody>
      </p:sp>
      <p:sp>
        <p:nvSpPr>
          <p:cNvPr id="8" name="Rectangle 7"/>
          <p:cNvSpPr/>
          <p:nvPr/>
        </p:nvSpPr>
        <p:spPr>
          <a:xfrm>
            <a:off x="3428999" y="2743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smtClean="0">
                <a:solidFill>
                  <a:prstClr val="black"/>
                </a:solidFill>
              </a:rPr>
              <a:t>US Parent</a:t>
            </a:r>
            <a:endParaRPr lang="en-US" sz="2400" b="1" dirty="0">
              <a:solidFill>
                <a:prstClr val="black"/>
              </a:solidFill>
            </a:endParaRPr>
          </a:p>
        </p:txBody>
      </p:sp>
      <p:cxnSp>
        <p:nvCxnSpPr>
          <p:cNvPr id="9" name="Straight Connector 8"/>
          <p:cNvCxnSpPr>
            <a:stCxn id="8" idx="2"/>
            <a:endCxn id="10" idx="0"/>
          </p:cNvCxnSpPr>
          <p:nvPr/>
        </p:nvCxnSpPr>
        <p:spPr>
          <a:xfrm>
            <a:off x="4322762" y="3697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4018070"/>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smtClean="0">
                <a:solidFill>
                  <a:prstClr val="black"/>
                </a:solidFill>
              </a:rPr>
              <a:t>Foreign Sub</a:t>
            </a:r>
          </a:p>
          <a:p>
            <a:pPr algn="ctr">
              <a:defRPr/>
            </a:pPr>
            <a:r>
              <a:rPr lang="en-US" sz="2000" b="1" dirty="0" smtClean="0">
                <a:solidFill>
                  <a:prstClr val="black"/>
                </a:solidFill>
              </a:rPr>
              <a:t>(CFC)</a:t>
            </a:r>
            <a:endParaRPr lang="en-US" sz="2000" b="1" dirty="0">
              <a:solidFill>
                <a:prstClr val="black"/>
              </a:solidFill>
            </a:endParaRPr>
          </a:p>
        </p:txBody>
      </p:sp>
      <p:sp>
        <p:nvSpPr>
          <p:cNvPr id="27" name="TextBox 26"/>
          <p:cNvSpPr txBox="1"/>
          <p:nvPr/>
        </p:nvSpPr>
        <p:spPr>
          <a:xfrm>
            <a:off x="232365" y="5119051"/>
            <a:ext cx="8837612" cy="1323439"/>
          </a:xfrm>
          <a:prstGeom prst="rect">
            <a:avLst/>
          </a:prstGeom>
          <a:noFill/>
        </p:spPr>
        <p:txBody>
          <a:bodyPr wrap="square" rtlCol="0">
            <a:spAutoFit/>
          </a:bodyPr>
          <a:lstStyle/>
          <a:p>
            <a:r>
              <a:rPr lang="en-US" sz="2000" dirty="0" smtClean="0">
                <a:solidFill>
                  <a:prstClr val="black"/>
                </a:solidFill>
                <a:latin typeface="Calibri" charset="0"/>
              </a:rPr>
              <a:t>Royalties from </a:t>
            </a:r>
            <a:r>
              <a:rPr lang="en-US" sz="2000" b="1" u="sng" dirty="0" smtClean="0">
                <a:solidFill>
                  <a:prstClr val="black"/>
                </a:solidFill>
                <a:latin typeface="Calibri" charset="0"/>
              </a:rPr>
              <a:t>unrelated persons </a:t>
            </a:r>
            <a:r>
              <a:rPr lang="en-US" sz="2000" dirty="0" smtClean="0">
                <a:solidFill>
                  <a:prstClr val="black"/>
                </a:solidFill>
                <a:latin typeface="Calibri" charset="0"/>
              </a:rPr>
              <a:t>are </a:t>
            </a:r>
            <a:r>
              <a:rPr lang="en-US" sz="2000" b="1" dirty="0" smtClean="0">
                <a:solidFill>
                  <a:prstClr val="black"/>
                </a:solidFill>
                <a:latin typeface="Calibri" charset="0"/>
              </a:rPr>
              <a:t>active business income </a:t>
            </a:r>
            <a:r>
              <a:rPr lang="en-US" sz="2000" dirty="0" smtClean="0">
                <a:solidFill>
                  <a:prstClr val="black"/>
                </a:solidFill>
                <a:latin typeface="Calibri" charset="0"/>
              </a:rPr>
              <a:t>if:</a:t>
            </a:r>
          </a:p>
          <a:p>
            <a:pPr marL="285750" indent="-285750">
              <a:buFont typeface="Arial" charset="0"/>
              <a:buChar char="•"/>
            </a:pPr>
            <a:r>
              <a:rPr lang="en-US" sz="2000" dirty="0" smtClean="0">
                <a:solidFill>
                  <a:prstClr val="black"/>
                </a:solidFill>
                <a:latin typeface="Calibri" charset="0"/>
              </a:rPr>
              <a:t>CFC develops or adds substantial value to the IP</a:t>
            </a:r>
          </a:p>
          <a:p>
            <a:pPr marL="285750" indent="-285750">
              <a:buFont typeface="Arial" charset="0"/>
              <a:buChar char="•"/>
            </a:pPr>
            <a:r>
              <a:rPr lang="en-US" sz="2000" dirty="0" smtClean="0">
                <a:solidFill>
                  <a:prstClr val="black"/>
                </a:solidFill>
                <a:latin typeface="Calibri" charset="0"/>
              </a:rPr>
              <a:t>CFC makes license as part of its marketing functions and is substantial in relation to royalties</a:t>
            </a:r>
            <a:endParaRPr lang="en-US" sz="2000" dirty="0">
              <a:solidFill>
                <a:prstClr val="black"/>
              </a:solidFill>
              <a:latin typeface="Calibri" charset="0"/>
            </a:endParaRPr>
          </a:p>
        </p:txBody>
      </p:sp>
      <p:sp>
        <p:nvSpPr>
          <p:cNvPr id="29" name="TextBox 28"/>
          <p:cNvSpPr txBox="1"/>
          <p:nvPr/>
        </p:nvSpPr>
        <p:spPr>
          <a:xfrm>
            <a:off x="5845288" y="3564217"/>
            <a:ext cx="2576514" cy="369332"/>
          </a:xfrm>
          <a:prstGeom prst="rect">
            <a:avLst/>
          </a:prstGeom>
          <a:noFill/>
        </p:spPr>
        <p:txBody>
          <a:bodyPr wrap="square" rtlCol="0">
            <a:spAutoFit/>
          </a:bodyPr>
          <a:lstStyle/>
          <a:p>
            <a:r>
              <a:rPr lang="en-US" b="1" dirty="0" smtClean="0">
                <a:solidFill>
                  <a:prstClr val="black"/>
                </a:solidFill>
                <a:latin typeface="Calibri" charset="0"/>
              </a:rPr>
              <a:t>Royalties: </a:t>
            </a:r>
            <a:r>
              <a:rPr lang="en-US" b="1" dirty="0" err="1" smtClean="0">
                <a:solidFill>
                  <a:prstClr val="black"/>
                </a:solidFill>
                <a:latin typeface="Calibri" charset="0"/>
              </a:rPr>
              <a:t>CWI</a:t>
            </a:r>
            <a:r>
              <a:rPr lang="en-US" b="1" dirty="0" smtClean="0">
                <a:solidFill>
                  <a:prstClr val="black"/>
                </a:solidFill>
                <a:latin typeface="Calibri" charset="0"/>
              </a:rPr>
              <a:t> Standard</a:t>
            </a:r>
            <a:endParaRPr lang="en-US" dirty="0">
              <a:solidFill>
                <a:prstClr val="black"/>
              </a:solidFill>
              <a:latin typeface="Calibri" charset="0"/>
            </a:endParaRPr>
          </a:p>
        </p:txBody>
      </p:sp>
      <p:sp>
        <p:nvSpPr>
          <p:cNvPr id="32" name="Curved Left Arrow 31"/>
          <p:cNvSpPr/>
          <p:nvPr/>
        </p:nvSpPr>
        <p:spPr>
          <a:xfrm flipV="1">
            <a:off x="5363134" y="3136018"/>
            <a:ext cx="308002" cy="1328505"/>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 name="TextBox 2"/>
          <p:cNvSpPr txBox="1"/>
          <p:nvPr/>
        </p:nvSpPr>
        <p:spPr>
          <a:xfrm>
            <a:off x="1541738" y="3488624"/>
            <a:ext cx="1117614" cy="369332"/>
          </a:xfrm>
          <a:prstGeom prst="rect">
            <a:avLst/>
          </a:prstGeom>
          <a:noFill/>
        </p:spPr>
        <p:txBody>
          <a:bodyPr wrap="none" rtlCol="0">
            <a:spAutoFit/>
          </a:bodyPr>
          <a:lstStyle/>
          <a:p>
            <a:r>
              <a:rPr lang="en-US" b="1" dirty="0" smtClean="0">
                <a:latin typeface="Calibri" charset="0"/>
              </a:rPr>
              <a:t>IP License</a:t>
            </a:r>
            <a:endParaRPr lang="en-US" b="1" dirty="0">
              <a:latin typeface="Calibri" charset="0"/>
            </a:endParaRPr>
          </a:p>
        </p:txBody>
      </p:sp>
      <p:sp>
        <p:nvSpPr>
          <p:cNvPr id="4" name="Rectangle 3"/>
          <p:cNvSpPr/>
          <p:nvPr/>
        </p:nvSpPr>
        <p:spPr>
          <a:xfrm>
            <a:off x="373705" y="598919"/>
            <a:ext cx="8694095" cy="1311128"/>
          </a:xfrm>
          <a:prstGeom prst="rect">
            <a:avLst/>
          </a:prstGeom>
          <a:ln w="3175">
            <a:solidFill>
              <a:schemeClr val="accent1"/>
            </a:solidFill>
          </a:ln>
        </p:spPr>
        <p:txBody>
          <a:bodyPr wrap="square">
            <a:spAutoFit/>
          </a:bodyPr>
          <a:lstStyle/>
          <a:p>
            <a:pPr marL="0" indent="0" eaLnBrk="1" hangingPunct="1">
              <a:lnSpc>
                <a:spcPct val="90000"/>
              </a:lnSpc>
              <a:buFontTx/>
              <a:buNone/>
              <a:defRPr/>
            </a:pPr>
            <a:r>
              <a:rPr lang="is-IS" sz="2200" dirty="0" smtClean="0">
                <a:latin typeface="Calibri" charset="0"/>
                <a:ea typeface="Calibri" charset="0"/>
                <a:cs typeface="Calibri" charset="0"/>
              </a:rPr>
              <a:t>…</a:t>
            </a:r>
            <a:r>
              <a:rPr lang="en-US" sz="2200" dirty="0" smtClean="0">
                <a:latin typeface="Calibri" charset="0"/>
                <a:ea typeface="Calibri" charset="0"/>
                <a:cs typeface="Calibri" charset="0"/>
              </a:rPr>
              <a:t>In </a:t>
            </a:r>
            <a:r>
              <a:rPr lang="en-US" sz="2200" dirty="0">
                <a:latin typeface="Calibri" charset="0"/>
                <a:ea typeface="Calibri" charset="0"/>
                <a:cs typeface="Calibri" charset="0"/>
              </a:rPr>
              <a:t>the case of any transfer (or license) of intangible property (within the meaning of section 936(h)(3)(B)), the income with respect to such transfer or license shall be </a:t>
            </a:r>
            <a:r>
              <a:rPr lang="en-US" sz="2200" u="sng" dirty="0">
                <a:latin typeface="Calibri" charset="0"/>
                <a:ea typeface="Calibri" charset="0"/>
                <a:cs typeface="Calibri" charset="0"/>
              </a:rPr>
              <a:t>commensurate with </a:t>
            </a:r>
            <a:r>
              <a:rPr lang="en-US" sz="2200" u="sng" dirty="0" smtClean="0">
                <a:latin typeface="Calibri" charset="0"/>
                <a:ea typeface="Calibri" charset="0"/>
                <a:cs typeface="Calibri" charset="0"/>
              </a:rPr>
              <a:t>the </a:t>
            </a:r>
            <a:r>
              <a:rPr lang="en-US" sz="2200" u="sng" dirty="0">
                <a:latin typeface="Calibri" charset="0"/>
                <a:ea typeface="Calibri" charset="0"/>
                <a:cs typeface="Calibri" charset="0"/>
              </a:rPr>
              <a:t>income</a:t>
            </a:r>
            <a:r>
              <a:rPr lang="en-US" sz="2200" dirty="0">
                <a:latin typeface="Calibri" charset="0"/>
                <a:ea typeface="Calibri" charset="0"/>
                <a:cs typeface="Calibri" charset="0"/>
              </a:rPr>
              <a:t> attributable to the intangible.</a:t>
            </a:r>
          </a:p>
        </p:txBody>
      </p:sp>
      <p:sp>
        <p:nvSpPr>
          <p:cNvPr id="30" name="Curved Left Arrow 29"/>
          <p:cNvSpPr/>
          <p:nvPr/>
        </p:nvSpPr>
        <p:spPr>
          <a:xfrm flipH="1">
            <a:off x="2994306" y="3136018"/>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7" name="Footer Placeholder 6"/>
          <p:cNvSpPr>
            <a:spLocks noGrp="1"/>
          </p:cNvSpPr>
          <p:nvPr>
            <p:ph type="ftr" sz="quarter" idx="11"/>
          </p:nvPr>
        </p:nvSpPr>
        <p:spPr/>
        <p:txBody>
          <a:bodyPr/>
          <a:lstStyle/>
          <a:p>
            <a:pPr>
              <a:defRPr/>
            </a:pPr>
            <a:r>
              <a:rPr lang="en-US" smtClean="0"/>
              <a:t>Transfer Pricing</a:t>
            </a:r>
            <a:endParaRPr lang="en-US" dirty="0"/>
          </a:p>
        </p:txBody>
      </p:sp>
      <p:sp>
        <p:nvSpPr>
          <p:cNvPr id="11" name="Slide Number Placeholder 10"/>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27362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eaLnBrk="1" hangingPunct="1">
              <a:defRPr/>
            </a:pPr>
            <a:r>
              <a:rPr lang="en-US" sz="2800" dirty="0" smtClean="0">
                <a:cs typeface="+mn-cs"/>
              </a:rPr>
              <a:t>Reasons for CSAs and transfer pricing concerns</a:t>
            </a:r>
          </a:p>
          <a:p>
            <a:pPr eaLnBrk="1" hangingPunct="1">
              <a:defRPr/>
            </a:pPr>
            <a:r>
              <a:rPr lang="en-US" sz="2800" b="1" dirty="0" smtClean="0">
                <a:cs typeface="+mn-cs"/>
              </a:rPr>
              <a:t>CSA:</a:t>
            </a:r>
            <a:r>
              <a:rPr lang="en-US" sz="2800" dirty="0" smtClean="0">
                <a:cs typeface="+mn-cs"/>
              </a:rPr>
              <a:t> arrangement by which controlled participants share the costs and risks of developing cost shared intangibles in proportion to their reasonably </a:t>
            </a:r>
            <a:r>
              <a:rPr lang="en-US" sz="2800" i="1" dirty="0" smtClean="0">
                <a:cs typeface="+mn-cs"/>
              </a:rPr>
              <a:t>anticipated</a:t>
            </a:r>
            <a:r>
              <a:rPr lang="en-US" sz="2800" dirty="0" smtClean="0">
                <a:cs typeface="+mn-cs"/>
              </a:rPr>
              <a:t> benefits (RAB) shares.</a:t>
            </a:r>
          </a:p>
          <a:p>
            <a:pPr lvl="1" eaLnBrk="1" hangingPunct="1">
              <a:defRPr/>
            </a:pPr>
            <a:r>
              <a:rPr lang="en-US" sz="2800" i="1" dirty="0" smtClean="0">
                <a:cs typeface="+mn-cs"/>
              </a:rPr>
              <a:t>Xilinx v. CIR</a:t>
            </a:r>
            <a:r>
              <a:rPr lang="en-US" sz="2800" dirty="0" smtClean="0">
                <a:cs typeface="+mn-cs"/>
              </a:rPr>
              <a:t>, 598 F.3d 1191 (9</a:t>
            </a:r>
            <a:r>
              <a:rPr lang="en-US" sz="2800" baseline="30000" dirty="0" smtClean="0">
                <a:cs typeface="+mn-cs"/>
              </a:rPr>
              <a:t>th</a:t>
            </a:r>
            <a:r>
              <a:rPr lang="en-US" sz="2800" dirty="0" smtClean="0">
                <a:cs typeface="+mn-cs"/>
              </a:rPr>
              <a:t> Cir. 2010) (stock option expenses)</a:t>
            </a:r>
          </a:p>
          <a:p>
            <a:pPr eaLnBrk="1" hangingPunct="1">
              <a:defRPr/>
            </a:pPr>
            <a:r>
              <a:rPr lang="en-US" sz="2800" dirty="0" smtClean="0">
                <a:cs typeface="+mn-cs"/>
              </a:rPr>
              <a:t>If there is a valid CSA, each participant is considered to be an owner of the IP and therefore </a:t>
            </a:r>
            <a:r>
              <a:rPr lang="en-US" sz="2800" b="1" dirty="0" smtClean="0">
                <a:cs typeface="+mn-cs"/>
              </a:rPr>
              <a:t>no</a:t>
            </a:r>
            <a:r>
              <a:rPr lang="en-US" sz="2800" dirty="0" smtClean="0">
                <a:cs typeface="+mn-cs"/>
              </a:rPr>
              <a:t> royalty is imputed.</a:t>
            </a:r>
          </a:p>
          <a:p>
            <a:pPr eaLnBrk="1" hangingPunct="1">
              <a:defRPr/>
            </a:pPr>
            <a:r>
              <a:rPr lang="en-US" sz="2800" dirty="0" smtClean="0">
                <a:cs typeface="+mn-cs"/>
              </a:rPr>
              <a:t>Buy-in payments (platform contribution costs)</a:t>
            </a:r>
          </a:p>
          <a:p>
            <a:pPr lvl="1" eaLnBrk="1" hangingPunct="1">
              <a:defRPr/>
            </a:pPr>
            <a:r>
              <a:rPr lang="en-US" sz="2800" i="1" dirty="0" err="1" smtClean="0">
                <a:cs typeface="+mn-cs"/>
              </a:rPr>
              <a:t>Veritas</a:t>
            </a:r>
            <a:r>
              <a:rPr lang="en-US" sz="2800" i="1" dirty="0" smtClean="0">
                <a:cs typeface="+mn-cs"/>
              </a:rPr>
              <a:t> v. CIR</a:t>
            </a:r>
            <a:r>
              <a:rPr lang="en-US" sz="2800" dirty="0" smtClean="0">
                <a:cs typeface="+mn-cs"/>
              </a:rPr>
              <a:t>, 133 T.C. 297 (2010)</a:t>
            </a:r>
          </a:p>
        </p:txBody>
      </p:sp>
      <p:sp>
        <p:nvSpPr>
          <p:cNvPr id="2" name="Title 1"/>
          <p:cNvSpPr>
            <a:spLocks noGrp="1"/>
          </p:cNvSpPr>
          <p:nvPr>
            <p:ph type="title"/>
          </p:nvPr>
        </p:nvSpPr>
        <p:spPr/>
        <p:txBody>
          <a:bodyPr/>
          <a:lstStyle/>
          <a:p>
            <a:pPr eaLnBrk="1" hangingPunct="1">
              <a:defRPr/>
            </a:pPr>
            <a:r>
              <a:rPr lang="en-US" b="1" dirty="0" smtClean="0">
                <a:cs typeface="+mj-cs"/>
              </a:rPr>
              <a:t>Cost Sharing Arrangements (-7T)</a:t>
            </a:r>
            <a:endParaRPr lang="en-US" dirty="0" smtClean="0">
              <a:cs typeface="+mj-cs"/>
            </a:endParaRPr>
          </a:p>
        </p:txBody>
      </p:sp>
      <p:sp>
        <p:nvSpPr>
          <p:cNvPr id="6" name="Footer Placeholder 5"/>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IP, Section 482, and Cost Sharing</a:t>
            </a:r>
            <a:endParaRPr lang="en-US" b="1" dirty="0"/>
          </a:p>
        </p:txBody>
      </p:sp>
      <p:sp>
        <p:nvSpPr>
          <p:cNvPr id="8" name="Rectangle 7"/>
          <p:cNvSpPr/>
          <p:nvPr/>
        </p:nvSpPr>
        <p:spPr>
          <a:xfrm>
            <a:off x="3428999" y="2362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smtClean="0">
                <a:solidFill>
                  <a:prstClr val="black"/>
                </a:solidFill>
              </a:rPr>
              <a:t>US Parent</a:t>
            </a:r>
            <a:endParaRPr lang="en-US" sz="2400" b="1" dirty="0">
              <a:solidFill>
                <a:prstClr val="black"/>
              </a:solidFill>
            </a:endParaRPr>
          </a:p>
        </p:txBody>
      </p:sp>
      <p:cxnSp>
        <p:nvCxnSpPr>
          <p:cNvPr id="9" name="Straight Connector 8"/>
          <p:cNvCxnSpPr>
            <a:stCxn id="8" idx="2"/>
            <a:endCxn id="10" idx="0"/>
          </p:cNvCxnSpPr>
          <p:nvPr/>
        </p:nvCxnSpPr>
        <p:spPr>
          <a:xfrm>
            <a:off x="4322762" y="3316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3637070"/>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smtClean="0">
                <a:solidFill>
                  <a:prstClr val="black"/>
                </a:solidFill>
              </a:rPr>
              <a:t>Foreign Sub</a:t>
            </a:r>
          </a:p>
          <a:p>
            <a:pPr algn="ctr">
              <a:defRPr/>
            </a:pPr>
            <a:r>
              <a:rPr lang="en-US" sz="2000" b="1" dirty="0" smtClean="0">
                <a:solidFill>
                  <a:prstClr val="black"/>
                </a:solidFill>
              </a:rPr>
              <a:t>(CFC)</a:t>
            </a:r>
            <a:endParaRPr lang="en-US" sz="2000" b="1" dirty="0">
              <a:solidFill>
                <a:prstClr val="black"/>
              </a:solidFill>
            </a:endParaRPr>
          </a:p>
        </p:txBody>
      </p:sp>
      <p:sp>
        <p:nvSpPr>
          <p:cNvPr id="29" name="TextBox 28"/>
          <p:cNvSpPr txBox="1"/>
          <p:nvPr/>
        </p:nvSpPr>
        <p:spPr>
          <a:xfrm>
            <a:off x="5570352" y="3212224"/>
            <a:ext cx="2576514" cy="369332"/>
          </a:xfrm>
          <a:prstGeom prst="rect">
            <a:avLst/>
          </a:prstGeom>
          <a:noFill/>
        </p:spPr>
        <p:txBody>
          <a:bodyPr wrap="square" rtlCol="0">
            <a:spAutoFit/>
          </a:bodyPr>
          <a:lstStyle/>
          <a:p>
            <a:r>
              <a:rPr lang="en-US" b="1" dirty="0" smtClean="0">
                <a:solidFill>
                  <a:prstClr val="black"/>
                </a:solidFill>
                <a:latin typeface="Calibri" charset="0"/>
              </a:rPr>
              <a:t>No imputed royalty</a:t>
            </a:r>
            <a:endParaRPr lang="en-US" dirty="0">
              <a:solidFill>
                <a:prstClr val="black"/>
              </a:solidFill>
              <a:latin typeface="Calibri" charset="0"/>
            </a:endParaRPr>
          </a:p>
        </p:txBody>
      </p:sp>
      <p:sp>
        <p:nvSpPr>
          <p:cNvPr id="3" name="TextBox 2"/>
          <p:cNvSpPr txBox="1"/>
          <p:nvPr/>
        </p:nvSpPr>
        <p:spPr>
          <a:xfrm>
            <a:off x="1836426" y="3209066"/>
            <a:ext cx="552202" cy="369332"/>
          </a:xfrm>
          <a:prstGeom prst="rect">
            <a:avLst/>
          </a:prstGeom>
          <a:noFill/>
        </p:spPr>
        <p:txBody>
          <a:bodyPr wrap="none" rtlCol="0">
            <a:spAutoFit/>
          </a:bodyPr>
          <a:lstStyle/>
          <a:p>
            <a:r>
              <a:rPr lang="en-US" b="1" dirty="0" smtClean="0">
                <a:latin typeface="Calibri" charset="0"/>
              </a:rPr>
              <a:t>CSA</a:t>
            </a:r>
            <a:endParaRPr lang="en-US" b="1" dirty="0">
              <a:latin typeface="Calibri" charset="0"/>
            </a:endParaRPr>
          </a:p>
        </p:txBody>
      </p:sp>
      <p:sp>
        <p:nvSpPr>
          <p:cNvPr id="4" name="Rectangle 3"/>
          <p:cNvSpPr/>
          <p:nvPr/>
        </p:nvSpPr>
        <p:spPr>
          <a:xfrm>
            <a:off x="384048" y="674831"/>
            <a:ext cx="8458200" cy="1015663"/>
          </a:xfrm>
          <a:prstGeom prst="rect">
            <a:avLst/>
          </a:prstGeom>
          <a:ln w="3175">
            <a:solidFill>
              <a:schemeClr val="accent1"/>
            </a:solidFill>
          </a:ln>
        </p:spPr>
        <p:txBody>
          <a:bodyPr wrap="square">
            <a:spAutoFit/>
          </a:bodyPr>
          <a:lstStyle/>
          <a:p>
            <a:pPr eaLnBrk="1" hangingPunct="1">
              <a:defRPr/>
            </a:pPr>
            <a:r>
              <a:rPr lang="en-US" sz="2000" b="1" dirty="0"/>
              <a:t>CSA:</a:t>
            </a:r>
            <a:r>
              <a:rPr lang="en-US" sz="2000" dirty="0"/>
              <a:t> arrangement by which controlled participants share the costs and risks of developing cost shared intangibles in proportion  to their reasonably </a:t>
            </a:r>
            <a:r>
              <a:rPr lang="en-US" sz="2000" i="1" dirty="0"/>
              <a:t>anticipated</a:t>
            </a:r>
            <a:r>
              <a:rPr lang="en-US" sz="2000" dirty="0"/>
              <a:t> benefits (</a:t>
            </a:r>
            <a:r>
              <a:rPr lang="en-US" sz="2000" dirty="0" err="1"/>
              <a:t>RAB</a:t>
            </a:r>
            <a:r>
              <a:rPr lang="en-US" sz="2000" dirty="0"/>
              <a:t>) shares.</a:t>
            </a:r>
          </a:p>
        </p:txBody>
      </p:sp>
      <p:sp>
        <p:nvSpPr>
          <p:cNvPr id="30" name="Curved Left Arrow 29"/>
          <p:cNvSpPr/>
          <p:nvPr/>
        </p:nvSpPr>
        <p:spPr>
          <a:xfrm flipH="1">
            <a:off x="2994306" y="2755018"/>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7" name="Rectangle 6"/>
          <p:cNvSpPr/>
          <p:nvPr/>
        </p:nvSpPr>
        <p:spPr>
          <a:xfrm>
            <a:off x="457199" y="5021821"/>
            <a:ext cx="8385049" cy="1323439"/>
          </a:xfrm>
          <a:prstGeom prst="rect">
            <a:avLst/>
          </a:prstGeom>
        </p:spPr>
        <p:txBody>
          <a:bodyPr wrap="square">
            <a:spAutoFit/>
          </a:bodyPr>
          <a:lstStyle/>
          <a:p>
            <a:pPr marL="285750" indent="-285750" algn="just" eaLnBrk="1" hangingPunct="1">
              <a:buFont typeface="Arial" charset="0"/>
              <a:buChar char="•"/>
              <a:defRPr/>
            </a:pPr>
            <a:r>
              <a:rPr lang="en-US" sz="2000" dirty="0"/>
              <a:t>If there is a valid CSA, each participant is considered to be an owner of the IP and therefore </a:t>
            </a:r>
            <a:r>
              <a:rPr lang="en-US" sz="2000" b="1" dirty="0"/>
              <a:t>no royalty is imputed.</a:t>
            </a:r>
          </a:p>
          <a:p>
            <a:pPr marL="285750" indent="-285750" algn="just" eaLnBrk="1" hangingPunct="1">
              <a:buFont typeface="Arial" charset="0"/>
              <a:buChar char="•"/>
              <a:defRPr/>
            </a:pPr>
            <a:r>
              <a:rPr lang="en-US" sz="2000" dirty="0" smtClean="0"/>
              <a:t>CFC buy-in </a:t>
            </a:r>
            <a:r>
              <a:rPr lang="en-US" sz="2000" dirty="0"/>
              <a:t>payments (platform contribution costs</a:t>
            </a:r>
            <a:r>
              <a:rPr lang="en-US" sz="2000" dirty="0" smtClean="0"/>
              <a:t>)</a:t>
            </a:r>
          </a:p>
          <a:p>
            <a:pPr marL="742950" lvl="1" indent="-285750" algn="just">
              <a:buFont typeface="Arial" charset="0"/>
              <a:buChar char="•"/>
              <a:defRPr/>
            </a:pPr>
            <a:r>
              <a:rPr lang="en-US" sz="2000" dirty="0" smtClean="0"/>
              <a:t>Where does the $ come from?</a:t>
            </a:r>
            <a:endParaRPr lang="en-US" sz="2000" dirty="0"/>
          </a:p>
        </p:txBody>
      </p:sp>
      <p:sp>
        <p:nvSpPr>
          <p:cNvPr id="12" name="Footer Placeholder 11"/>
          <p:cNvSpPr>
            <a:spLocks noGrp="1"/>
          </p:cNvSpPr>
          <p:nvPr>
            <p:ph type="ftr" sz="quarter" idx="11"/>
          </p:nvPr>
        </p:nvSpPr>
        <p:spPr/>
        <p:txBody>
          <a:bodyPr/>
          <a:lstStyle/>
          <a:p>
            <a:pPr>
              <a:defRPr/>
            </a:pPr>
            <a:r>
              <a:rPr lang="en-US" smtClean="0"/>
              <a:t>Transfer Pricing</a:t>
            </a:r>
            <a:endParaRPr lang="en-US" dirty="0"/>
          </a:p>
        </p:txBody>
      </p:sp>
      <p:sp>
        <p:nvSpPr>
          <p:cNvPr id="13" name="Slide Number Placeholder 12"/>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33392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p:txBody>
          <a:bodyPr/>
          <a:lstStyle/>
          <a:p>
            <a:r>
              <a:rPr lang="en-US" sz="1050" dirty="0" smtClean="0"/>
              <a:t>Ownership Structure</a:t>
            </a:r>
            <a:endParaRPr lang="en-US" sz="1050" dirty="0"/>
          </a:p>
        </p:txBody>
      </p:sp>
      <p:sp>
        <p:nvSpPr>
          <p:cNvPr id="17" name="Text Placeholder 16"/>
          <p:cNvSpPr>
            <a:spLocks noGrp="1"/>
          </p:cNvSpPr>
          <p:nvPr>
            <p:ph type="body" idx="19"/>
          </p:nvPr>
        </p:nvSpPr>
        <p:spPr/>
        <p:txBody>
          <a:bodyPr/>
          <a:lstStyle/>
          <a:p>
            <a:r>
              <a:rPr lang="en-US" dirty="0" smtClean="0"/>
              <a:t>Transaction</a:t>
            </a:r>
            <a:endParaRPr lang="en-US" dirty="0"/>
          </a:p>
        </p:txBody>
      </p:sp>
      <p:sp>
        <p:nvSpPr>
          <p:cNvPr id="18" name="Content Placeholder 17"/>
          <p:cNvSpPr>
            <a:spLocks noGrp="1"/>
          </p:cNvSpPr>
          <p:nvPr>
            <p:ph sz="quarter" idx="20"/>
          </p:nvPr>
        </p:nvSpPr>
        <p:spPr/>
        <p:txBody>
          <a:bodyPr/>
          <a:lstStyle/>
          <a:p>
            <a:pPr marL="0" indent="0">
              <a:buNone/>
            </a:pPr>
            <a:r>
              <a:rPr lang="en-US" dirty="0" smtClean="0"/>
              <a:t> </a:t>
            </a:r>
            <a:endParaRPr lang="en-US" dirty="0"/>
          </a:p>
        </p:txBody>
      </p:sp>
      <p:sp>
        <p:nvSpPr>
          <p:cNvPr id="19" name="Content Placeholder 18"/>
          <p:cNvSpPr>
            <a:spLocks noGrp="1"/>
          </p:cNvSpPr>
          <p:nvPr>
            <p:ph sz="quarter" idx="21"/>
          </p:nvPr>
        </p:nvSpPr>
        <p:spPr/>
        <p:txBody>
          <a:bodyPr/>
          <a:lstStyle/>
          <a:p>
            <a:r>
              <a:rPr lang="en-US" sz="1600" dirty="0" smtClean="0"/>
              <a:t>In </a:t>
            </a:r>
            <a:r>
              <a:rPr lang="en-US" sz="1400" dirty="0" smtClean="0"/>
              <a:t>‘</a:t>
            </a:r>
            <a:r>
              <a:rPr lang="en-US" sz="1600" dirty="0" smtClean="0"/>
              <a:t>05-’06, AMZ transferred to AEHT</a:t>
            </a:r>
          </a:p>
          <a:p>
            <a:pPr lvl="1"/>
            <a:r>
              <a:rPr lang="en-US" sz="1600" dirty="0" smtClean="0"/>
              <a:t>Web SW</a:t>
            </a:r>
          </a:p>
          <a:p>
            <a:pPr lvl="1"/>
            <a:r>
              <a:rPr lang="en-US" sz="1600" dirty="0" smtClean="0"/>
              <a:t>Marketing Intangibles</a:t>
            </a:r>
          </a:p>
          <a:p>
            <a:pPr lvl="1"/>
            <a:r>
              <a:rPr lang="en-US" sz="1600" dirty="0" smtClean="0"/>
              <a:t>Euro. </a:t>
            </a:r>
            <a:r>
              <a:rPr lang="en-US" sz="1600" dirty="0"/>
              <a:t>c</a:t>
            </a:r>
            <a:r>
              <a:rPr lang="en-US" sz="1600" dirty="0" smtClean="0"/>
              <a:t>ustomer lists</a:t>
            </a:r>
          </a:p>
          <a:p>
            <a:r>
              <a:rPr lang="en-US" sz="1600" dirty="0" smtClean="0"/>
              <a:t>Issues:  </a:t>
            </a:r>
          </a:p>
          <a:p>
            <a:pPr lvl="1"/>
            <a:r>
              <a:rPr lang="en-US" sz="1600" dirty="0" smtClean="0"/>
              <a:t>AEHT’s buy-in payment</a:t>
            </a:r>
          </a:p>
          <a:p>
            <a:pPr lvl="2"/>
            <a:r>
              <a:rPr lang="en-US" sz="1600" dirty="0" smtClean="0"/>
              <a:t>AMZ: 254mm</a:t>
            </a:r>
          </a:p>
          <a:p>
            <a:pPr lvl="2"/>
            <a:r>
              <a:rPr lang="en-US" sz="1600" dirty="0" smtClean="0"/>
              <a:t>IRS: 3.458bi</a:t>
            </a:r>
          </a:p>
          <a:p>
            <a:pPr lvl="1"/>
            <a:r>
              <a:rPr lang="en-US" sz="1600" dirty="0" smtClean="0"/>
              <a:t>Amount of intangible development cost (IDC)</a:t>
            </a:r>
          </a:p>
          <a:p>
            <a:pPr lvl="1"/>
            <a:r>
              <a:rPr lang="en-US" sz="1600" dirty="0" smtClean="0"/>
              <a:t>Stock-based compensation</a:t>
            </a:r>
          </a:p>
          <a:p>
            <a:pPr lvl="1"/>
            <a:endParaRPr lang="en-US" sz="1400" dirty="0" smtClean="0"/>
          </a:p>
          <a:p>
            <a:pPr lvl="1"/>
            <a:endParaRPr lang="en-US" sz="1400" dirty="0"/>
          </a:p>
        </p:txBody>
      </p:sp>
      <p:sp>
        <p:nvSpPr>
          <p:cNvPr id="13" name="Slide Number Placeholder 12"/>
          <p:cNvSpPr>
            <a:spLocks noGrp="1"/>
          </p:cNvSpPr>
          <p:nvPr>
            <p:ph type="sldNum" sz="quarter" idx="22"/>
          </p:nvPr>
        </p:nvSpPr>
        <p:spPr/>
        <p:txBody>
          <a:bodyPr/>
          <a:lstStyle/>
          <a:p>
            <a:fld id="{7B3E355C-57B9-BC4B-95D8-406A1F834537}" type="slidenum">
              <a:rPr lang="en-US" altLang="en-US" smtClean="0"/>
              <a:pPr/>
              <a:t>13</a:t>
            </a:fld>
            <a:endParaRPr lang="en-US" altLang="en-US" dirty="0"/>
          </a:p>
        </p:txBody>
      </p:sp>
      <p:sp>
        <p:nvSpPr>
          <p:cNvPr id="12" name="Footer Placeholder 11"/>
          <p:cNvSpPr>
            <a:spLocks noGrp="1"/>
          </p:cNvSpPr>
          <p:nvPr>
            <p:ph type="ftr" sz="quarter" idx="23"/>
          </p:nvPr>
        </p:nvSpPr>
        <p:spPr/>
        <p:txBody>
          <a:bodyPr/>
          <a:lstStyle/>
          <a:p>
            <a:pPr>
              <a:defRPr/>
            </a:pPr>
            <a:r>
              <a:rPr lang="en-US" smtClean="0"/>
              <a:t>Transfer Pricing</a:t>
            </a:r>
            <a:endParaRPr lang="en-US" dirty="0"/>
          </a:p>
        </p:txBody>
      </p:sp>
      <p:sp>
        <p:nvSpPr>
          <p:cNvPr id="2" name="Title 1"/>
          <p:cNvSpPr>
            <a:spLocks noGrp="1"/>
          </p:cNvSpPr>
          <p:nvPr>
            <p:ph type="title"/>
          </p:nvPr>
        </p:nvSpPr>
        <p:spPr/>
        <p:txBody>
          <a:bodyPr/>
          <a:lstStyle/>
          <a:p>
            <a:r>
              <a:rPr lang="en-US" sz="2000" b="1" dirty="0" smtClean="0"/>
              <a:t>Amazon v. CIR (2017)</a:t>
            </a:r>
            <a:endParaRPr lang="en-US" sz="2000" b="1" dirty="0"/>
          </a:p>
        </p:txBody>
      </p:sp>
      <p:sp>
        <p:nvSpPr>
          <p:cNvPr id="8" name="Rectangle 7"/>
          <p:cNvSpPr/>
          <p:nvPr/>
        </p:nvSpPr>
        <p:spPr>
          <a:xfrm>
            <a:off x="1600200" y="2362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smtClean="0">
                <a:solidFill>
                  <a:prstClr val="black"/>
                </a:solidFill>
              </a:rPr>
              <a:t>AMZ (US)</a:t>
            </a:r>
            <a:endParaRPr lang="en-US" sz="2400" b="1" dirty="0">
              <a:solidFill>
                <a:prstClr val="black"/>
              </a:solidFill>
            </a:endParaRPr>
          </a:p>
        </p:txBody>
      </p:sp>
      <p:cxnSp>
        <p:nvCxnSpPr>
          <p:cNvPr id="9" name="Straight Connector 8"/>
          <p:cNvCxnSpPr>
            <a:stCxn id="8" idx="2"/>
            <a:endCxn id="10" idx="0"/>
          </p:cNvCxnSpPr>
          <p:nvPr/>
        </p:nvCxnSpPr>
        <p:spPr>
          <a:xfrm>
            <a:off x="2493963" y="3316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600200" y="3637070"/>
            <a:ext cx="1787525" cy="1064524"/>
          </a:xfrm>
          <a:prstGeom prst="rect">
            <a:avLst/>
          </a:prstGeom>
          <a:gradFill>
            <a:gsLst>
              <a:gs pos="0">
                <a:schemeClr val="accent1">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smtClean="0">
                <a:solidFill>
                  <a:prstClr val="black"/>
                </a:solidFill>
              </a:rPr>
              <a:t>AEHT (Lux) </a:t>
            </a:r>
            <a:endParaRPr lang="en-US" sz="2000" b="1" dirty="0">
              <a:solidFill>
                <a:prstClr val="black"/>
              </a:solidFill>
            </a:endParaRPr>
          </a:p>
        </p:txBody>
      </p:sp>
      <p:sp>
        <p:nvSpPr>
          <p:cNvPr id="20" name="Curved Left Arrow 19"/>
          <p:cNvSpPr/>
          <p:nvPr/>
        </p:nvSpPr>
        <p:spPr>
          <a:xfrm flipH="1">
            <a:off x="1143922" y="2802510"/>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21" name="Curved Left Arrow 20"/>
          <p:cNvSpPr/>
          <p:nvPr/>
        </p:nvSpPr>
        <p:spPr>
          <a:xfrm flipV="1">
            <a:off x="3526603" y="2652590"/>
            <a:ext cx="308002" cy="1328505"/>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Tree>
    <p:extLst>
      <p:ext uri="{BB962C8B-B14F-4D97-AF65-F5344CB8AC3E}">
        <p14:creationId xmlns:p14="http://schemas.microsoft.com/office/powerpoint/2010/main" val="418098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dirty="0" smtClean="0"/>
              <a:t>Project </a:t>
            </a:r>
            <a:r>
              <a:rPr lang="en-US" dirty="0" err="1" smtClean="0"/>
              <a:t>Goldcrest</a:t>
            </a:r>
            <a:r>
              <a:rPr lang="en-US" dirty="0" smtClean="0"/>
              <a:t> (p. 12)</a:t>
            </a:r>
          </a:p>
          <a:p>
            <a:pPr lvl="1"/>
            <a:r>
              <a:rPr lang="en-US" dirty="0" smtClean="0"/>
              <a:t>What was it?</a:t>
            </a:r>
          </a:p>
          <a:p>
            <a:pPr lvl="1"/>
            <a:r>
              <a:rPr lang="en-US" dirty="0" smtClean="0"/>
              <a:t>Business reasons?</a:t>
            </a:r>
          </a:p>
          <a:p>
            <a:pPr lvl="1"/>
            <a:r>
              <a:rPr lang="en-US" dirty="0" smtClean="0"/>
              <a:t>Role of taxes?</a:t>
            </a:r>
          </a:p>
          <a:p>
            <a:r>
              <a:rPr lang="en-US" dirty="0" smtClean="0"/>
              <a:t>Transfers </a:t>
            </a:r>
            <a:r>
              <a:rPr lang="en-US" dirty="0"/>
              <a:t>(p. </a:t>
            </a:r>
            <a:r>
              <a:rPr lang="en-US" dirty="0" smtClean="0"/>
              <a:t>13-14)</a:t>
            </a:r>
          </a:p>
          <a:p>
            <a:pPr lvl="1"/>
            <a:r>
              <a:rPr lang="en-US" dirty="0" smtClean="0"/>
              <a:t>CSA</a:t>
            </a:r>
          </a:p>
          <a:p>
            <a:pPr lvl="2"/>
            <a:r>
              <a:rPr lang="en-US" dirty="0" smtClean="0"/>
              <a:t>What did AEHT plan to contribute (p. 14)</a:t>
            </a:r>
          </a:p>
          <a:p>
            <a:pPr lvl="1"/>
            <a:r>
              <a:rPr lang="en-US" dirty="0" smtClean="0"/>
              <a:t>License agreement (ex. Marketing intangibles)</a:t>
            </a:r>
          </a:p>
          <a:p>
            <a:pPr lvl="2"/>
            <a:r>
              <a:rPr lang="en-US" dirty="0" smtClean="0"/>
              <a:t>Buy-in payment of 226mm</a:t>
            </a:r>
          </a:p>
          <a:p>
            <a:pPr lvl="1"/>
            <a:r>
              <a:rPr lang="en-US" dirty="0" smtClean="0"/>
              <a:t>Assignment agreement</a:t>
            </a:r>
          </a:p>
          <a:p>
            <a:pPr lvl="2"/>
            <a:r>
              <a:rPr lang="en-US" dirty="0" smtClean="0"/>
              <a:t>Customer data, marketing intangibles, TM, TN</a:t>
            </a:r>
          </a:p>
          <a:p>
            <a:pPr lvl="2"/>
            <a:r>
              <a:rPr lang="en-US" dirty="0" smtClean="0"/>
              <a:t>Buy-in payment of 27mm</a:t>
            </a:r>
          </a:p>
          <a:p>
            <a:pPr lvl="1"/>
            <a:r>
              <a:rPr lang="en-US" dirty="0" smtClean="0"/>
              <a:t>Other asset contributions</a:t>
            </a:r>
          </a:p>
          <a:p>
            <a:pPr lvl="1"/>
            <a:endParaRPr lang="en-US" dirty="0"/>
          </a:p>
        </p:txBody>
      </p:sp>
      <p:sp>
        <p:nvSpPr>
          <p:cNvPr id="9" name="Title 8"/>
          <p:cNvSpPr>
            <a:spLocks noGrp="1"/>
          </p:cNvSpPr>
          <p:nvPr>
            <p:ph type="title"/>
          </p:nvPr>
        </p:nvSpPr>
        <p:spPr/>
        <p:txBody>
          <a:bodyPr/>
          <a:lstStyle/>
          <a:p>
            <a:r>
              <a:rPr lang="en-US" dirty="0"/>
              <a:t>Amazon v. CIR (2017)</a:t>
            </a:r>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14</a:t>
            </a:fld>
            <a:endParaRPr lang="en-US" altLang="en-US"/>
          </a:p>
        </p:txBody>
      </p:sp>
      <p:sp>
        <p:nvSpPr>
          <p:cNvPr id="7" name="Footer Placeholder 6"/>
          <p:cNvSpPr>
            <a:spLocks noGrp="1"/>
          </p:cNvSpPr>
          <p:nvPr>
            <p:ph type="ftr" sz="quarter" idx="11"/>
          </p:nvPr>
        </p:nvSpPr>
        <p:spPr/>
        <p:txBody>
          <a:bodyPr/>
          <a:lstStyle/>
          <a:p>
            <a:pPr>
              <a:defRPr/>
            </a:pPr>
            <a:r>
              <a:rPr lang="en-US" smtClean="0"/>
              <a:t>Transfer Pricing</a:t>
            </a:r>
            <a:endParaRPr lang="en-US"/>
          </a:p>
        </p:txBody>
      </p:sp>
    </p:spTree>
    <p:extLst>
      <p:ext uri="{BB962C8B-B14F-4D97-AF65-F5344CB8AC3E}">
        <p14:creationId xmlns:p14="http://schemas.microsoft.com/office/powerpoint/2010/main" val="3404897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Buy-in payment (p. 26)</a:t>
            </a:r>
          </a:p>
          <a:p>
            <a:pPr lvl="1"/>
            <a:r>
              <a:rPr lang="en-US" dirty="0" smtClean="0"/>
              <a:t>Amazon</a:t>
            </a:r>
          </a:p>
          <a:p>
            <a:pPr lvl="2"/>
            <a:r>
              <a:rPr lang="en-US" dirty="0" smtClean="0"/>
              <a:t>Method:  “unspecified income-based method” similar to residual profit split</a:t>
            </a:r>
          </a:p>
          <a:p>
            <a:pPr lvl="2"/>
            <a:r>
              <a:rPr lang="en-US" dirty="0" smtClean="0"/>
              <a:t>7-yr useful life; allocate between pre-existing and subsequently developed</a:t>
            </a:r>
            <a:endParaRPr lang="en-US" dirty="0"/>
          </a:p>
          <a:p>
            <a:pPr lvl="2"/>
            <a:r>
              <a:rPr lang="en-US" dirty="0" smtClean="0"/>
              <a:t>254.4mm</a:t>
            </a:r>
          </a:p>
          <a:p>
            <a:pPr lvl="2"/>
            <a:r>
              <a:rPr lang="en-US" dirty="0" smtClean="0"/>
              <a:t>CUT (based on prices AMZ charged to M.com clients)</a:t>
            </a:r>
          </a:p>
          <a:p>
            <a:pPr lvl="1"/>
            <a:r>
              <a:rPr lang="en-US" dirty="0" smtClean="0"/>
              <a:t>IRS</a:t>
            </a:r>
          </a:p>
          <a:p>
            <a:pPr lvl="2"/>
            <a:r>
              <a:rPr lang="en-US" dirty="0" smtClean="0"/>
              <a:t>DCF or CUT</a:t>
            </a:r>
          </a:p>
          <a:p>
            <a:pPr lvl="2"/>
            <a:r>
              <a:rPr lang="en-US" dirty="0" smtClean="0"/>
              <a:t>Indefinite useful life: 3.34bi</a:t>
            </a:r>
          </a:p>
          <a:p>
            <a:pPr lvl="1"/>
            <a:r>
              <a:rPr lang="en-US" dirty="0" smtClean="0"/>
              <a:t>Marketing intangibles</a:t>
            </a:r>
          </a:p>
          <a:p>
            <a:pPr lvl="2"/>
            <a:r>
              <a:rPr lang="en-US" dirty="0" smtClean="0"/>
              <a:t>AMZ: 251mm; IRS: 3.13bi </a:t>
            </a:r>
          </a:p>
          <a:p>
            <a:pPr lvl="1"/>
            <a:r>
              <a:rPr lang="en-US" dirty="0" smtClean="0"/>
              <a:t>Customer information</a:t>
            </a:r>
          </a:p>
          <a:p>
            <a:pPr lvl="2"/>
            <a:r>
              <a:rPr lang="en-US" dirty="0" smtClean="0"/>
              <a:t>CUT based on referral fees</a:t>
            </a:r>
          </a:p>
          <a:p>
            <a:r>
              <a:rPr lang="en-US" dirty="0" smtClean="0"/>
              <a:t>Cost-sharing (p. 29)</a:t>
            </a:r>
          </a:p>
          <a:p>
            <a:pPr lvl="1"/>
            <a:r>
              <a:rPr lang="en-US" dirty="0" smtClean="0"/>
              <a:t>IDCs</a:t>
            </a:r>
          </a:p>
          <a:p>
            <a:r>
              <a:rPr lang="en-US" dirty="0" smtClean="0"/>
              <a:t>Stock-based compensation:  IDC must include all direct/indirect costs, including equity-based compensation</a:t>
            </a:r>
          </a:p>
        </p:txBody>
      </p:sp>
      <p:sp>
        <p:nvSpPr>
          <p:cNvPr id="3" name="Title 2"/>
          <p:cNvSpPr>
            <a:spLocks noGrp="1"/>
          </p:cNvSpPr>
          <p:nvPr>
            <p:ph type="title"/>
          </p:nvPr>
        </p:nvSpPr>
        <p:spPr/>
        <p:txBody>
          <a:bodyPr/>
          <a:lstStyle/>
          <a:p>
            <a:r>
              <a:rPr lang="en-US" dirty="0"/>
              <a:t>Amazon v. CIR (2017)</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p:cNvSpPr>
            <a:spLocks noGrp="1"/>
          </p:cNvSpPr>
          <p:nvPr>
            <p:ph type="ftr" sz="quarter" idx="11"/>
          </p:nvPr>
        </p:nvSpPr>
        <p:spPr/>
        <p:txBody>
          <a:bodyPr/>
          <a:lstStyle/>
          <a:p>
            <a:pPr>
              <a:defRPr/>
            </a:pPr>
            <a:r>
              <a:rPr lang="en-US" smtClean="0"/>
              <a:t>Transfer Pricing</a:t>
            </a:r>
            <a:endParaRPr lang="en-US" dirty="0"/>
          </a:p>
        </p:txBody>
      </p:sp>
    </p:spTree>
    <p:extLst>
      <p:ext uri="{BB962C8B-B14F-4D97-AF65-F5344CB8AC3E}">
        <p14:creationId xmlns:p14="http://schemas.microsoft.com/office/powerpoint/2010/main" val="303109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Cost sharing (p. 34)</a:t>
            </a:r>
          </a:p>
          <a:p>
            <a:pPr lvl="1"/>
            <a:r>
              <a:rPr lang="en-US" dirty="0" smtClean="0"/>
              <a:t>BIP for </a:t>
            </a:r>
            <a:r>
              <a:rPr lang="en-US" i="1" dirty="0" smtClean="0"/>
              <a:t>pre-existing</a:t>
            </a:r>
            <a:r>
              <a:rPr lang="en-US" dirty="0" smtClean="0"/>
              <a:t> intangible property; no BIP for subsequently developed</a:t>
            </a:r>
          </a:p>
          <a:p>
            <a:pPr lvl="1"/>
            <a:r>
              <a:rPr lang="en-US" dirty="0" smtClean="0"/>
              <a:t>IRS</a:t>
            </a:r>
          </a:p>
          <a:p>
            <a:pPr lvl="2"/>
            <a:r>
              <a:rPr lang="en-US" dirty="0" err="1" smtClean="0"/>
              <a:t>DCF</a:t>
            </a:r>
            <a:r>
              <a:rPr lang="en-US" dirty="0" smtClean="0"/>
              <a:t> (assumed perpetual useful life) of </a:t>
            </a:r>
            <a:r>
              <a:rPr lang="en-US" dirty="0" err="1" smtClean="0"/>
              <a:t>AEHT’s</a:t>
            </a:r>
            <a:r>
              <a:rPr lang="en-US" dirty="0" smtClean="0"/>
              <a:t> European Business: 3.46bi</a:t>
            </a:r>
          </a:p>
          <a:p>
            <a:pPr lvl="2"/>
            <a:r>
              <a:rPr lang="en-US" dirty="0" smtClean="0"/>
              <a:t>CT: “failed to restrict valuation to pre-existing intangible” (37)</a:t>
            </a:r>
          </a:p>
          <a:p>
            <a:pPr lvl="2"/>
            <a:r>
              <a:rPr lang="en-US" dirty="0" smtClean="0"/>
              <a:t>CT: enterprise value not the same as intangible value</a:t>
            </a:r>
          </a:p>
          <a:p>
            <a:pPr lvl="1"/>
            <a:r>
              <a:rPr lang="en-US" dirty="0" err="1" smtClean="0"/>
              <a:t>AMZ</a:t>
            </a:r>
            <a:endParaRPr lang="en-US" dirty="0" smtClean="0"/>
          </a:p>
          <a:p>
            <a:pPr lvl="2"/>
            <a:r>
              <a:rPr lang="en-US" dirty="0" smtClean="0"/>
              <a:t>CUT method for each technology, website, marketing, and customer information (but CT determined for itself the required </a:t>
            </a:r>
            <a:r>
              <a:rPr lang="en-US" dirty="0" err="1" smtClean="0"/>
              <a:t>BIP</a:t>
            </a:r>
            <a:r>
              <a:rPr lang="en-US" dirty="0" smtClean="0"/>
              <a:t>)</a:t>
            </a:r>
          </a:p>
          <a:p>
            <a:pPr lvl="2"/>
            <a:r>
              <a:rPr lang="en-US" dirty="0" smtClean="0"/>
              <a:t>Website (42): used commission rates for </a:t>
            </a:r>
            <a:r>
              <a:rPr lang="en-US" dirty="0" err="1" smtClean="0"/>
              <a:t>M.com</a:t>
            </a:r>
            <a:r>
              <a:rPr lang="en-US" dirty="0" smtClean="0"/>
              <a:t> agreements (Target) + useful life + decay curve</a:t>
            </a:r>
          </a:p>
          <a:p>
            <a:pPr lvl="3"/>
            <a:r>
              <a:rPr lang="en-US" dirty="0" smtClean="0"/>
              <a:t>Commission: Settle on 3.05% (46)</a:t>
            </a:r>
          </a:p>
          <a:p>
            <a:pPr lvl="3"/>
            <a:r>
              <a:rPr lang="en-US" dirty="0" smtClean="0"/>
              <a:t>Useful life: 7 years (48)</a:t>
            </a:r>
          </a:p>
          <a:p>
            <a:pPr lvl="3"/>
            <a:r>
              <a:rPr lang="en-US" dirty="0" smtClean="0"/>
              <a:t>Decay Curve: 100% to 17.7% (53)</a:t>
            </a:r>
          </a:p>
          <a:p>
            <a:pPr lvl="3"/>
            <a:r>
              <a:rPr lang="en-US" dirty="0" smtClean="0"/>
              <a:t>Tail Period: 	3.5 years (5)</a:t>
            </a:r>
          </a:p>
          <a:p>
            <a:pPr lvl="3"/>
            <a:r>
              <a:rPr lang="en-US" dirty="0" smtClean="0"/>
              <a:t>Revenue Base</a:t>
            </a:r>
            <a:endParaRPr lang="en-US" dirty="0"/>
          </a:p>
        </p:txBody>
      </p:sp>
      <p:sp>
        <p:nvSpPr>
          <p:cNvPr id="3" name="Title 2"/>
          <p:cNvSpPr>
            <a:spLocks noGrp="1"/>
          </p:cNvSpPr>
          <p:nvPr>
            <p:ph type="title"/>
          </p:nvPr>
        </p:nvSpPr>
        <p:spPr/>
        <p:txBody>
          <a:bodyPr/>
          <a:lstStyle/>
          <a:p>
            <a:r>
              <a:rPr lang="en-US" dirty="0"/>
              <a:t>Amazon v. CIR (2017)</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smtClean="0"/>
              <a:t>Transfer Pricing</a:t>
            </a:r>
            <a:endParaRPr lang="en-US" dirty="0"/>
          </a:p>
        </p:txBody>
      </p:sp>
    </p:spTree>
    <p:extLst>
      <p:ext uri="{BB962C8B-B14F-4D97-AF65-F5344CB8AC3E}">
        <p14:creationId xmlns:p14="http://schemas.microsoft.com/office/powerpoint/2010/main" val="1370657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Marketing Intangibles: </a:t>
            </a:r>
            <a:r>
              <a:rPr lang="en-US" dirty="0" err="1" smtClean="0"/>
              <a:t>AMZ</a:t>
            </a:r>
            <a:r>
              <a:rPr lang="en-US" dirty="0" smtClean="0"/>
              <a:t> name, TM, TN, &amp; </a:t>
            </a:r>
            <a:r>
              <a:rPr lang="en-US" dirty="0" err="1" smtClean="0"/>
              <a:t>Tdress</a:t>
            </a:r>
            <a:r>
              <a:rPr lang="en-US" dirty="0" smtClean="0"/>
              <a:t>.</a:t>
            </a:r>
          </a:p>
          <a:p>
            <a:pPr lvl="1"/>
            <a:r>
              <a:rPr lang="en-US" dirty="0" smtClean="0"/>
              <a:t>CUT best method (57)</a:t>
            </a:r>
          </a:p>
          <a:p>
            <a:pPr lvl="2"/>
            <a:r>
              <a:rPr lang="en-US" dirty="0" smtClean="0"/>
              <a:t>Royalty rate: </a:t>
            </a:r>
            <a:r>
              <a:rPr lang="en-US" dirty="0" smtClean="0"/>
              <a:t>1% (60)</a:t>
            </a:r>
          </a:p>
          <a:p>
            <a:pPr lvl="2"/>
            <a:r>
              <a:rPr lang="en-US" dirty="0" smtClean="0"/>
              <a:t>Useful life: 20 years (63)</a:t>
            </a:r>
          </a:p>
          <a:p>
            <a:pPr lvl="2"/>
            <a:r>
              <a:rPr lang="en-US" dirty="0" smtClean="0"/>
              <a:t>Revenue base: same as for website tech (projected revs. </a:t>
            </a:r>
            <a:r>
              <a:rPr lang="en-US" dirty="0" smtClean="0"/>
              <a:t>over useful life)</a:t>
            </a:r>
          </a:p>
          <a:p>
            <a:pPr lvl="1"/>
            <a:r>
              <a:rPr lang="en-US" dirty="0" smtClean="0"/>
              <a:t>European Portfolio (25%)</a:t>
            </a:r>
          </a:p>
          <a:p>
            <a:pPr lvl="1"/>
            <a:r>
              <a:rPr lang="en-US" dirty="0" smtClean="0"/>
              <a:t>Customer Information: based referral rates (129mm)</a:t>
            </a:r>
          </a:p>
          <a:p>
            <a:pPr lvl="1"/>
            <a:endParaRPr lang="en-US" dirty="0"/>
          </a:p>
          <a:p>
            <a:r>
              <a:rPr lang="en-US" dirty="0" smtClean="0"/>
              <a:t>Cost Sharing Payments</a:t>
            </a:r>
          </a:p>
          <a:p>
            <a:pPr lvl="1"/>
            <a:r>
              <a:rPr lang="en-US" smtClean="0"/>
              <a:t>IDC</a:t>
            </a:r>
            <a:endParaRPr lang="en-US" dirty="0" smtClean="0"/>
          </a:p>
          <a:p>
            <a:pPr lvl="2"/>
            <a:endParaRPr lang="en-US" dirty="0"/>
          </a:p>
        </p:txBody>
      </p:sp>
      <p:sp>
        <p:nvSpPr>
          <p:cNvPr id="3" name="Title 2"/>
          <p:cNvSpPr>
            <a:spLocks noGrp="1"/>
          </p:cNvSpPr>
          <p:nvPr>
            <p:ph type="title"/>
          </p:nvPr>
        </p:nvSpPr>
        <p:spPr/>
        <p:txBody>
          <a:bodyPr/>
          <a:lstStyle/>
          <a:p>
            <a:r>
              <a:rPr lang="en-US" dirty="0"/>
              <a:t>Amazon v. CIR (2017)</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p:cNvSpPr>
            <a:spLocks noGrp="1"/>
          </p:cNvSpPr>
          <p:nvPr>
            <p:ph type="ftr" sz="quarter" idx="11"/>
          </p:nvPr>
        </p:nvSpPr>
        <p:spPr/>
        <p:txBody>
          <a:bodyPr/>
          <a:lstStyle/>
          <a:p>
            <a:pPr>
              <a:defRPr/>
            </a:pPr>
            <a:r>
              <a:rPr lang="en-US" smtClean="0"/>
              <a:t>Transfer Pricing</a:t>
            </a:r>
            <a:endParaRPr lang="en-US" dirty="0"/>
          </a:p>
        </p:txBody>
      </p:sp>
    </p:spTree>
    <p:extLst>
      <p:ext uri="{BB962C8B-B14F-4D97-AF65-F5344CB8AC3E}">
        <p14:creationId xmlns:p14="http://schemas.microsoft.com/office/powerpoint/2010/main" val="1528332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3" name="Rectangle 3"/>
          <p:cNvSpPr>
            <a:spLocks noGrp="1" noChangeArrowheads="1"/>
          </p:cNvSpPr>
          <p:nvPr>
            <p:ph idx="1"/>
          </p:nvPr>
        </p:nvSpPr>
        <p:spPr/>
        <p:txBody>
          <a:bodyPr>
            <a:normAutofit/>
          </a:bodyPr>
          <a:lstStyle/>
          <a:p>
            <a:pPr eaLnBrk="1" hangingPunct="1">
              <a:defRPr/>
            </a:pPr>
            <a:r>
              <a:rPr lang="en-US" sz="2400" dirty="0"/>
              <a:t>BOP:  482 determinations sustained absent showing of abuse of discretion—allocations are arbitrary, capricious, </a:t>
            </a:r>
            <a:r>
              <a:rPr lang="en-US" sz="2400"/>
              <a:t>or </a:t>
            </a:r>
            <a:r>
              <a:rPr lang="en-US" sz="2400" smtClean="0"/>
              <a:t>unreasonable</a:t>
            </a:r>
            <a:r>
              <a:rPr lang="en-US" sz="2400" dirty="0"/>
              <a:t>. </a:t>
            </a:r>
            <a:endParaRPr lang="en-US" sz="2400" dirty="0" smtClean="0">
              <a:cs typeface="+mn-cs"/>
            </a:endParaRPr>
          </a:p>
          <a:p>
            <a:pPr eaLnBrk="1" hangingPunct="1">
              <a:defRPr/>
            </a:pPr>
            <a:r>
              <a:rPr lang="en-US" sz="2400" dirty="0" smtClean="0">
                <a:cs typeface="+mn-cs"/>
              </a:rPr>
              <a:t>Enforcement/Penalty Provisions:</a:t>
            </a:r>
          </a:p>
          <a:p>
            <a:pPr lvl="1" eaLnBrk="1" hangingPunct="1">
              <a:defRPr/>
            </a:pPr>
            <a:r>
              <a:rPr lang="en-US" sz="2000" dirty="0" smtClean="0">
                <a:cs typeface="+mn-cs"/>
              </a:rPr>
              <a:t>1059A</a:t>
            </a:r>
          </a:p>
          <a:p>
            <a:pPr lvl="1" eaLnBrk="1" hangingPunct="1">
              <a:defRPr/>
            </a:pPr>
            <a:r>
              <a:rPr lang="en-US" sz="2000" dirty="0" smtClean="0">
                <a:cs typeface="+mn-cs"/>
              </a:rPr>
              <a:t>6038A; and </a:t>
            </a:r>
          </a:p>
          <a:p>
            <a:pPr lvl="1" eaLnBrk="1" hangingPunct="1">
              <a:defRPr/>
            </a:pPr>
            <a:r>
              <a:rPr lang="en-US" sz="2000" dirty="0" smtClean="0">
                <a:cs typeface="+mn-cs"/>
              </a:rPr>
              <a:t>6662(e) and 6662(e)(B)</a:t>
            </a:r>
          </a:p>
          <a:p>
            <a:pPr lvl="2" eaLnBrk="1" hangingPunct="1">
              <a:defRPr/>
            </a:pPr>
            <a:r>
              <a:rPr lang="en-US" sz="1800" i="1" dirty="0" smtClean="0">
                <a:cs typeface="+mn-cs"/>
              </a:rPr>
              <a:t>Substantial valuation misstatement</a:t>
            </a:r>
            <a:r>
              <a:rPr lang="en-US" sz="1800" dirty="0" smtClean="0">
                <a:cs typeface="+mn-cs"/>
              </a:rPr>
              <a:t>: price/value &gt; 200% (or 50% less) than correct amount or net 482 adjustment exceeds the lessor of $5mm or 10% of gross receipts</a:t>
            </a:r>
          </a:p>
          <a:p>
            <a:pPr lvl="2" eaLnBrk="1" hangingPunct="1">
              <a:defRPr/>
            </a:pPr>
            <a:r>
              <a:rPr lang="en-US" sz="1800" dirty="0" smtClean="0">
                <a:cs typeface="+mn-cs"/>
              </a:rPr>
              <a:t>Gross valuation misstatement: same as above but 400% (or 25%) or net 482 adjustment exceeds the lessor of $20mm or 20% of gross receipts</a:t>
            </a:r>
          </a:p>
          <a:p>
            <a:pPr eaLnBrk="1" hangingPunct="1">
              <a:defRPr/>
            </a:pPr>
            <a:r>
              <a:rPr lang="en-US" sz="2400" dirty="0" smtClean="0">
                <a:cs typeface="+mn-cs"/>
              </a:rPr>
              <a:t>APAs and Arbitrations</a:t>
            </a:r>
          </a:p>
          <a:p>
            <a:pPr lvl="1" eaLnBrk="1" hangingPunct="1">
              <a:defRPr/>
            </a:pPr>
            <a:r>
              <a:rPr lang="en-US" sz="2000" dirty="0" err="1" smtClean="0">
                <a:cs typeface="+mn-cs"/>
              </a:rPr>
              <a:t>Uni</a:t>
            </a:r>
            <a:r>
              <a:rPr lang="en-US" sz="2000" dirty="0" smtClean="0">
                <a:cs typeface="+mn-cs"/>
              </a:rPr>
              <a:t>, Bi, and Multilateral</a:t>
            </a:r>
          </a:p>
          <a:p>
            <a:pPr eaLnBrk="1" hangingPunct="1">
              <a:defRPr/>
            </a:pPr>
            <a:r>
              <a:rPr lang="en-US" sz="2400" dirty="0" smtClean="0">
                <a:cs typeface="+mn-cs"/>
              </a:rPr>
              <a:t>Income Tax Treaties</a:t>
            </a:r>
          </a:p>
          <a:p>
            <a:pPr lvl="1" eaLnBrk="1" hangingPunct="1">
              <a:defRPr/>
            </a:pPr>
            <a:r>
              <a:rPr lang="en-US" sz="2000" dirty="0" smtClean="0">
                <a:cs typeface="+mn-cs"/>
              </a:rPr>
              <a:t>Art. 9(2)</a:t>
            </a:r>
          </a:p>
        </p:txBody>
      </p:sp>
      <p:sp>
        <p:nvSpPr>
          <p:cNvPr id="445442" name="Rectangle 2"/>
          <p:cNvSpPr>
            <a:spLocks noGrp="1" noChangeArrowheads="1"/>
          </p:cNvSpPr>
          <p:nvPr>
            <p:ph type="title"/>
          </p:nvPr>
        </p:nvSpPr>
        <p:spPr/>
        <p:txBody>
          <a:bodyPr/>
          <a:lstStyle/>
          <a:p>
            <a:pPr eaLnBrk="1" hangingPunct="1">
              <a:defRPr/>
            </a:pPr>
            <a:r>
              <a:rPr lang="en-US" b="1" dirty="0" smtClean="0">
                <a:cs typeface="+mj-cs"/>
              </a:rPr>
              <a:t>Transfer Pricing</a:t>
            </a:r>
          </a:p>
        </p:txBody>
      </p:sp>
      <p:sp>
        <p:nvSpPr>
          <p:cNvPr id="2" name="Footer Placeholder 1"/>
          <p:cNvSpPr>
            <a:spLocks noGrp="1"/>
          </p:cNvSpPr>
          <p:nvPr>
            <p:ph type="ftr" sz="quarter" idx="11"/>
          </p:nvPr>
        </p:nvSpPr>
        <p:spPr/>
        <p:txBody>
          <a:bodyPr/>
          <a:lstStyle/>
          <a:p>
            <a:pPr>
              <a:defRPr/>
            </a:pPr>
            <a:r>
              <a:rPr lang="en-US" smtClean="0"/>
              <a:t>Transfer Pricing</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pPr eaLnBrk="1" hangingPunct="1">
              <a:defRPr/>
            </a:pPr>
            <a:r>
              <a:rPr lang="en-US" b="1" dirty="0" smtClean="0">
                <a:cs typeface="+mj-cs"/>
              </a:rPr>
              <a:t>Google Double Irish/Dutch Sandwich I-2003</a:t>
            </a:r>
          </a:p>
        </p:txBody>
      </p:sp>
      <p:pic>
        <p:nvPicPr>
          <p:cNvPr id="2" name="Picture 1"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8153400" cy="4953000"/>
          </a:xfrm>
          <a:prstGeom prst="rect">
            <a:avLst/>
          </a:prstGeom>
        </p:spPr>
      </p:pic>
      <p:sp>
        <p:nvSpPr>
          <p:cNvPr id="6" name="Footer Placeholder 5"/>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2058714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Rectangle 3"/>
          <p:cNvSpPr>
            <a:spLocks noGrp="1" noChangeArrowheads="1"/>
          </p:cNvSpPr>
          <p:nvPr>
            <p:ph idx="1"/>
          </p:nvPr>
        </p:nvSpPr>
        <p:spPr/>
        <p:txBody>
          <a:bodyPr/>
          <a:lstStyle/>
          <a:p>
            <a:pPr marL="0" indent="0" eaLnBrk="1" hangingPunct="1">
              <a:lnSpc>
                <a:spcPct val="90000"/>
              </a:lnSpc>
              <a:buFontTx/>
              <a:buNone/>
              <a:defRPr/>
            </a:pPr>
            <a:r>
              <a:rPr lang="en-US" sz="2400" dirty="0" smtClean="0">
                <a:cs typeface="+mn-cs"/>
              </a:rPr>
              <a:t>In any case of two or more organizations, trades, or businesses (whether or not incorporated, whether or not organized in the United States, and whether or not affiliated) owned or controlled directly or indirectly by the same interests, the Secretary may distribute, apportion, or allocate gross income, deductions, credits, or allowances between or among such organizations, trades, or businesses, if he determines that such distribution, apportionment, or allocation is necessary in order to prevent evasion of taxes or clearly to reflect the income of any of such organizations, trades, or businesses. In the case of any transfer (or license) of intangible property (within the meaning of section 936(h)(3)(B)), the income with respect to such transfer or license shall be </a:t>
            </a:r>
            <a:r>
              <a:rPr lang="en-US" sz="2400" u="sng" dirty="0" smtClean="0">
                <a:cs typeface="+mn-cs"/>
              </a:rPr>
              <a:t>commensurate with the income</a:t>
            </a:r>
            <a:r>
              <a:rPr lang="en-US" sz="2400" dirty="0" smtClean="0">
                <a:cs typeface="+mn-cs"/>
              </a:rPr>
              <a:t> attributable to the intangible.</a:t>
            </a:r>
            <a:endParaRPr lang="en-US" sz="3600" dirty="0" smtClean="0">
              <a:cs typeface="+mn-cs"/>
            </a:endParaRPr>
          </a:p>
        </p:txBody>
      </p:sp>
      <p:sp>
        <p:nvSpPr>
          <p:cNvPr id="441346" name="Rectangle 2"/>
          <p:cNvSpPr>
            <a:spLocks noGrp="1" noChangeArrowheads="1"/>
          </p:cNvSpPr>
          <p:nvPr>
            <p:ph type="title"/>
          </p:nvPr>
        </p:nvSpPr>
        <p:spPr/>
        <p:txBody>
          <a:bodyPr/>
          <a:lstStyle/>
          <a:p>
            <a:pPr eaLnBrk="1" hangingPunct="1">
              <a:defRPr/>
            </a:pPr>
            <a:r>
              <a:rPr lang="en-US" b="1" dirty="0" smtClean="0">
                <a:cs typeface="+mj-cs"/>
              </a:rPr>
              <a:t>Transfer Pricing: 482</a:t>
            </a:r>
          </a:p>
        </p:txBody>
      </p:sp>
      <p:sp>
        <p:nvSpPr>
          <p:cNvPr id="2" name="Footer Placeholder 1"/>
          <p:cNvSpPr>
            <a:spLocks noGrp="1"/>
          </p:cNvSpPr>
          <p:nvPr>
            <p:ph type="ftr" sz="quarter" idx="11"/>
          </p:nvPr>
        </p:nvSpPr>
        <p:spPr/>
        <p:txBody>
          <a:bodyPr/>
          <a:lstStyle/>
          <a:p>
            <a:pPr>
              <a:defRPr/>
            </a:pPr>
            <a:r>
              <a:rPr lang="en-US" smtClean="0"/>
              <a:t>Transfer Pricing</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497" y="550430"/>
            <a:ext cx="7555555" cy="5777778"/>
          </a:xfrm>
        </p:spPr>
      </p:pic>
      <p:sp>
        <p:nvSpPr>
          <p:cNvPr id="2" name="Title 1"/>
          <p:cNvSpPr>
            <a:spLocks noGrp="1"/>
          </p:cNvSpPr>
          <p:nvPr>
            <p:ph type="title"/>
          </p:nvPr>
        </p:nvSpPr>
        <p:spPr/>
        <p:txBody>
          <a:bodyPr/>
          <a:lstStyle/>
          <a:p>
            <a:r>
              <a:rPr lang="en-US" b="1" dirty="0"/>
              <a:t>Google Double Irish/Dutch Sandwich </a:t>
            </a:r>
            <a:r>
              <a:rPr lang="en-US" b="1" dirty="0" smtClean="0"/>
              <a:t>II</a:t>
            </a:r>
            <a:r>
              <a:rPr lang="en-US" b="1" dirty="0"/>
              <a:t>-2003</a:t>
            </a:r>
            <a:endParaRPr lang="en-US" dirty="0"/>
          </a:p>
        </p:txBody>
      </p:sp>
      <p:sp>
        <p:nvSpPr>
          <p:cNvPr id="3" name="Footer Placeholder 2"/>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492156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362" y="1548606"/>
            <a:ext cx="6981825" cy="3781425"/>
          </a:xfrm>
        </p:spPr>
      </p:pic>
      <p:sp>
        <p:nvSpPr>
          <p:cNvPr id="2" name="Title 1"/>
          <p:cNvSpPr>
            <a:spLocks noGrp="1"/>
          </p:cNvSpPr>
          <p:nvPr>
            <p:ph type="title"/>
          </p:nvPr>
        </p:nvSpPr>
        <p:spPr/>
        <p:txBody>
          <a:bodyPr/>
          <a:lstStyle/>
          <a:p>
            <a:r>
              <a:rPr lang="en-US" b="1" dirty="0" smtClean="0"/>
              <a:t>Google’s Effective Tax Rate</a:t>
            </a:r>
            <a:endParaRPr lang="en-US" b="1" dirty="0"/>
          </a:p>
        </p:txBody>
      </p:sp>
      <p:sp>
        <p:nvSpPr>
          <p:cNvPr id="3" name="Footer Placeholder 2"/>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473343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246187" y="2539206"/>
            <a:ext cx="6734175" cy="1800225"/>
          </a:xfrm>
        </p:spPr>
      </p:pic>
      <p:sp>
        <p:nvSpPr>
          <p:cNvPr id="2" name="Title 1"/>
          <p:cNvSpPr>
            <a:spLocks noGrp="1"/>
          </p:cNvSpPr>
          <p:nvPr>
            <p:ph type="title"/>
          </p:nvPr>
        </p:nvSpPr>
        <p:spPr/>
        <p:txBody>
          <a:bodyPr/>
          <a:lstStyle/>
          <a:p>
            <a:r>
              <a:rPr lang="en-US" b="1" dirty="0"/>
              <a:t>Google’s Effective Tax </a:t>
            </a:r>
            <a:r>
              <a:rPr lang="en-US" b="1" dirty="0" smtClean="0"/>
              <a:t>Rate</a:t>
            </a:r>
            <a:r>
              <a:rPr lang="en-US" b="1" smtClean="0"/>
              <a:t>: Reconciliation</a:t>
            </a:r>
            <a:endParaRPr lang="en-US" dirty="0"/>
          </a:p>
        </p:txBody>
      </p:sp>
      <p:sp>
        <p:nvSpPr>
          <p:cNvPr id="9" name="Rectangle 8"/>
          <p:cNvSpPr/>
          <p:nvPr/>
        </p:nvSpPr>
        <p:spPr>
          <a:xfrm>
            <a:off x="228600" y="3886200"/>
            <a:ext cx="8915400" cy="2431435"/>
          </a:xfrm>
          <a:prstGeom prst="rect">
            <a:avLst/>
          </a:prstGeom>
        </p:spPr>
        <p:txBody>
          <a:bodyPr wrap="square">
            <a:spAutoFit/>
          </a:bodyPr>
          <a:lstStyle/>
          <a:p>
            <a:r>
              <a:rPr lang="en-US" sz="1900" dirty="0">
                <a:latin typeface="Calibri" charset="0"/>
                <a:ea typeface="Calibri" charset="0"/>
                <a:cs typeface="Calibri" charset="0"/>
              </a:rPr>
              <a:t>We have not provided U.S. income taxes and foreign withholding taxes on the undistributed earnings of foreign subsidiaries as of December 31, 2014 because we intend to permanently reinvest such earnings outside the U.S. If these foreign earnings were to be repatriated in the future, the related U.S. tax liability may be reduced by any foreign income taxes previously paid on these earnings. As of December 31, 2014, </a:t>
            </a:r>
            <a:r>
              <a:rPr lang="en-US" sz="1900" b="1" dirty="0">
                <a:latin typeface="Calibri" charset="0"/>
                <a:ea typeface="Calibri" charset="0"/>
                <a:cs typeface="Calibri" charset="0"/>
              </a:rPr>
              <a:t>the cumulative amount of earnings upon. which U.S. income taxes have not been provided is approximately $47.4 billion. </a:t>
            </a:r>
            <a:r>
              <a:rPr lang="en-US" sz="1900" dirty="0">
                <a:latin typeface="Calibri" charset="0"/>
                <a:ea typeface="Calibri" charset="0"/>
                <a:cs typeface="Calibri" charset="0"/>
              </a:rPr>
              <a:t>Determination of the amount of unrecognized deferred tax liability related to these earnings is not practicable </a:t>
            </a:r>
          </a:p>
        </p:txBody>
      </p:sp>
      <p:sp>
        <p:nvSpPr>
          <p:cNvPr id="3" name="Footer Placeholder 2"/>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675585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smtClean="0"/>
              <a:t>Territorial system for the US</a:t>
            </a:r>
          </a:p>
          <a:p>
            <a:pPr lvl="1"/>
            <a:r>
              <a:rPr lang="en-US" sz="2800" dirty="0" smtClean="0"/>
              <a:t>Partial (95%) foreign dividend exemption</a:t>
            </a:r>
          </a:p>
          <a:p>
            <a:r>
              <a:rPr lang="en-US" sz="2800" dirty="0" smtClean="0"/>
              <a:t>Taxing some intangible income earned by CFCs</a:t>
            </a:r>
          </a:p>
          <a:p>
            <a:r>
              <a:rPr lang="en-US" sz="2800" dirty="0" smtClean="0"/>
              <a:t>Minimum tax (19%) on foreign profits</a:t>
            </a:r>
          </a:p>
          <a:p>
            <a:pPr lvl="1"/>
            <a:r>
              <a:rPr lang="en-US" sz="2800" dirty="0" smtClean="0"/>
              <a:t>One-time tax on untaxed foreign income</a:t>
            </a:r>
          </a:p>
          <a:p>
            <a:r>
              <a:rPr lang="en-US" sz="2800" dirty="0" smtClean="0"/>
              <a:t>Imputation (SH) credit for corporate taxes paid</a:t>
            </a:r>
          </a:p>
          <a:p>
            <a:r>
              <a:rPr lang="en-US" sz="2800" dirty="0" smtClean="0"/>
              <a:t>Limits on interest deduction by US parent</a:t>
            </a:r>
          </a:p>
          <a:p>
            <a:r>
              <a:rPr lang="en-US" sz="2800" dirty="0" smtClean="0"/>
              <a:t>BEPS</a:t>
            </a:r>
            <a:endParaRPr lang="en-US" sz="2800" dirty="0"/>
          </a:p>
        </p:txBody>
      </p:sp>
      <p:sp>
        <p:nvSpPr>
          <p:cNvPr id="2" name="Title 1"/>
          <p:cNvSpPr>
            <a:spLocks noGrp="1"/>
          </p:cNvSpPr>
          <p:nvPr>
            <p:ph type="title"/>
          </p:nvPr>
        </p:nvSpPr>
        <p:spPr/>
        <p:txBody>
          <a:bodyPr/>
          <a:lstStyle/>
          <a:p>
            <a:r>
              <a:rPr lang="en-US" b="1" dirty="0" smtClean="0"/>
              <a:t>What to do?</a:t>
            </a:r>
            <a:endParaRPr lang="en-US" b="1" dirty="0"/>
          </a:p>
        </p:txBody>
      </p:sp>
      <p:sp>
        <p:nvSpPr>
          <p:cNvPr id="6" name="Footer Placeholder 5"/>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2037534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dirty="0" smtClean="0"/>
              <a:t>Action Plan on </a:t>
            </a:r>
            <a:r>
              <a:rPr lang="en-US" sz="3200" dirty="0" err="1" smtClean="0"/>
              <a:t>BEPS</a:t>
            </a:r>
            <a:r>
              <a:rPr lang="en-US" sz="3200" dirty="0" smtClean="0"/>
              <a:t> endorsed by G20 (7/19/13)</a:t>
            </a:r>
          </a:p>
          <a:p>
            <a:r>
              <a:rPr lang="en-US" sz="3200" dirty="0" smtClean="0"/>
              <a:t>Interim reports in 2014 on such topics including: Digital Economy, Hybrid Mismatches, CFC Rules, Interest Stripping, Harmful Tax Practices, Treaty Shopping, Avoiding PE Status, Transfer Pricing, Tax Disclosure, Dispute Mechanisms, and Multi-lateral Treaty</a:t>
            </a:r>
          </a:p>
          <a:p>
            <a:r>
              <a:rPr lang="en-US" sz="3200" dirty="0" smtClean="0"/>
              <a:t>Final BEPS package approved by G20 (Oct. 2015)</a:t>
            </a:r>
            <a:endParaRPr lang="en-US" sz="3200" dirty="0"/>
          </a:p>
        </p:txBody>
      </p:sp>
      <p:sp>
        <p:nvSpPr>
          <p:cNvPr id="2" name="Title 1"/>
          <p:cNvSpPr>
            <a:spLocks noGrp="1"/>
          </p:cNvSpPr>
          <p:nvPr>
            <p:ph type="title"/>
          </p:nvPr>
        </p:nvSpPr>
        <p:spPr/>
        <p:txBody>
          <a:bodyPr/>
          <a:lstStyle/>
          <a:p>
            <a:r>
              <a:rPr lang="en-US" b="1" dirty="0" smtClean="0"/>
              <a:t>OECD:  Base Erosion &amp; Profit Shifting (BEPS)</a:t>
            </a:r>
            <a:endParaRPr lang="en-US" b="1" dirty="0"/>
          </a:p>
        </p:txBody>
      </p:sp>
      <p:sp>
        <p:nvSpPr>
          <p:cNvPr id="6" name="Footer Placeholder 5"/>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Rectangle 3"/>
          <p:cNvSpPr>
            <a:spLocks noGrp="1" noChangeArrowheads="1"/>
          </p:cNvSpPr>
          <p:nvPr>
            <p:ph idx="1"/>
          </p:nvPr>
        </p:nvSpPr>
        <p:spPr/>
        <p:txBody>
          <a:bodyPr/>
          <a:lstStyle/>
          <a:p>
            <a:pPr marL="0" indent="0" eaLnBrk="1" hangingPunct="1">
              <a:buFontTx/>
              <a:buNone/>
              <a:defRPr/>
            </a:pPr>
            <a:endParaRPr lang="en-US" sz="2400" dirty="0" smtClean="0">
              <a:cs typeface="+mn-cs"/>
            </a:endParaRPr>
          </a:p>
          <a:p>
            <a:pPr marL="292100" indent="-292100" eaLnBrk="1" hangingPunct="1">
              <a:defRPr/>
            </a:pPr>
            <a:r>
              <a:rPr lang="en-US" sz="2400" dirty="0" smtClean="0">
                <a:cs typeface="+mn-cs"/>
              </a:rPr>
              <a:t>1968:  Set out arm</a:t>
            </a:r>
            <a:r>
              <a:rPr lang="en-US" sz="2400" dirty="0" smtClean="0">
                <a:latin typeface="Arial"/>
                <a:cs typeface="+mn-cs"/>
              </a:rPr>
              <a:t>’</a:t>
            </a:r>
            <a:r>
              <a:rPr lang="en-US" sz="2400" dirty="0" smtClean="0">
                <a:cs typeface="+mn-cs"/>
              </a:rPr>
              <a:t>s-length standard for loans, services, use and sale of tangible property, and transfer of intangible property</a:t>
            </a:r>
          </a:p>
          <a:p>
            <a:pPr marL="292100" indent="-292100" eaLnBrk="1" hangingPunct="1">
              <a:defRPr/>
            </a:pPr>
            <a:r>
              <a:rPr lang="en-US" sz="2400" dirty="0" smtClean="0">
                <a:cs typeface="+mn-cs"/>
              </a:rPr>
              <a:t>1986:  Added the CWI standard in section 482 for intangibles</a:t>
            </a:r>
          </a:p>
          <a:p>
            <a:pPr marL="292100" indent="-292100" eaLnBrk="1" hangingPunct="1">
              <a:defRPr/>
            </a:pPr>
            <a:r>
              <a:rPr lang="en-US" sz="2400" dirty="0" smtClean="0">
                <a:cs typeface="+mn-cs"/>
              </a:rPr>
              <a:t>1988:  Treasury White Paper </a:t>
            </a:r>
          </a:p>
          <a:p>
            <a:pPr marL="292100" indent="-292100" eaLnBrk="1" hangingPunct="1">
              <a:defRPr/>
            </a:pPr>
            <a:r>
              <a:rPr lang="en-US" sz="2400" dirty="0" smtClean="0">
                <a:cs typeface="+mn-cs"/>
              </a:rPr>
              <a:t>1994:  Final Section 482 </a:t>
            </a:r>
            <a:r>
              <a:rPr lang="en-US" sz="2400" dirty="0" err="1" smtClean="0">
                <a:cs typeface="+mn-cs"/>
              </a:rPr>
              <a:t>Regs</a:t>
            </a:r>
            <a:endParaRPr lang="en-US" sz="2400" dirty="0" smtClean="0">
              <a:cs typeface="+mn-cs"/>
            </a:endParaRPr>
          </a:p>
          <a:p>
            <a:pPr marL="292100" indent="-292100" eaLnBrk="1" hangingPunct="1">
              <a:defRPr/>
            </a:pPr>
            <a:r>
              <a:rPr lang="en-US" sz="2400" dirty="0" smtClean="0">
                <a:cs typeface="+mn-cs"/>
              </a:rPr>
              <a:t>2005:  New Proposed Cost-Sharing </a:t>
            </a:r>
            <a:r>
              <a:rPr lang="en-US" sz="2400" dirty="0" err="1" smtClean="0">
                <a:cs typeface="+mn-cs"/>
              </a:rPr>
              <a:t>Regs</a:t>
            </a:r>
            <a:endParaRPr lang="en-US" sz="2400" dirty="0" smtClean="0">
              <a:cs typeface="+mn-cs"/>
            </a:endParaRPr>
          </a:p>
          <a:p>
            <a:pPr marL="292100" indent="-292100" eaLnBrk="1" hangingPunct="1">
              <a:defRPr/>
            </a:pPr>
            <a:r>
              <a:rPr lang="en-US" sz="2400" dirty="0" smtClean="0">
                <a:cs typeface="+mn-cs"/>
              </a:rPr>
              <a:t>2006:  New Controlled Services </a:t>
            </a:r>
            <a:r>
              <a:rPr lang="en-US" sz="2400" dirty="0" err="1" smtClean="0">
                <a:cs typeface="+mn-cs"/>
              </a:rPr>
              <a:t>Regs</a:t>
            </a:r>
            <a:endParaRPr lang="en-US" sz="2400" dirty="0" smtClean="0">
              <a:cs typeface="+mn-cs"/>
            </a:endParaRPr>
          </a:p>
          <a:p>
            <a:pPr marL="292100" indent="-292100" eaLnBrk="1" hangingPunct="1">
              <a:defRPr/>
            </a:pPr>
            <a:r>
              <a:rPr lang="en-US" sz="2400" dirty="0" smtClean="0">
                <a:cs typeface="+mn-cs"/>
              </a:rPr>
              <a:t>2008-9:  New Temporary Cost-Sharing </a:t>
            </a:r>
            <a:r>
              <a:rPr lang="en-US" sz="2400" dirty="0" err="1" smtClean="0">
                <a:cs typeface="+mn-cs"/>
              </a:rPr>
              <a:t>Regs</a:t>
            </a:r>
            <a:endParaRPr lang="en-US" sz="2400" dirty="0" smtClean="0">
              <a:cs typeface="+mn-cs"/>
            </a:endParaRPr>
          </a:p>
          <a:p>
            <a:pPr marL="292100" indent="-292100" eaLnBrk="1" hangingPunct="1">
              <a:defRPr/>
            </a:pPr>
            <a:r>
              <a:rPr lang="en-US" sz="2400" dirty="0" smtClean="0">
                <a:cs typeface="+mn-cs"/>
              </a:rPr>
              <a:t>Dec. 16, 2011: Final Cost-Sharing </a:t>
            </a:r>
            <a:r>
              <a:rPr lang="en-US" sz="2400" dirty="0" err="1" smtClean="0">
                <a:cs typeface="+mn-cs"/>
              </a:rPr>
              <a:t>Regs</a:t>
            </a:r>
            <a:endParaRPr lang="en-US" sz="3200" dirty="0" smtClean="0">
              <a:cs typeface="+mn-cs"/>
            </a:endParaRPr>
          </a:p>
        </p:txBody>
      </p:sp>
      <p:sp>
        <p:nvSpPr>
          <p:cNvPr id="442370" name="Rectangle 2"/>
          <p:cNvSpPr>
            <a:spLocks noGrp="1" noChangeArrowheads="1"/>
          </p:cNvSpPr>
          <p:nvPr>
            <p:ph type="title"/>
          </p:nvPr>
        </p:nvSpPr>
        <p:spPr/>
        <p:txBody>
          <a:bodyPr/>
          <a:lstStyle/>
          <a:p>
            <a:pPr eaLnBrk="1" hangingPunct="1">
              <a:defRPr/>
            </a:pPr>
            <a:r>
              <a:rPr lang="en-US" b="1" dirty="0" smtClean="0">
                <a:cs typeface="+mj-cs"/>
              </a:rPr>
              <a:t>Transfer Pricing:  482 Regulations</a:t>
            </a:r>
          </a:p>
        </p:txBody>
      </p:sp>
      <p:sp>
        <p:nvSpPr>
          <p:cNvPr id="2" name="Footer Placeholder 1"/>
          <p:cNvSpPr>
            <a:spLocks noGrp="1"/>
          </p:cNvSpPr>
          <p:nvPr>
            <p:ph type="ftr" sz="quarter" idx="11"/>
          </p:nvPr>
        </p:nvSpPr>
        <p:spPr/>
        <p:txBody>
          <a:bodyPr/>
          <a:lstStyle/>
          <a:p>
            <a:pPr>
              <a:defRPr/>
            </a:pPr>
            <a:r>
              <a:rPr lang="en-US" smtClean="0"/>
              <a:t>Transfer Pricing</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eaLnBrk="1" hangingPunct="1">
              <a:defRPr/>
            </a:pPr>
            <a:r>
              <a:rPr lang="en-US" sz="2400" dirty="0" smtClean="0">
                <a:cs typeface="+mn-cs"/>
              </a:rPr>
              <a:t>In determining the true taxable income of a controlled taxpayer, the standard to be applied in every case is that of a taxpayer dealing at </a:t>
            </a:r>
            <a:r>
              <a:rPr lang="en-US" sz="2400" i="1" dirty="0" smtClean="0">
                <a:cs typeface="+mn-cs"/>
              </a:rPr>
              <a:t>arm’s length </a:t>
            </a:r>
            <a:r>
              <a:rPr lang="en-US" sz="2400" dirty="0" smtClean="0">
                <a:cs typeface="+mn-cs"/>
              </a:rPr>
              <a:t>with an uncontrolled taxpayer. A </a:t>
            </a:r>
            <a:r>
              <a:rPr lang="en-US" sz="2400" i="1" dirty="0" smtClean="0">
                <a:cs typeface="+mn-cs"/>
              </a:rPr>
              <a:t>controlled transaction </a:t>
            </a:r>
            <a:r>
              <a:rPr lang="en-US" sz="2400" dirty="0" smtClean="0">
                <a:cs typeface="+mn-cs"/>
              </a:rPr>
              <a:t>meets the arm’s length standard if the results of the transaction are consistent with the results that would have been realized if uncontrolled taxpayers had engaged in the same transaction under the same circumstances (arm’s length result). However, because identical transactions can rarely be located, whether a transaction produces an arm’s length result generally will be determined by reference to the results of </a:t>
            </a:r>
            <a:r>
              <a:rPr lang="en-US" sz="2400" i="1" dirty="0" smtClean="0">
                <a:cs typeface="+mn-cs"/>
              </a:rPr>
              <a:t>comparable transactions</a:t>
            </a:r>
            <a:r>
              <a:rPr lang="en-US" sz="2400" dirty="0" smtClean="0">
                <a:cs typeface="+mn-cs"/>
              </a:rPr>
              <a:t> under comparable circumstances. (-1(b)(1))</a:t>
            </a:r>
          </a:p>
        </p:txBody>
      </p:sp>
      <p:sp>
        <p:nvSpPr>
          <p:cNvPr id="2" name="Title 1"/>
          <p:cNvSpPr>
            <a:spLocks noGrp="1"/>
          </p:cNvSpPr>
          <p:nvPr>
            <p:ph type="title"/>
          </p:nvPr>
        </p:nvSpPr>
        <p:spPr/>
        <p:txBody>
          <a:bodyPr/>
          <a:lstStyle/>
          <a:p>
            <a:pPr eaLnBrk="1" hangingPunct="1">
              <a:defRPr/>
            </a:pPr>
            <a:r>
              <a:rPr lang="en-US" b="1" dirty="0" smtClean="0">
                <a:cs typeface="+mj-cs"/>
              </a:rPr>
              <a:t>Transfer Pricing: 482 Regulations</a:t>
            </a:r>
            <a:endParaRPr lang="en-US" dirty="0" smtClean="0">
              <a:cs typeface="+mj-cs"/>
            </a:endParaRPr>
          </a:p>
        </p:txBody>
      </p:sp>
      <p:sp>
        <p:nvSpPr>
          <p:cNvPr id="6" name="Footer Placeholder 5"/>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indent="-342900" eaLnBrk="1" hangingPunct="1">
              <a:defRPr/>
            </a:pPr>
            <a:r>
              <a:rPr lang="en-US" sz="2400" dirty="0" smtClean="0">
                <a:cs typeface="+mn-cs"/>
              </a:rPr>
              <a:t>The arm’s length result of a controlled transaction must be determined under the method that, under the facts and circumstances, provides the most reliable measure of an arm’s length result. (-1(c)(1))</a:t>
            </a:r>
          </a:p>
          <a:p>
            <a:pPr marL="685800" lvl="1" indent="-342900" eaLnBrk="1" hangingPunct="1">
              <a:defRPr/>
            </a:pPr>
            <a:r>
              <a:rPr lang="en-US" sz="1800" dirty="0" smtClean="0"/>
              <a:t>Transactions between unrelated parties provide the most objective basis for determining whether the results of a controlled transaction are arm’s length. (-1(c)(2))</a:t>
            </a:r>
          </a:p>
          <a:p>
            <a:pPr marL="342900" indent="-342900" eaLnBrk="1" hangingPunct="1">
              <a:defRPr/>
            </a:pPr>
            <a:r>
              <a:rPr lang="en-US" sz="2400" dirty="0" smtClean="0">
                <a:cs typeface="+mn-cs"/>
              </a:rPr>
              <a:t>Comparability</a:t>
            </a:r>
          </a:p>
          <a:p>
            <a:pPr marL="723900" lvl="1" indent="-342900" eaLnBrk="1" hangingPunct="1">
              <a:defRPr/>
            </a:pPr>
            <a:r>
              <a:rPr lang="en-US" sz="2000" i="1" dirty="0" smtClean="0"/>
              <a:t>Economic Functions</a:t>
            </a:r>
            <a:r>
              <a:rPr lang="en-US" sz="2000" dirty="0" smtClean="0"/>
              <a:t>:  R&amp;D, Product design, manufacturing, purchasing, marketing, transportation, management services</a:t>
            </a:r>
          </a:p>
          <a:p>
            <a:pPr marL="723900" lvl="1" indent="-342900" eaLnBrk="1" hangingPunct="1">
              <a:defRPr/>
            </a:pPr>
            <a:r>
              <a:rPr lang="en-US" sz="2000" i="1" dirty="0" smtClean="0"/>
              <a:t>Contract Terms</a:t>
            </a:r>
            <a:r>
              <a:rPr lang="en-US" sz="2000" dirty="0" smtClean="0"/>
              <a:t>: volume, warranties, duration of licenses, credit terms</a:t>
            </a:r>
          </a:p>
          <a:p>
            <a:pPr marL="723900" lvl="1" indent="-342900" eaLnBrk="1" hangingPunct="1">
              <a:defRPr/>
            </a:pPr>
            <a:r>
              <a:rPr lang="en-US" sz="2000" i="1" dirty="0" smtClean="0"/>
              <a:t>Risks:</a:t>
            </a:r>
            <a:r>
              <a:rPr lang="en-US" sz="2000" dirty="0" smtClean="0"/>
              <a:t> market risks, financial risks (FX, interest rate), product liability risk </a:t>
            </a:r>
          </a:p>
          <a:p>
            <a:pPr marL="723900" lvl="1" indent="-342900" eaLnBrk="1" hangingPunct="1">
              <a:defRPr/>
            </a:pPr>
            <a:r>
              <a:rPr lang="en-US" sz="2000" i="1" dirty="0" smtClean="0"/>
              <a:t>Economic Conditions</a:t>
            </a:r>
            <a:r>
              <a:rPr lang="en-US" sz="2000" dirty="0" smtClean="0"/>
              <a:t>: relative size of markets, market shares, location-specific costs</a:t>
            </a:r>
          </a:p>
          <a:p>
            <a:pPr marL="342900" indent="-342900" eaLnBrk="1" hangingPunct="1">
              <a:defRPr/>
            </a:pPr>
            <a:r>
              <a:rPr lang="en-US" sz="2400" dirty="0" smtClean="0">
                <a:cs typeface="+mn-cs"/>
              </a:rPr>
              <a:t>Arm’s length Range (-1(e))</a:t>
            </a:r>
          </a:p>
          <a:p>
            <a:pPr eaLnBrk="1" hangingPunct="1">
              <a:defRPr/>
            </a:pPr>
            <a:endParaRPr lang="en-US" dirty="0" smtClean="0">
              <a:cs typeface="+mn-cs"/>
            </a:endParaRPr>
          </a:p>
          <a:p>
            <a:pPr lvl="1" eaLnBrk="1" hangingPunct="1">
              <a:defRPr/>
            </a:pPr>
            <a:endParaRPr lang="en-US" sz="2000" dirty="0" smtClean="0"/>
          </a:p>
        </p:txBody>
      </p:sp>
      <p:sp>
        <p:nvSpPr>
          <p:cNvPr id="2" name="Title 1"/>
          <p:cNvSpPr>
            <a:spLocks noGrp="1"/>
          </p:cNvSpPr>
          <p:nvPr>
            <p:ph type="title"/>
          </p:nvPr>
        </p:nvSpPr>
        <p:spPr/>
        <p:txBody>
          <a:bodyPr/>
          <a:lstStyle/>
          <a:p>
            <a:pPr eaLnBrk="1" hangingPunct="1">
              <a:defRPr/>
            </a:pPr>
            <a:r>
              <a:rPr lang="en-US" b="1" dirty="0" smtClean="0">
                <a:cs typeface="+mj-cs"/>
              </a:rPr>
              <a:t>Transfer Pricing: 482 Regulations</a:t>
            </a:r>
            <a:endParaRPr lang="en-US" dirty="0" smtClean="0">
              <a:cs typeface="+mj-cs"/>
            </a:endParaRPr>
          </a:p>
        </p:txBody>
      </p:sp>
      <p:sp>
        <p:nvSpPr>
          <p:cNvPr id="6" name="Footer Placeholder 5"/>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defRPr/>
            </a:pPr>
            <a:r>
              <a:rPr lang="en-US" sz="3200" dirty="0" smtClean="0">
                <a:cs typeface="+mn-cs"/>
              </a:rPr>
              <a:t>Tangible Property</a:t>
            </a:r>
          </a:p>
          <a:p>
            <a:pPr lvl="1" eaLnBrk="1" hangingPunct="1">
              <a:defRPr/>
            </a:pPr>
            <a:r>
              <a:rPr lang="en-US" sz="2800" dirty="0" smtClean="0"/>
              <a:t>CUP, RP, CP</a:t>
            </a:r>
          </a:p>
          <a:p>
            <a:pPr lvl="1" eaLnBrk="1" hangingPunct="1">
              <a:defRPr/>
            </a:pPr>
            <a:r>
              <a:rPr lang="en-US" sz="2800" dirty="0" smtClean="0"/>
              <a:t>Comparable Profits</a:t>
            </a:r>
          </a:p>
          <a:p>
            <a:pPr lvl="1" eaLnBrk="1" hangingPunct="1">
              <a:defRPr/>
            </a:pPr>
            <a:r>
              <a:rPr lang="en-US" sz="2800" dirty="0" smtClean="0"/>
              <a:t>Profit Split</a:t>
            </a:r>
          </a:p>
          <a:p>
            <a:pPr eaLnBrk="1" hangingPunct="1">
              <a:defRPr/>
            </a:pPr>
            <a:endParaRPr lang="en-US" sz="3200" dirty="0" smtClean="0">
              <a:cs typeface="+mn-cs"/>
            </a:endParaRPr>
          </a:p>
          <a:p>
            <a:pPr eaLnBrk="1" hangingPunct="1">
              <a:defRPr/>
            </a:pPr>
            <a:r>
              <a:rPr lang="en-US" sz="3200" dirty="0" smtClean="0">
                <a:cs typeface="+mn-cs"/>
              </a:rPr>
              <a:t>Intangible Property</a:t>
            </a:r>
          </a:p>
          <a:p>
            <a:pPr lvl="1" eaLnBrk="1" hangingPunct="1">
              <a:defRPr/>
            </a:pPr>
            <a:r>
              <a:rPr lang="en-US" sz="2800" dirty="0" smtClean="0"/>
              <a:t>CUT</a:t>
            </a:r>
          </a:p>
          <a:p>
            <a:pPr lvl="1" eaLnBrk="1" hangingPunct="1">
              <a:defRPr/>
            </a:pPr>
            <a:r>
              <a:rPr lang="en-US" sz="2800" dirty="0" smtClean="0"/>
              <a:t>Comparable Profits</a:t>
            </a:r>
          </a:p>
          <a:p>
            <a:pPr lvl="1" eaLnBrk="1" hangingPunct="1">
              <a:defRPr/>
            </a:pPr>
            <a:r>
              <a:rPr lang="en-US" sz="2800" dirty="0" smtClean="0"/>
              <a:t>Profit Split</a:t>
            </a:r>
          </a:p>
        </p:txBody>
      </p:sp>
      <p:sp>
        <p:nvSpPr>
          <p:cNvPr id="2" name="Title 1"/>
          <p:cNvSpPr>
            <a:spLocks noGrp="1"/>
          </p:cNvSpPr>
          <p:nvPr>
            <p:ph type="title"/>
          </p:nvPr>
        </p:nvSpPr>
        <p:spPr/>
        <p:txBody>
          <a:bodyPr/>
          <a:lstStyle/>
          <a:p>
            <a:pPr eaLnBrk="1" hangingPunct="1">
              <a:defRPr/>
            </a:pPr>
            <a:r>
              <a:rPr lang="en-US" b="1" dirty="0" smtClean="0">
                <a:cs typeface="+mj-cs"/>
              </a:rPr>
              <a:t>Transfer Pricing Methods</a:t>
            </a:r>
          </a:p>
        </p:txBody>
      </p:sp>
      <p:sp>
        <p:nvSpPr>
          <p:cNvPr id="6" name="Footer Placeholder 5"/>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800" i="1" dirty="0" smtClean="0"/>
              <a:t>Comparable Uncontrolled Price</a:t>
            </a:r>
            <a:r>
              <a:rPr lang="en-US" sz="2800" dirty="0" smtClean="0"/>
              <a:t> (CUP) (tangible property)</a:t>
            </a:r>
          </a:p>
          <a:p>
            <a:pPr lvl="1"/>
            <a:r>
              <a:rPr lang="en-US" sz="2400" dirty="0" smtClean="0"/>
              <a:t>Compares amount charged in a controlled transaction by reference to amount charged in a </a:t>
            </a:r>
            <a:r>
              <a:rPr lang="en-US" sz="2400" i="1" dirty="0" smtClean="0"/>
              <a:t>comparable uncontrolled transaction</a:t>
            </a:r>
            <a:r>
              <a:rPr lang="en-US" sz="2400" dirty="0" smtClean="0"/>
              <a:t> (-3(b)(2)</a:t>
            </a:r>
          </a:p>
          <a:p>
            <a:pPr lvl="1"/>
            <a:r>
              <a:rPr lang="en-US" sz="2400" dirty="0" smtClean="0"/>
              <a:t>Comparable? Effect of TMs, etc.</a:t>
            </a:r>
          </a:p>
          <a:p>
            <a:r>
              <a:rPr lang="en-US" sz="2800" i="1" dirty="0" smtClean="0"/>
              <a:t>Comparable Uncontrolled Transactions </a:t>
            </a:r>
            <a:r>
              <a:rPr lang="en-US" sz="2800" dirty="0" smtClean="0"/>
              <a:t>(CUT) (intangibles) (-4)</a:t>
            </a:r>
          </a:p>
          <a:p>
            <a:pPr lvl="1"/>
            <a:r>
              <a:rPr lang="en-US" sz="2400" dirty="0" smtClean="0"/>
              <a:t>Comparable IP must have same </a:t>
            </a:r>
            <a:r>
              <a:rPr lang="en-US" sz="2400" i="1" dirty="0" smtClean="0"/>
              <a:t>profit potential</a:t>
            </a:r>
            <a:r>
              <a:rPr lang="en-US" sz="2400" dirty="0" smtClean="0"/>
              <a:t> –NPV of benefits to be realized (based on prospective profits or costs) (-4(c)(2)(iii)(B)(1)</a:t>
            </a:r>
          </a:p>
          <a:p>
            <a:pPr lvl="1"/>
            <a:r>
              <a:rPr lang="en-US" sz="2400" dirty="0" smtClean="0"/>
              <a:t>CWI adjustments, but not if, </a:t>
            </a:r>
            <a:r>
              <a:rPr lang="en-US" sz="2400" i="1" dirty="0" smtClean="0"/>
              <a:t>inter alia</a:t>
            </a:r>
            <a:r>
              <a:rPr lang="en-US" sz="2400" dirty="0" smtClean="0"/>
              <a:t>, IP transferred to uncontrolled taxpayer in a CUT transaction under substantially the same circumstances as those of the controlled transaction (-4(f)) </a:t>
            </a:r>
          </a:p>
          <a:p>
            <a:pPr lvl="1"/>
            <a:endParaRPr lang="en-US" sz="1400" dirty="0"/>
          </a:p>
        </p:txBody>
      </p:sp>
      <p:sp>
        <p:nvSpPr>
          <p:cNvPr id="2" name="Title 1"/>
          <p:cNvSpPr>
            <a:spLocks noGrp="1"/>
          </p:cNvSpPr>
          <p:nvPr>
            <p:ph type="title"/>
          </p:nvPr>
        </p:nvSpPr>
        <p:spPr/>
        <p:txBody>
          <a:bodyPr/>
          <a:lstStyle/>
          <a:p>
            <a:r>
              <a:rPr lang="en-US" b="1" dirty="0" smtClean="0"/>
              <a:t>Transfer Pricing: Transaction Methods</a:t>
            </a:r>
            <a:endParaRPr lang="en-US" b="1" dirty="0"/>
          </a:p>
        </p:txBody>
      </p:sp>
      <p:sp>
        <p:nvSpPr>
          <p:cNvPr id="6" name="Footer Placeholder 5"/>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193162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i="1" dirty="0" smtClean="0"/>
              <a:t>Resale Price </a:t>
            </a:r>
            <a:r>
              <a:rPr lang="en-US" sz="2800" dirty="0" smtClean="0"/>
              <a:t>(tangible property)</a:t>
            </a:r>
          </a:p>
          <a:p>
            <a:pPr lvl="1"/>
            <a:r>
              <a:rPr lang="en-US" sz="2400" dirty="0" smtClean="0"/>
              <a:t>Sales between related parties are analyzed from the POV of a </a:t>
            </a:r>
            <a:r>
              <a:rPr lang="en-US" sz="2400" i="1" dirty="0" smtClean="0"/>
              <a:t>buyer</a:t>
            </a:r>
            <a:r>
              <a:rPr lang="en-US" sz="2400" dirty="0" smtClean="0"/>
              <a:t> that resells the goods to an unrelated person and is used in cases where the reseller (distributor) does not add substantial value to the goods by physically altering them before resale (-4(c))</a:t>
            </a:r>
          </a:p>
          <a:p>
            <a:pPr lvl="1"/>
            <a:r>
              <a:rPr lang="en-US" sz="2400" dirty="0" smtClean="0"/>
              <a:t>Not ordinarily used where the controlled party uses its IP to add substantial value.</a:t>
            </a:r>
          </a:p>
          <a:p>
            <a:pPr lvl="1"/>
            <a:r>
              <a:rPr lang="en-US" sz="2400" dirty="0" smtClean="0"/>
              <a:t>Similarity of functions, risks borne, and contractual terms are especially important</a:t>
            </a:r>
          </a:p>
          <a:p>
            <a:r>
              <a:rPr lang="en-US" sz="2800" i="1" dirty="0" smtClean="0"/>
              <a:t>Cost Plus </a:t>
            </a:r>
            <a:r>
              <a:rPr lang="en-US" sz="2800" dirty="0" smtClean="0"/>
              <a:t>(tangible property)</a:t>
            </a:r>
            <a:endParaRPr lang="en-US" sz="2800" i="1" dirty="0" smtClean="0"/>
          </a:p>
          <a:p>
            <a:pPr lvl="1"/>
            <a:r>
              <a:rPr lang="en-US" sz="2400" dirty="0" smtClean="0"/>
              <a:t>Compares gross profit markups of comparable controlled and uncontrolled transactions.  Focuses on POV of </a:t>
            </a:r>
            <a:r>
              <a:rPr lang="en-US" sz="2400" i="1" dirty="0" smtClean="0"/>
              <a:t>producer, manufacturer</a:t>
            </a:r>
            <a:r>
              <a:rPr lang="en-US" sz="2400" dirty="0" smtClean="0"/>
              <a:t>. (-4(d))</a:t>
            </a:r>
            <a:endParaRPr lang="en-US" sz="2400" dirty="0"/>
          </a:p>
        </p:txBody>
      </p:sp>
      <p:sp>
        <p:nvSpPr>
          <p:cNvPr id="2" name="Title 1"/>
          <p:cNvSpPr>
            <a:spLocks noGrp="1"/>
          </p:cNvSpPr>
          <p:nvPr>
            <p:ph type="title"/>
          </p:nvPr>
        </p:nvSpPr>
        <p:spPr/>
        <p:txBody>
          <a:bodyPr/>
          <a:lstStyle/>
          <a:p>
            <a:r>
              <a:rPr lang="en-US" b="1" dirty="0"/>
              <a:t>Transfer Pricing: Transaction Methods</a:t>
            </a:r>
            <a:endParaRPr lang="en-US" dirty="0"/>
          </a:p>
        </p:txBody>
      </p:sp>
      <p:sp>
        <p:nvSpPr>
          <p:cNvPr id="6" name="Footer Placeholder 5"/>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363596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92100" indent="-292100"/>
            <a:r>
              <a:rPr lang="en-US" sz="2400" i="1" dirty="0" smtClean="0"/>
              <a:t>Profit Split</a:t>
            </a:r>
          </a:p>
          <a:p>
            <a:pPr marL="571500" lvl="1" indent="-342900"/>
            <a:r>
              <a:rPr lang="en-US" sz="2000" dirty="0" smtClean="0"/>
              <a:t>Allocate P&amp;L based on relative value of each controlled taxpayer’s contribution to combined P&amp;L based on functions performed, risks assumed, and capital employed by each party.  (-6(b))</a:t>
            </a:r>
          </a:p>
          <a:p>
            <a:pPr marL="571500" lvl="1" indent="-342900"/>
            <a:r>
              <a:rPr lang="en-US" sz="2000" dirty="0" smtClean="0"/>
              <a:t>Comparable Profit Split (-6(c)(2))</a:t>
            </a:r>
          </a:p>
          <a:p>
            <a:pPr marL="800100" lvl="2" indent="-228600"/>
            <a:r>
              <a:rPr lang="en-US" sz="1800" dirty="0" smtClean="0"/>
              <a:t>Difficult to find uncontrolled parties dealing at arm’s length in similar transactions and enough information about their combined P&amp;Ls</a:t>
            </a:r>
          </a:p>
          <a:p>
            <a:pPr marL="800100" lvl="2" indent="-228600"/>
            <a:r>
              <a:rPr lang="en-US" sz="1800" dirty="0" smtClean="0"/>
              <a:t>Examine operating profit margin relative to financial metric</a:t>
            </a:r>
          </a:p>
          <a:p>
            <a:pPr marL="571500" lvl="1" indent="-342900"/>
            <a:r>
              <a:rPr lang="en-US" sz="2000" dirty="0" smtClean="0"/>
              <a:t>Residual Profit Split (-6(c)(3))</a:t>
            </a:r>
          </a:p>
          <a:p>
            <a:pPr marL="800100" lvl="2" indent="-228600"/>
            <a:r>
              <a:rPr lang="en-US" sz="1800" dirty="0" smtClean="0"/>
              <a:t>Operating income allocated to each party to provide market return for “routine”  contributions to activity—contributions of tangible and IP, services that are generally owned by uncontrolled TP engaged in similar activities.</a:t>
            </a:r>
          </a:p>
          <a:p>
            <a:pPr marL="800100" lvl="2" indent="-228600"/>
            <a:r>
              <a:rPr lang="en-US" sz="1800" dirty="0" smtClean="0"/>
              <a:t>Residual profit divided among the controlled parties based on relative value of their contributions of IP to the relevant business activity</a:t>
            </a:r>
          </a:p>
          <a:p>
            <a:pPr marL="1206500" lvl="3"/>
            <a:r>
              <a:rPr lang="en-US" sz="1600" dirty="0" smtClean="0"/>
              <a:t>External market benchmarks that reflect the FMV of the IP,</a:t>
            </a:r>
          </a:p>
          <a:p>
            <a:pPr marL="1206500" lvl="3"/>
            <a:r>
              <a:rPr lang="en-US" sz="1600" dirty="0" smtClean="0"/>
              <a:t>Capitalized cost of developing the IP, or</a:t>
            </a:r>
          </a:p>
          <a:p>
            <a:pPr marL="1206500" lvl="3"/>
            <a:r>
              <a:rPr lang="en-US" sz="1600" dirty="0" smtClean="0"/>
              <a:t>The amount of actual expenditures</a:t>
            </a:r>
          </a:p>
          <a:p>
            <a:pPr lvl="3"/>
            <a:endParaRPr lang="en-US" sz="1600" dirty="0"/>
          </a:p>
        </p:txBody>
      </p:sp>
      <p:sp>
        <p:nvSpPr>
          <p:cNvPr id="2" name="Title 1"/>
          <p:cNvSpPr>
            <a:spLocks noGrp="1"/>
          </p:cNvSpPr>
          <p:nvPr>
            <p:ph type="title"/>
          </p:nvPr>
        </p:nvSpPr>
        <p:spPr/>
        <p:txBody>
          <a:bodyPr/>
          <a:lstStyle/>
          <a:p>
            <a:r>
              <a:rPr lang="en-US" b="1" dirty="0"/>
              <a:t>Transfer Pricing: </a:t>
            </a:r>
            <a:r>
              <a:rPr lang="en-US" b="1" dirty="0" smtClean="0"/>
              <a:t>Profit-Based Methods</a:t>
            </a:r>
            <a:endParaRPr lang="en-US" dirty="0"/>
          </a:p>
        </p:txBody>
      </p:sp>
      <p:sp>
        <p:nvSpPr>
          <p:cNvPr id="6" name="Footer Placeholder 5"/>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2553444753"/>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9116</TotalTime>
  <Words>2233</Words>
  <Application>Microsoft Office PowerPoint</Application>
  <PresentationFormat>On-screen Show (4:3)</PresentationFormat>
  <Paragraphs>245</Paragraphs>
  <Slides>24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ＭＳ Ｐゴシック</vt:lpstr>
      <vt:lpstr>NSimSun</vt:lpstr>
      <vt:lpstr>Arial</vt:lpstr>
      <vt:lpstr>Calibri</vt:lpstr>
      <vt:lpstr>Calibri Regular</vt:lpstr>
      <vt:lpstr>Courier New</vt:lpstr>
      <vt:lpstr>Wingdings</vt:lpstr>
      <vt:lpstr>Wingdings 2</vt:lpstr>
      <vt:lpstr>CG Body - Standard</vt:lpstr>
      <vt:lpstr>Transfer Pricing</vt:lpstr>
      <vt:lpstr>Transfer Pricing: 482</vt:lpstr>
      <vt:lpstr>Transfer Pricing:  482 Regulations</vt:lpstr>
      <vt:lpstr>Transfer Pricing: 482 Regulations</vt:lpstr>
      <vt:lpstr>Transfer Pricing: 482 Regulations</vt:lpstr>
      <vt:lpstr>Transfer Pricing Methods</vt:lpstr>
      <vt:lpstr>Transfer Pricing: Transaction Methods</vt:lpstr>
      <vt:lpstr>Transfer Pricing: Transaction Methods</vt:lpstr>
      <vt:lpstr>Transfer Pricing: Profit-Based Methods</vt:lpstr>
      <vt:lpstr>Intellectual Property and Section 482</vt:lpstr>
      <vt:lpstr>Cost Sharing Arrangements (-7T)</vt:lpstr>
      <vt:lpstr>IP, Section 482, and Cost Sharing</vt:lpstr>
      <vt:lpstr>Amazon v. CIR (2017)</vt:lpstr>
      <vt:lpstr>Amazon v. CIR (2017)</vt:lpstr>
      <vt:lpstr>Amazon v. CIR (2017)</vt:lpstr>
      <vt:lpstr>Amazon v. CIR (2017)</vt:lpstr>
      <vt:lpstr>Amazon v. CIR (2017)</vt:lpstr>
      <vt:lpstr>Transfer Pricing</vt:lpstr>
      <vt:lpstr>Google Double Irish/Dutch Sandwich I-2003</vt:lpstr>
      <vt:lpstr>Google Double Irish/Dutch Sandwich II-2003</vt:lpstr>
      <vt:lpstr>Google’s Effective Tax Rate</vt:lpstr>
      <vt:lpstr>Google’s Effective Tax Rate: Reconciliation</vt:lpstr>
      <vt:lpstr>What to do?</vt:lpstr>
      <vt:lpstr>OECD:  Base Erosion &amp; Profit Shifting (BEPS)</vt:lpstr>
    </vt:vector>
  </TitlesOfParts>
  <Company>Fordham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Colon, Jeff</cp:lastModifiedBy>
  <cp:revision>241</cp:revision>
  <dcterms:created xsi:type="dcterms:W3CDTF">2006-01-20T19:34:26Z</dcterms:created>
  <dcterms:modified xsi:type="dcterms:W3CDTF">2017-04-25T17:40:09Z</dcterms:modified>
</cp:coreProperties>
</file>