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23"/>
  </p:notesMasterIdLst>
  <p:handoutMasterIdLst>
    <p:handoutMasterId r:id="rId24"/>
  </p:handoutMasterIdLst>
  <p:sldIdLst>
    <p:sldId id="377" r:id="rId2"/>
    <p:sldId id="378" r:id="rId3"/>
    <p:sldId id="379" r:id="rId4"/>
    <p:sldId id="322" r:id="rId5"/>
    <p:sldId id="380" r:id="rId6"/>
    <p:sldId id="318" r:id="rId7"/>
    <p:sldId id="381" r:id="rId8"/>
    <p:sldId id="332" r:id="rId9"/>
    <p:sldId id="348" r:id="rId10"/>
    <p:sldId id="366" r:id="rId11"/>
    <p:sldId id="349" r:id="rId12"/>
    <p:sldId id="350" r:id="rId13"/>
    <p:sldId id="376" r:id="rId14"/>
    <p:sldId id="351" r:id="rId15"/>
    <p:sldId id="352" r:id="rId16"/>
    <p:sldId id="353" r:id="rId17"/>
    <p:sldId id="354" r:id="rId18"/>
    <p:sldId id="355" r:id="rId19"/>
    <p:sldId id="356" r:id="rId20"/>
    <p:sldId id="357" r:id="rId21"/>
    <p:sldId id="375" r:id="rId22"/>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5547-711F-4643-BAAF-71852722E8A1}" v="38" dt="2022-04-02T15:36:33.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7"/>
    <p:restoredTop sz="94663"/>
  </p:normalViewPr>
  <p:slideViewPr>
    <p:cSldViewPr>
      <p:cViewPr>
        <p:scale>
          <a:sx n="168" d="100"/>
          <a:sy n="168" d="100"/>
        </p:scale>
        <p:origin x="640" y="8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D3D5547-711F-4643-BAAF-71852722E8A1}"/>
    <pc:docChg chg="custSel addSld delSld modSld sldOrd modMainMaster">
      <pc:chgData name="Jeffrey M. Colon" userId="615143b1-cdee-493d-9a9d-1565ce8666d9" providerId="ADAL" clId="{1D3D5547-711F-4643-BAAF-71852722E8A1}" dt="2022-04-02T16:05:05.748" v="239" actId="767"/>
      <pc:docMkLst>
        <pc:docMk/>
      </pc:docMkLst>
      <pc:sldChg chg="del">
        <pc:chgData name="Jeffrey M. Colon" userId="615143b1-cdee-493d-9a9d-1565ce8666d9" providerId="ADAL" clId="{1D3D5547-711F-4643-BAAF-71852722E8A1}" dt="2022-04-02T15:33:20.452" v="78" actId="2696"/>
        <pc:sldMkLst>
          <pc:docMk/>
          <pc:sldMk cId="0" sldId="316"/>
        </pc:sldMkLst>
      </pc:sldChg>
      <pc:sldChg chg="del">
        <pc:chgData name="Jeffrey M. Colon" userId="615143b1-cdee-493d-9a9d-1565ce8666d9" providerId="ADAL" clId="{1D3D5547-711F-4643-BAAF-71852722E8A1}" dt="2022-04-02T15:50:55.511" v="213" actId="2696"/>
        <pc:sldMkLst>
          <pc:docMk/>
          <pc:sldMk cId="0" sldId="317"/>
        </pc:sldMkLst>
      </pc:sldChg>
      <pc:sldChg chg="del">
        <pc:chgData name="Jeffrey M. Colon" userId="615143b1-cdee-493d-9a9d-1565ce8666d9" providerId="ADAL" clId="{1D3D5547-711F-4643-BAAF-71852722E8A1}" dt="2022-04-02T15:46:10.945" v="191" actId="2696"/>
        <pc:sldMkLst>
          <pc:docMk/>
          <pc:sldMk cId="0" sldId="347"/>
        </pc:sldMkLst>
      </pc:sldChg>
      <pc:sldChg chg="modSp new mod ord modAnim">
        <pc:chgData name="Jeffrey M. Colon" userId="615143b1-cdee-493d-9a9d-1565ce8666d9" providerId="ADAL" clId="{1D3D5547-711F-4643-BAAF-71852722E8A1}" dt="2022-04-02T15:36:33.012" v="150"/>
        <pc:sldMkLst>
          <pc:docMk/>
          <pc:sldMk cId="1986950893" sldId="377"/>
        </pc:sldMkLst>
        <pc:spChg chg="mod">
          <ac:chgData name="Jeffrey M. Colon" userId="615143b1-cdee-493d-9a9d-1565ce8666d9" providerId="ADAL" clId="{1D3D5547-711F-4643-BAAF-71852722E8A1}" dt="2022-04-02T15:33:45.498" v="83" actId="113"/>
          <ac:spMkLst>
            <pc:docMk/>
            <pc:sldMk cId="1986950893" sldId="377"/>
            <ac:spMk id="2" creationId="{58FC6CB2-C37C-01D0-9CD5-6487B3AA07DE}"/>
          </ac:spMkLst>
        </pc:spChg>
        <pc:spChg chg="mod">
          <ac:chgData name="Jeffrey M. Colon" userId="615143b1-cdee-493d-9a9d-1565ce8666d9" providerId="ADAL" clId="{1D3D5547-711F-4643-BAAF-71852722E8A1}" dt="2022-04-02T15:33:50.971" v="85" actId="403"/>
          <ac:spMkLst>
            <pc:docMk/>
            <pc:sldMk cId="1986950893" sldId="377"/>
            <ac:spMk id="3" creationId="{3527FECD-8EDF-7889-F2E9-6E7C29850861}"/>
          </ac:spMkLst>
        </pc:spChg>
      </pc:sldChg>
      <pc:sldChg chg="modSp new mod">
        <pc:chgData name="Jeffrey M. Colon" userId="615143b1-cdee-493d-9a9d-1565ce8666d9" providerId="ADAL" clId="{1D3D5547-711F-4643-BAAF-71852722E8A1}" dt="2022-04-02T15:46:25.113" v="194" actId="403"/>
        <pc:sldMkLst>
          <pc:docMk/>
          <pc:sldMk cId="1959357948" sldId="378"/>
        </pc:sldMkLst>
        <pc:spChg chg="mod">
          <ac:chgData name="Jeffrey M. Colon" userId="615143b1-cdee-493d-9a9d-1565ce8666d9" providerId="ADAL" clId="{1D3D5547-711F-4643-BAAF-71852722E8A1}" dt="2022-04-02T15:45:22.927" v="190" actId="20577"/>
          <ac:spMkLst>
            <pc:docMk/>
            <pc:sldMk cId="1959357948" sldId="378"/>
            <ac:spMk id="2" creationId="{5BD0F411-A6E3-7BE8-4AD5-541710A27B5A}"/>
          </ac:spMkLst>
        </pc:spChg>
        <pc:spChg chg="mod">
          <ac:chgData name="Jeffrey M. Colon" userId="615143b1-cdee-493d-9a9d-1565ce8666d9" providerId="ADAL" clId="{1D3D5547-711F-4643-BAAF-71852722E8A1}" dt="2022-04-02T15:46:25.113" v="194" actId="403"/>
          <ac:spMkLst>
            <pc:docMk/>
            <pc:sldMk cId="1959357948" sldId="378"/>
            <ac:spMk id="3" creationId="{DB2751E3-633F-42E0-552F-4D35840F4823}"/>
          </ac:spMkLst>
        </pc:spChg>
      </pc:sldChg>
      <pc:sldChg chg="modSp new mod">
        <pc:chgData name="Jeffrey M. Colon" userId="615143b1-cdee-493d-9a9d-1565ce8666d9" providerId="ADAL" clId="{1D3D5547-711F-4643-BAAF-71852722E8A1}" dt="2022-04-02T15:50:48.411" v="212" actId="403"/>
        <pc:sldMkLst>
          <pc:docMk/>
          <pc:sldMk cId="4221195541" sldId="379"/>
        </pc:sldMkLst>
        <pc:spChg chg="mod">
          <ac:chgData name="Jeffrey M. Colon" userId="615143b1-cdee-493d-9a9d-1565ce8666d9" providerId="ADAL" clId="{1D3D5547-711F-4643-BAAF-71852722E8A1}" dt="2022-04-02T15:48:29.973" v="208" actId="20577"/>
          <ac:spMkLst>
            <pc:docMk/>
            <pc:sldMk cId="4221195541" sldId="379"/>
            <ac:spMk id="2" creationId="{0AB98674-4870-3E86-824A-3A3FA5283B5A}"/>
          </ac:spMkLst>
        </pc:spChg>
        <pc:spChg chg="mod">
          <ac:chgData name="Jeffrey M. Colon" userId="615143b1-cdee-493d-9a9d-1565ce8666d9" providerId="ADAL" clId="{1D3D5547-711F-4643-BAAF-71852722E8A1}" dt="2022-04-02T15:50:48.411" v="212" actId="403"/>
          <ac:spMkLst>
            <pc:docMk/>
            <pc:sldMk cId="4221195541" sldId="379"/>
            <ac:spMk id="3" creationId="{368EF8C5-8D4A-A273-1285-4B01252E8B17}"/>
          </ac:spMkLst>
        </pc:spChg>
      </pc:sldChg>
      <pc:sldChg chg="modSp new mod">
        <pc:chgData name="Jeffrey M. Colon" userId="615143b1-cdee-493d-9a9d-1565ce8666d9" providerId="ADAL" clId="{1D3D5547-711F-4643-BAAF-71852722E8A1}" dt="2022-04-02T15:57:10.153" v="223" actId="403"/>
        <pc:sldMkLst>
          <pc:docMk/>
          <pc:sldMk cId="1223841481" sldId="380"/>
        </pc:sldMkLst>
        <pc:spChg chg="mod">
          <ac:chgData name="Jeffrey M. Colon" userId="615143b1-cdee-493d-9a9d-1565ce8666d9" providerId="ADAL" clId="{1D3D5547-711F-4643-BAAF-71852722E8A1}" dt="2022-04-02T15:57:10.153" v="223" actId="403"/>
          <ac:spMkLst>
            <pc:docMk/>
            <pc:sldMk cId="1223841481" sldId="380"/>
            <ac:spMk id="2" creationId="{1F06C94B-CAEF-074E-A0BA-EDE98954519D}"/>
          </ac:spMkLst>
        </pc:spChg>
        <pc:spChg chg="mod">
          <ac:chgData name="Jeffrey M. Colon" userId="615143b1-cdee-493d-9a9d-1565ce8666d9" providerId="ADAL" clId="{1D3D5547-711F-4643-BAAF-71852722E8A1}" dt="2022-04-02T15:57:03.661" v="222" actId="403"/>
          <ac:spMkLst>
            <pc:docMk/>
            <pc:sldMk cId="1223841481" sldId="380"/>
            <ac:spMk id="3" creationId="{842F87DD-17E8-A4C8-8E5E-C110E18D6E5C}"/>
          </ac:spMkLst>
        </pc:spChg>
      </pc:sldChg>
      <pc:sldChg chg="modSp new mod">
        <pc:chgData name="Jeffrey M. Colon" userId="615143b1-cdee-493d-9a9d-1565ce8666d9" providerId="ADAL" clId="{1D3D5547-711F-4643-BAAF-71852722E8A1}" dt="2022-04-02T16:04:21.839" v="237" actId="20577"/>
        <pc:sldMkLst>
          <pc:docMk/>
          <pc:sldMk cId="2560711197" sldId="381"/>
        </pc:sldMkLst>
        <pc:spChg chg="mod">
          <ac:chgData name="Jeffrey M. Colon" userId="615143b1-cdee-493d-9a9d-1565ce8666d9" providerId="ADAL" clId="{1D3D5547-711F-4643-BAAF-71852722E8A1}" dt="2022-04-02T16:04:21.839" v="237" actId="20577"/>
          <ac:spMkLst>
            <pc:docMk/>
            <pc:sldMk cId="2560711197" sldId="381"/>
            <ac:spMk id="2" creationId="{83EC3388-D481-3B80-E12B-E7B54622E0B6}"/>
          </ac:spMkLst>
        </pc:spChg>
        <pc:spChg chg="mod">
          <ac:chgData name="Jeffrey M. Colon" userId="615143b1-cdee-493d-9a9d-1565ce8666d9" providerId="ADAL" clId="{1D3D5547-711F-4643-BAAF-71852722E8A1}" dt="2022-04-02T16:03:17.626" v="228"/>
          <ac:spMkLst>
            <pc:docMk/>
            <pc:sldMk cId="2560711197" sldId="381"/>
            <ac:spMk id="3" creationId="{58FEC27E-9904-F7F6-FFDF-E8C7FE30CA57}"/>
          </ac:spMkLst>
        </pc:spChg>
      </pc:sldChg>
      <pc:sldMasterChg chg="modSldLayout">
        <pc:chgData name="Jeffrey M. Colon" userId="615143b1-cdee-493d-9a9d-1565ce8666d9" providerId="ADAL" clId="{1D3D5547-711F-4643-BAAF-71852722E8A1}" dt="2022-04-02T16:05:05.748" v="239" actId="767"/>
        <pc:sldMasterMkLst>
          <pc:docMk/>
          <pc:sldMasterMk cId="580835115" sldId="2147483767"/>
        </pc:sldMasterMkLst>
        <pc:sldLayoutChg chg="addSp modSp mod">
          <pc:chgData name="Jeffrey M. Colon" userId="615143b1-cdee-493d-9a9d-1565ce8666d9" providerId="ADAL" clId="{1D3D5547-711F-4643-BAAF-71852722E8A1}" dt="2022-04-02T16:05:05.748" v="239" actId="767"/>
          <pc:sldLayoutMkLst>
            <pc:docMk/>
            <pc:sldMasterMk cId="580835115" sldId="2147483767"/>
            <pc:sldLayoutMk cId="0" sldId="2147483768"/>
          </pc:sldLayoutMkLst>
          <pc:spChg chg="add mod">
            <ac:chgData name="Jeffrey M. Colon" userId="615143b1-cdee-493d-9a9d-1565ce8666d9" providerId="ADAL" clId="{1D3D5547-711F-4643-BAAF-71852722E8A1}" dt="2022-04-02T16:05:02.002" v="238" actId="767"/>
            <ac:spMkLst>
              <pc:docMk/>
              <pc:sldMasterMk cId="580835115" sldId="2147483767"/>
              <pc:sldLayoutMk cId="0" sldId="2147483768"/>
              <ac:spMk id="5" creationId="{4CF92E1C-FBCA-8847-6E39-348D0B39779B}"/>
            </ac:spMkLst>
          </pc:spChg>
          <pc:spChg chg="add mod">
            <ac:chgData name="Jeffrey M. Colon" userId="615143b1-cdee-493d-9a9d-1565ce8666d9" providerId="ADAL" clId="{1D3D5547-711F-4643-BAAF-71852722E8A1}" dt="2022-04-02T16:05:05.748" v="239" actId="767"/>
            <ac:spMkLst>
              <pc:docMk/>
              <pc:sldMasterMk cId="580835115" sldId="2147483767"/>
              <pc:sldLayoutMk cId="0" sldId="2147483768"/>
              <ac:spMk id="6" creationId="{23B7DA8E-6D49-9137-B4F1-55927759B40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19</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20</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84D71F4-9C52-4E35-80DF-F57A7A58F8E5}" type="slidenum">
              <a:rPr lang="en-US"/>
              <a:pPr/>
              <a:t>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5C32A01-2008-4319-BA51-4E153ACBD593}" type="slidenum">
              <a:rPr lang="en-US"/>
              <a:pPr/>
              <a:t>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A06087-E249-4D14-BB1E-327201764208}" type="slidenum">
              <a:rPr lang="en-US"/>
              <a:pPr/>
              <a:t>10</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3FCB4CE-943E-4C68-8606-C9D8BE5E82CA}" type="slidenum">
              <a:rPr lang="en-US"/>
              <a:pPr/>
              <a:t>11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E509EE9-F605-480F-A608-4C993C47CFF8}" type="slidenum">
              <a:rPr lang="en-US"/>
              <a:pPr/>
              <a:t>14</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2D896E0-F987-4D46-9BE7-A441F4F9F0D5}" type="slidenum">
              <a:rPr lang="en-US"/>
              <a:pPr/>
              <a:t>15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B799652-06BE-4F46-8D11-A75072623692}" type="slidenum">
              <a:rPr lang="en-US"/>
              <a:pPr/>
              <a:t>16</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17</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FIRPTA</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FIRPTA</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FIRPTA</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FIRPTA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FIRPTA</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FIRPTA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FIRPTA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135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1238"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1238"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125"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125"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238"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err="1"/>
              <a:t>FIRPTA</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FIRPTA</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FIRPTA</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FIRPTA</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FIRPTA</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FIRPTA</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FIRPTA</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FIRPTA</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FIRPTA</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FIRPTA</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FIRPTA</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FIRPTA</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FIRPTA</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FIRPTA</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FIRPTA</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FIRPTA</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FIRPTA</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FIRPTA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FIRPTA</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FIRPTA</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FIRPTA</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FIRPTA</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FIRPTA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FIRPTA</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FIRPTA</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FIRPTA</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FIRPTA</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FIRPTA</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FIRPTA</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FIRPTA</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FIRPTA</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IT_CFC</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FIRPTA</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dirty="0"/>
              <a:t>Executive Compensation</a:t>
            </a:r>
          </a:p>
          <a:p>
            <a:pPr>
              <a:defRPr/>
            </a:pPr>
            <a:r>
              <a:rPr lang="en-US" dirty="0"/>
              <a:t>Princeton</a:t>
            </a:r>
          </a:p>
          <a:p>
            <a:pPr>
              <a:defRPr/>
            </a:pPr>
            <a:r>
              <a:rPr lang="en-US" dirty="0"/>
              <a:t>8 March 2017</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a:latin typeface="+mn-lt"/>
                <a:cs typeface="Calibri Regular" charset="0"/>
              </a:rPr>
              <a:t>EC_Princeton_17</a:t>
            </a:r>
            <a:endParaRPr lang="en-US" sz="450" b="0" i="0" dirty="0">
              <a:latin typeface="+mn-lt"/>
              <a:cs typeface="Calibri Regular" charset="0"/>
            </a:endParaRP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FIRPTA</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pPr marL="342900" indent="-342900"/>
            <a:r>
              <a:rPr lang="en-US" sz="2400" b="1" u="sng"/>
              <a:t>FBCSalesI (§954(d))</a:t>
            </a:r>
          </a:p>
          <a:p>
            <a:pPr marL="742950" lvl="1" indent="-285750"/>
            <a:r>
              <a:rPr lang="en-US" sz="2000">
                <a:ea typeface="ＭＳ Ｐゴシック" charset="-128"/>
              </a:rPr>
              <a:t>Income derived in connection with the </a:t>
            </a:r>
            <a:r>
              <a:rPr lang="en-US" sz="2000" u="sng">
                <a:ea typeface="ＭＳ Ｐゴシック" charset="-128"/>
              </a:rPr>
              <a:t>sale or purchase</a:t>
            </a:r>
            <a:r>
              <a:rPr lang="en-US" sz="2000">
                <a:ea typeface="ＭＳ Ｐゴシック" charset="-128"/>
              </a:rPr>
              <a:t> of property involving a </a:t>
            </a:r>
            <a:r>
              <a:rPr lang="en-US" sz="2000" u="sng">
                <a:ea typeface="ＭＳ Ｐゴシック" charset="-128"/>
              </a:rPr>
              <a:t>related person (&gt;50%)</a:t>
            </a:r>
            <a:r>
              <a:rPr lang="en-US" sz="2000">
                <a:ea typeface="ＭＳ Ｐゴシック" charset="-128"/>
              </a:rPr>
              <a:t> if </a:t>
            </a:r>
          </a:p>
          <a:p>
            <a:pPr marL="1143000" lvl="2" indent="-228600"/>
            <a:r>
              <a:rPr lang="en-US" sz="1800">
                <a:ea typeface="ＭＳ Ｐゴシック" charset="-128"/>
              </a:rPr>
              <a:t>the property is manufactured  or produced outside of the CFC</a:t>
            </a:r>
            <a:r>
              <a:rPr lang="ja-JP" altLang="en-US" sz="1800">
                <a:ea typeface="ＭＳ Ｐゴシック" charset="-128"/>
              </a:rPr>
              <a:t>’</a:t>
            </a:r>
            <a:r>
              <a:rPr lang="en-US" altLang="ja-JP" sz="1800">
                <a:ea typeface="ＭＳ Ｐゴシック" charset="-128"/>
              </a:rPr>
              <a:t>s country of incorporation, </a:t>
            </a:r>
            <a:r>
              <a:rPr lang="en-US" altLang="ja-JP" sz="1800" b="1" u="sng">
                <a:ea typeface="ＭＳ Ｐゴシック" charset="-128"/>
              </a:rPr>
              <a:t>and</a:t>
            </a:r>
            <a:r>
              <a:rPr lang="en-US" altLang="ja-JP" sz="1800" b="1">
                <a:ea typeface="ＭＳ Ｐゴシック" charset="-128"/>
              </a:rPr>
              <a:t> </a:t>
            </a:r>
          </a:p>
          <a:p>
            <a:pPr marL="1143000" lvl="2" indent="-228600"/>
            <a:r>
              <a:rPr lang="en-US" sz="1800">
                <a:ea typeface="ＭＳ Ｐゴシック" charset="-128"/>
              </a:rPr>
              <a:t>the property is sold (or purchased) for use or consumption outside the country of incorporation.</a:t>
            </a:r>
            <a:endParaRPr lang="en-US" sz="2400">
              <a:ea typeface="ＭＳ Ｐゴシック" charset="-128"/>
            </a:endParaRPr>
          </a:p>
        </p:txBody>
      </p:sp>
      <p:sp>
        <p:nvSpPr>
          <p:cNvPr id="305154" name="Rectangle 2"/>
          <p:cNvSpPr>
            <a:spLocks noGrp="1" noChangeArrowheads="1"/>
          </p:cNvSpPr>
          <p:nvPr>
            <p:ph type="title"/>
          </p:nvPr>
        </p:nvSpPr>
        <p:spPr/>
        <p:txBody>
          <a:bodyPr/>
          <a:lstStyle/>
          <a:p>
            <a:r>
              <a:rPr lang="en-US" sz="2000" b="1"/>
              <a:t>Foreign Base Company Sales Income</a:t>
            </a:r>
          </a:p>
        </p:txBody>
      </p:sp>
      <p:sp>
        <p:nvSpPr>
          <p:cNvPr id="1028" name="Slide Number Placeholder 4"/>
          <p:cNvSpPr>
            <a:spLocks noGrp="1"/>
          </p:cNvSpPr>
          <p:nvPr>
            <p:ph type="sldNum" sz="quarter" idx="10"/>
          </p:nvPr>
        </p:nvSpPr>
        <p:spPr>
          <a:noFill/>
        </p:spPr>
        <p:txBody>
          <a:bodyPr/>
          <a:lstStyle/>
          <a:p>
            <a:fld id="{967796DF-68AB-4634-AFC9-F13D9D0DF7CD}" type="slidenum">
              <a:rPr lang="en-US"/>
              <a:pPr/>
              <a:t>10</a:t>
            </a:fld>
            <a:endParaRPr lang="en-US"/>
          </a:p>
        </p:txBody>
      </p:sp>
      <p:sp>
        <p:nvSpPr>
          <p:cNvPr id="7" name="Footer Placeholder 3"/>
          <p:cNvSpPr>
            <a:spLocks noGrp="1"/>
          </p:cNvSpPr>
          <p:nvPr>
            <p:ph type="ftr" sz="quarter" idx="11"/>
          </p:nvPr>
        </p:nvSpPr>
        <p:spPr/>
        <p:txBody>
          <a:bodyPr/>
          <a:lstStyle/>
          <a:p>
            <a:pPr>
              <a:defRPr/>
            </a:pPr>
            <a:r>
              <a:rPr lang="en-US"/>
              <a:t>IT_CFC_07</a:t>
            </a:r>
          </a:p>
        </p:txBody>
      </p:sp>
      <p:graphicFrame>
        <p:nvGraphicFramePr>
          <p:cNvPr id="305156" name="Object 2"/>
          <p:cNvGraphicFramePr>
            <a:graphicFrameLocks noChangeAspect="1"/>
          </p:cNvGraphicFramePr>
          <p:nvPr/>
        </p:nvGraphicFramePr>
        <p:xfrm>
          <a:off x="457200" y="38100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3" imgW="2331360" imgH="1718640" progId="OrgPlusWOPX.4">
                  <p:embed followColorScheme="full"/>
                </p:oleObj>
              </mc:Choice>
              <mc:Fallback>
                <p:oleObj name="Microsoft Organization Chart" r:id="rId3" imgW="2331360" imgH="1718640" progId="OrgPlusWOPX.4">
                  <p:embed followColorScheme="full"/>
                  <p:pic>
                    <p:nvPicPr>
                      <p:cNvPr id="30515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5157" name="Text Box 5"/>
          <p:cNvSpPr txBox="1">
            <a:spLocks noChangeArrowheads="1"/>
          </p:cNvSpPr>
          <p:nvPr/>
        </p:nvSpPr>
        <p:spPr bwMode="auto">
          <a:xfrm>
            <a:off x="3124200" y="37338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
        <p:nvSpPr>
          <p:cNvPr id="305158" name="Text Box 6"/>
          <p:cNvSpPr txBox="1">
            <a:spLocks noChangeArrowheads="1"/>
          </p:cNvSpPr>
          <p:nvPr/>
        </p:nvSpPr>
        <p:spPr bwMode="auto">
          <a:xfrm>
            <a:off x="228600" y="5257800"/>
            <a:ext cx="8763000" cy="830997"/>
          </a:xfrm>
          <a:prstGeom prst="rect">
            <a:avLst/>
          </a:prstGeom>
          <a:noFill/>
          <a:ln w="9525">
            <a:noFill/>
            <a:miter lim="800000"/>
            <a:headEnd/>
            <a:tailEnd/>
          </a:ln>
        </p:spPr>
        <p:txBody>
          <a:bodyPr>
            <a:spAutoFit/>
          </a:bodyPr>
          <a:lstStyle/>
          <a:p>
            <a:pPr marL="406400" indent="-406400" eaLnBrk="0" hangingPunct="0">
              <a:buFontTx/>
              <a:buChar char="•"/>
            </a:pPr>
            <a:r>
              <a:rPr lang="en-US" sz="2400" b="1" dirty="0">
                <a:latin typeface="Calibri"/>
              </a:rPr>
              <a:t>Exception</a:t>
            </a:r>
            <a:r>
              <a:rPr lang="en-US" sz="2400" dirty="0">
                <a:latin typeface="Calibri"/>
              </a:rPr>
              <a:t>:  agricultural products not grown in commercially marketable quantities</a:t>
            </a:r>
            <a:r>
              <a:rPr lang="en-US" sz="2400" i="1" dirty="0">
                <a:latin typeface="Calibri"/>
              </a:rPr>
              <a:t>, e.g</a:t>
            </a:r>
            <a:r>
              <a:rPr lang="en-US" sz="2400" dirty="0">
                <a:latin typeface="Calibri"/>
              </a:rPr>
              <a:t>., coffee, cocoa, tea</a:t>
            </a:r>
            <a:endParaRPr lang="en-US" sz="3600" dirty="0">
              <a:latin typeface="Calibri"/>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blinds(horizontal)">
                                      <p:cBhvr>
                                        <p:cTn id="7" dur="500"/>
                                        <p:tgtEl>
                                          <p:spTgt spid="305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305155">
                                            <p:txEl>
                                              <p:pRg st="0" end="0"/>
                                            </p:txEl>
                                          </p:spTgt>
                                        </p:tgtEl>
                                        <p:attrNameLst>
                                          <p:attrName>style.visibility</p:attrName>
                                        </p:attrNameLst>
                                      </p:cBhvr>
                                      <p:to>
                                        <p:strVal val="visible"/>
                                      </p:to>
                                    </p:set>
                                    <p:animEffect transition="in" filter="box(in)">
                                      <p:cBhvr>
                                        <p:cTn id="12" dur="500"/>
                                        <p:tgtEl>
                                          <p:spTgt spid="305155">
                                            <p:txEl>
                                              <p:pRg st="0" end="0"/>
                                            </p:txEl>
                                          </p:spTgt>
                                        </p:tgtEl>
                                      </p:cBhvr>
                                    </p:animEffect>
                                  </p:childTnLst>
                                </p:cTn>
                              </p:par>
                              <p:par>
                                <p:cTn id="13" presetID="4" presetClass="entr" presetSubtype="16" fill="hold" grpId="1" nodeType="withEffect">
                                  <p:stCondLst>
                                    <p:cond delay="0"/>
                                  </p:stCondLst>
                                  <p:childTnLst>
                                    <p:set>
                                      <p:cBhvr>
                                        <p:cTn id="14" dur="1" fill="hold">
                                          <p:stCondLst>
                                            <p:cond delay="0"/>
                                          </p:stCondLst>
                                        </p:cTn>
                                        <p:tgtEl>
                                          <p:spTgt spid="305155">
                                            <p:txEl>
                                              <p:pRg st="1" end="1"/>
                                            </p:txEl>
                                          </p:spTgt>
                                        </p:tgtEl>
                                        <p:attrNameLst>
                                          <p:attrName>style.visibility</p:attrName>
                                        </p:attrNameLst>
                                      </p:cBhvr>
                                      <p:to>
                                        <p:strVal val="visible"/>
                                      </p:to>
                                    </p:set>
                                    <p:animEffect transition="in" filter="box(in)">
                                      <p:cBhvr>
                                        <p:cTn id="15" dur="500"/>
                                        <p:tgtEl>
                                          <p:spTgt spid="305155">
                                            <p:txEl>
                                              <p:pRg st="1" end="1"/>
                                            </p:txEl>
                                          </p:spTgt>
                                        </p:tgtEl>
                                      </p:cBhvr>
                                    </p:animEffect>
                                  </p:childTnLst>
                                </p:cTn>
                              </p:par>
                              <p:par>
                                <p:cTn id="16" presetID="4" presetClass="entr" presetSubtype="16" fill="hold" grpId="1" nodeType="withEffect">
                                  <p:stCondLst>
                                    <p:cond delay="0"/>
                                  </p:stCondLst>
                                  <p:childTnLst>
                                    <p:set>
                                      <p:cBhvr>
                                        <p:cTn id="17" dur="1" fill="hold">
                                          <p:stCondLst>
                                            <p:cond delay="0"/>
                                          </p:stCondLst>
                                        </p:cTn>
                                        <p:tgtEl>
                                          <p:spTgt spid="305155">
                                            <p:txEl>
                                              <p:pRg st="2" end="2"/>
                                            </p:txEl>
                                          </p:spTgt>
                                        </p:tgtEl>
                                        <p:attrNameLst>
                                          <p:attrName>style.visibility</p:attrName>
                                        </p:attrNameLst>
                                      </p:cBhvr>
                                      <p:to>
                                        <p:strVal val="visible"/>
                                      </p:to>
                                    </p:set>
                                    <p:animEffect transition="in" filter="box(in)">
                                      <p:cBhvr>
                                        <p:cTn id="18" dur="500"/>
                                        <p:tgtEl>
                                          <p:spTgt spid="305155">
                                            <p:txEl>
                                              <p:pRg st="2" end="2"/>
                                            </p:txEl>
                                          </p:spTgt>
                                        </p:tgtEl>
                                      </p:cBhvr>
                                    </p:animEffect>
                                  </p:childTnLst>
                                </p:cTn>
                              </p:par>
                              <p:par>
                                <p:cTn id="19" presetID="4" presetClass="entr" presetSubtype="16" fill="hold" grpId="1"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box(in)">
                                      <p:cBhvr>
                                        <p:cTn id="21" dur="500"/>
                                        <p:tgtEl>
                                          <p:spTgt spid="30515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24" dur="500"/>
                                        <p:tgtEl>
                                          <p:spTgt spid="305155">
                                            <p:txEl>
                                              <p:pRg st="1" end="1"/>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27" dur="500"/>
                                        <p:tgtEl>
                                          <p:spTgt spid="305155">
                                            <p:txEl>
                                              <p:pRg st="2" end="2"/>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30" dur="500"/>
                                        <p:tgtEl>
                                          <p:spTgt spid="30515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305156"/>
                                        </p:tgtEl>
                                        <p:attrNameLst>
                                          <p:attrName>style.visibility</p:attrName>
                                        </p:attrNameLst>
                                      </p:cBhvr>
                                      <p:to>
                                        <p:strVal val="visible"/>
                                      </p:to>
                                    </p:set>
                                    <p:animEffect transition="in" filter="diamond(in)">
                                      <p:cBhvr>
                                        <p:cTn id="35" dur="2000"/>
                                        <p:tgtEl>
                                          <p:spTgt spid="305156"/>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305157"/>
                                        </p:tgtEl>
                                        <p:attrNameLst>
                                          <p:attrName>style.visibility</p:attrName>
                                        </p:attrNameLst>
                                      </p:cBhvr>
                                      <p:to>
                                        <p:strVal val="visible"/>
                                      </p:to>
                                    </p:set>
                                    <p:animEffect transition="in" filter="diamond(in)">
                                      <p:cBhvr>
                                        <p:cTn id="38" dur="2000"/>
                                        <p:tgtEl>
                                          <p:spTgt spid="3051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05158">
                                            <p:txEl>
                                              <p:pRg st="0" end="0"/>
                                            </p:txEl>
                                          </p:spTgt>
                                        </p:tgtEl>
                                        <p:attrNameLst>
                                          <p:attrName>style.visibility</p:attrName>
                                        </p:attrNameLst>
                                      </p:cBhvr>
                                      <p:to>
                                        <p:strVal val="visible"/>
                                      </p:to>
                                    </p:set>
                                    <p:animEffect transition="in" filter="checkerboard(across)">
                                      <p:cBhvr>
                                        <p:cTn id="43" dur="500"/>
                                        <p:tgtEl>
                                          <p:spTgt spid="305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P spid="305155" grpId="1" build="p"/>
      <p:bldP spid="305154" grpId="0"/>
      <p:bldP spid="30515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normAutofit lnSpcReduction="10000"/>
          </a:bodyPr>
          <a:lstStyle/>
          <a:p>
            <a:pPr marL="457200" indent="-342900">
              <a:lnSpc>
                <a:spcPct val="90000"/>
              </a:lnSpc>
            </a:pPr>
            <a:r>
              <a:rPr lang="en-US" sz="2400" dirty="0" err="1"/>
              <a:t>FBCSalesI</a:t>
            </a:r>
            <a:r>
              <a:rPr lang="en-US" sz="2400" dirty="0"/>
              <a:t> does </a:t>
            </a:r>
            <a:r>
              <a:rPr lang="en-US" sz="2400" b="1" dirty="0"/>
              <a:t>not</a:t>
            </a:r>
            <a:r>
              <a:rPr lang="en-US" sz="2400" dirty="0"/>
              <a:t> include income from the sale of property </a:t>
            </a:r>
            <a:r>
              <a:rPr lang="en-US" sz="2400" b="1" u="sng" dirty="0"/>
              <a:t>manufactured</a:t>
            </a:r>
            <a:r>
              <a:rPr lang="en-US" sz="2400" dirty="0"/>
              <a:t> by the CFC, </a:t>
            </a:r>
            <a:r>
              <a:rPr lang="en-US" sz="2400" i="1" dirty="0"/>
              <a:t>regardless</a:t>
            </a:r>
            <a:r>
              <a:rPr lang="en-US" sz="2400" dirty="0"/>
              <a:t> to whom it is sold.</a:t>
            </a:r>
          </a:p>
          <a:p>
            <a:pPr marL="457200" indent="-342900">
              <a:lnSpc>
                <a:spcPct val="90000"/>
              </a:lnSpc>
            </a:pPr>
            <a:endParaRPr lang="en-US" sz="2400" dirty="0"/>
          </a:p>
          <a:p>
            <a:pPr marL="457200" indent="-342900">
              <a:lnSpc>
                <a:spcPct val="90000"/>
              </a:lnSpc>
            </a:pPr>
            <a:r>
              <a:rPr lang="en-US" sz="2400" b="1" dirty="0"/>
              <a:t>Purchased property</a:t>
            </a:r>
            <a:r>
              <a:rPr lang="en-US" sz="2400" dirty="0"/>
              <a:t> is considered to be manufactured if the CFC </a:t>
            </a:r>
            <a:r>
              <a:rPr lang="en-US" sz="2400" b="1" u="sng" dirty="0"/>
              <a:t>substantially transforms</a:t>
            </a:r>
            <a:r>
              <a:rPr lang="en-US" sz="2400" dirty="0"/>
              <a:t> the property (</a:t>
            </a:r>
            <a:r>
              <a:rPr lang="en-US" sz="2400" i="1" dirty="0"/>
              <a:t>e.g</a:t>
            </a:r>
            <a:r>
              <a:rPr lang="en-US" sz="2400" dirty="0"/>
              <a:t>., converting wood pulp into paper, steel rods into screws, or tuna fish into canned tuna), or in case of component parts, the CFC</a:t>
            </a:r>
            <a:r>
              <a:rPr lang="ja-JP" altLang="en-US" sz="2400" dirty="0"/>
              <a:t>’</a:t>
            </a:r>
            <a:r>
              <a:rPr lang="en-US" altLang="ja-JP" sz="2400" dirty="0"/>
              <a:t>s activities are considered </a:t>
            </a:r>
            <a:r>
              <a:rPr lang="ja-JP" altLang="en-US" sz="2400" dirty="0"/>
              <a:t>“</a:t>
            </a:r>
            <a:r>
              <a:rPr lang="en-US" altLang="ja-JP" sz="2400" dirty="0"/>
              <a:t>substantial</a:t>
            </a:r>
            <a:r>
              <a:rPr lang="ja-JP" altLang="en-US" sz="2400" dirty="0"/>
              <a:t>”</a:t>
            </a:r>
            <a:r>
              <a:rPr lang="en-US" altLang="ja-JP" sz="2400" dirty="0"/>
              <a:t> and are generally considered to constitute manufacturing, production, or construction.  Reg. § 1.954-3(a)(4)(</a:t>
            </a:r>
            <a:r>
              <a:rPr lang="en-US" altLang="ja-JP" sz="2400" dirty="0" err="1"/>
              <a:t>i</a:t>
            </a:r>
            <a:r>
              <a:rPr lang="en-US" altLang="ja-JP" sz="2400" dirty="0"/>
              <a:t>) and (ii).  </a:t>
            </a:r>
          </a:p>
          <a:p>
            <a:pPr marL="457200" indent="-342900">
              <a:lnSpc>
                <a:spcPct val="90000"/>
              </a:lnSpc>
            </a:pPr>
            <a:endParaRPr lang="en-US" sz="2400" dirty="0"/>
          </a:p>
          <a:p>
            <a:pPr marL="457200" indent="-342900">
              <a:lnSpc>
                <a:spcPct val="90000"/>
              </a:lnSpc>
            </a:pPr>
            <a:r>
              <a:rPr lang="en-US" sz="2400" dirty="0"/>
              <a:t>This test is satisfied if conversion costs are 20% or greater of the total cost of goods sold, provided the activities are not packaging, repackaging, labeling, or minor assembly operations.  Reg. §1.954-3(a)(4)(iii). </a:t>
            </a:r>
          </a:p>
          <a:p>
            <a:pPr marL="457200" indent="-342900">
              <a:lnSpc>
                <a:spcPct val="90000"/>
              </a:lnSpc>
            </a:pPr>
            <a:endParaRPr lang="en-US" sz="2400" dirty="0"/>
          </a:p>
          <a:p>
            <a:pPr marL="457200" indent="-342900">
              <a:lnSpc>
                <a:spcPct val="90000"/>
              </a:lnSpc>
            </a:pPr>
            <a:r>
              <a:rPr lang="en-US" sz="2400" dirty="0"/>
              <a:t>Packaging, repackaging, labeling, or minor assembly operations will not constitute manufacturing.  </a:t>
            </a:r>
            <a:r>
              <a:rPr lang="en-US" sz="2400" i="1" dirty="0"/>
              <a:t>Id.</a:t>
            </a:r>
            <a:endParaRPr lang="en-US" sz="2400" dirty="0"/>
          </a:p>
          <a:p>
            <a:pPr marL="457200" indent="-342900">
              <a:lnSpc>
                <a:spcPct val="90000"/>
              </a:lnSpc>
            </a:pPr>
            <a:endParaRPr lang="en-US" sz="1400" b="1" u="sng" dirty="0"/>
          </a:p>
        </p:txBody>
      </p:sp>
      <p:sp>
        <p:nvSpPr>
          <p:cNvPr id="12292" name="Rectangle 2"/>
          <p:cNvSpPr>
            <a:spLocks noGrp="1" noChangeArrowheads="1"/>
          </p:cNvSpPr>
          <p:nvPr>
            <p:ph type="title"/>
          </p:nvPr>
        </p:nvSpPr>
        <p:spPr/>
        <p:txBody>
          <a:bodyPr/>
          <a:lstStyle/>
          <a:p>
            <a:r>
              <a:rPr lang="en-US" sz="2000" b="1" dirty="0" err="1"/>
              <a:t>FBCSalesI</a:t>
            </a:r>
            <a:r>
              <a:rPr lang="en-US" sz="2000" b="1" dirty="0"/>
              <a:t>:  Manufacturing Exception</a:t>
            </a:r>
          </a:p>
        </p:txBody>
      </p:sp>
      <p:sp>
        <p:nvSpPr>
          <p:cNvPr id="12291" name="Slide Number Placeholder 4"/>
          <p:cNvSpPr>
            <a:spLocks noGrp="1"/>
          </p:cNvSpPr>
          <p:nvPr>
            <p:ph type="sldNum" sz="quarter" idx="10"/>
          </p:nvPr>
        </p:nvSpPr>
        <p:spPr>
          <a:noFill/>
        </p:spPr>
        <p:txBody>
          <a:bodyPr/>
          <a:lstStyle/>
          <a:p>
            <a:fld id="{046E73E1-504C-4038-9D83-95648F0A42B7}" type="slidenum">
              <a:rPr lang="en-US"/>
              <a:pPr/>
              <a:t>11</a:t>
            </a:fld>
            <a:endParaRPr lang="en-US"/>
          </a:p>
        </p:txBody>
      </p:sp>
      <p:sp>
        <p:nvSpPr>
          <p:cNvPr id="12290"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r>
              <a:rPr lang="en-US" sz="2400" dirty="0"/>
              <a:t>If </a:t>
            </a:r>
            <a:r>
              <a:rPr lang="en-US" sz="2400"/>
              <a:t>a CFC’</a:t>
            </a:r>
            <a:r>
              <a:rPr lang="en-US" altLang="ja-JP" sz="2400"/>
              <a:t>s employees </a:t>
            </a:r>
            <a:r>
              <a:rPr lang="en-US" altLang="ja-JP" sz="2400" i="1"/>
              <a:t>substantially contribute</a:t>
            </a:r>
            <a:r>
              <a:rPr lang="en-US" altLang="ja-JP" sz="2400"/>
              <a:t> to the manufacture or production of the sold personal property, the property sold will be considered to be manufactured or produced by the CFC. </a:t>
            </a:r>
            <a:r>
              <a:rPr lang="en-US" altLang="ja-JP" sz="2400" dirty="0"/>
              <a:t>Reg. § 1.954-3(a)(4)(iv).</a:t>
            </a:r>
          </a:p>
          <a:p>
            <a:r>
              <a:rPr lang="en-US" sz="2400" i="1" dirty="0"/>
              <a:t>Substantial Contribution </a:t>
            </a:r>
            <a:r>
              <a:rPr lang="en-US" sz="2400" dirty="0"/>
              <a:t>Through Activities:</a:t>
            </a:r>
          </a:p>
          <a:p>
            <a:pPr lvl="1"/>
            <a:r>
              <a:rPr lang="en-US" sz="2000" dirty="0">
                <a:ea typeface="ＭＳ Ｐゴシック" charset="-128"/>
              </a:rPr>
              <a:t>Oversight and direction of manufacturing activities or process</a:t>
            </a:r>
          </a:p>
          <a:p>
            <a:pPr lvl="1"/>
            <a:r>
              <a:rPr lang="en-US" sz="2000" dirty="0">
                <a:ea typeface="ＭＳ Ｐゴシック" charset="-128"/>
              </a:rPr>
              <a:t>Material selection, vendor selection, or control of raw materials, WIP or finished goods</a:t>
            </a:r>
          </a:p>
          <a:p>
            <a:pPr lvl="1"/>
            <a:r>
              <a:rPr lang="en-US" sz="2000" dirty="0">
                <a:ea typeface="ＭＳ Ｐゴシック" charset="-128"/>
              </a:rPr>
              <a:t>Management of manufacturing costs or capacities</a:t>
            </a:r>
          </a:p>
          <a:p>
            <a:pPr lvl="1"/>
            <a:r>
              <a:rPr lang="en-US" sz="2000" dirty="0">
                <a:ea typeface="ＭＳ Ｐゴシック" charset="-128"/>
              </a:rPr>
              <a:t>Control of manufacturing logistics</a:t>
            </a:r>
          </a:p>
          <a:p>
            <a:pPr lvl="1"/>
            <a:r>
              <a:rPr lang="en-US" sz="2000" dirty="0">
                <a:ea typeface="ＭＳ Ｐゴシック" charset="-128"/>
              </a:rPr>
              <a:t>Product design development </a:t>
            </a:r>
          </a:p>
        </p:txBody>
      </p:sp>
      <p:sp>
        <p:nvSpPr>
          <p:cNvPr id="13314" name="Title 1"/>
          <p:cNvSpPr>
            <a:spLocks noGrp="1"/>
          </p:cNvSpPr>
          <p:nvPr>
            <p:ph type="title"/>
          </p:nvPr>
        </p:nvSpPr>
        <p:spPr/>
        <p:txBody>
          <a:bodyPr/>
          <a:lstStyle/>
          <a:p>
            <a:r>
              <a:rPr lang="en-US" sz="2000" b="1" dirty="0" err="1"/>
              <a:t>FBCSalesI</a:t>
            </a:r>
            <a:r>
              <a:rPr lang="en-US" sz="2000" b="1" dirty="0"/>
              <a:t>:  Manufacturing Exception</a:t>
            </a:r>
            <a:endParaRPr lang="en-US" sz="2000" dirty="0"/>
          </a:p>
        </p:txBody>
      </p:sp>
      <p:sp>
        <p:nvSpPr>
          <p:cNvPr id="13317" name="Slide Number Placeholder 4"/>
          <p:cNvSpPr>
            <a:spLocks noGrp="1"/>
          </p:cNvSpPr>
          <p:nvPr>
            <p:ph type="sldNum" sz="quarter" idx="10"/>
          </p:nvPr>
        </p:nvSpPr>
        <p:spPr>
          <a:noFill/>
        </p:spPr>
        <p:txBody>
          <a:bodyPr/>
          <a:lstStyle/>
          <a:p>
            <a:fld id="{7A378FC2-4225-4EBC-A264-C6F7CA68EAE6}" type="slidenum">
              <a:rPr lang="en-US"/>
              <a:pPr/>
              <a:t>12</a:t>
            </a:fld>
            <a:endParaRPr lang="en-US"/>
          </a:p>
        </p:txBody>
      </p:sp>
      <p:sp>
        <p:nvSpPr>
          <p:cNvPr id="13316"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13</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FIRPTA</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b="1" dirty="0"/>
              <a:t>Branch Rule:  Section 954(d)(2)</a:t>
            </a:r>
            <a:endParaRPr lang="en-US"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pPr marL="284163" indent="-284163" eaLnBrk="1" hangingPunct="1"/>
            <a:r>
              <a:rPr lang="en-US" sz="2400" dirty="0"/>
              <a:t>If the branch rules apply, the branch is treated as a wholly owned subsidiary of the CFC and the branch is deemed to have sold the property </a:t>
            </a:r>
            <a:r>
              <a:rPr lang="en-US" altLang="en-US" sz="2400" dirty="0"/>
              <a:t>“</a:t>
            </a:r>
            <a:r>
              <a:rPr lang="en-US" sz="2400" dirty="0"/>
              <a:t>on behalf of</a:t>
            </a:r>
            <a:r>
              <a:rPr lang="en-US" altLang="en-US" sz="2400" dirty="0"/>
              <a:t>”</a:t>
            </a:r>
            <a:r>
              <a:rPr lang="en-US" sz="2400" dirty="0"/>
              <a:t> the </a:t>
            </a:r>
            <a:r>
              <a:rPr lang="en-US" altLang="en-US" sz="2400" dirty="0"/>
              <a:t>“</a:t>
            </a:r>
            <a:r>
              <a:rPr lang="en-US" sz="2400" dirty="0"/>
              <a:t>parent</a:t>
            </a:r>
            <a:r>
              <a:rPr lang="en-US" altLang="en-US" sz="2400" dirty="0"/>
              <a:t>”</a:t>
            </a:r>
            <a:r>
              <a:rPr lang="en-US" sz="2400" dirty="0"/>
              <a:t> CFC.</a:t>
            </a:r>
          </a:p>
          <a:p>
            <a:pPr marL="284163" indent="-284163" eaLnBrk="1" hangingPunct="1"/>
            <a:endParaRPr lang="en-US" sz="2400" dirty="0"/>
          </a:p>
          <a:p>
            <a:pPr marL="284163" indent="-284163" eaLnBrk="1" hangingPunct="1"/>
            <a:r>
              <a:rPr lang="en-US" sz="2400"/>
              <a:t>Under section 954(d)(1), </a:t>
            </a:r>
            <a:r>
              <a:rPr lang="en-US" sz="2400" dirty="0" err="1"/>
              <a:t>FBCSalesI</a:t>
            </a:r>
            <a:r>
              <a:rPr lang="en-US" sz="2400" dirty="0"/>
              <a:t> includes income from the sale of personal property to any person </a:t>
            </a:r>
            <a:r>
              <a:rPr lang="en-US" sz="2400" i="1" dirty="0"/>
              <a:t>on behalf of</a:t>
            </a:r>
            <a:r>
              <a:rPr lang="en-US" sz="2400" dirty="0"/>
              <a:t> a related person.  </a:t>
            </a:r>
          </a:p>
          <a:p>
            <a:pPr marL="284163" indent="-284163" eaLnBrk="1" hangingPunct="1"/>
            <a:endParaRPr lang="en-US" sz="2400" dirty="0"/>
          </a:p>
          <a:p>
            <a:pPr marL="284163" indent="-284163" eaLnBrk="1" hangingPunct="1"/>
            <a:r>
              <a:rPr lang="en-US" sz="2400" dirty="0"/>
              <a:t>Consequently, if the sold property is not either manufactured in the branch CFC</a:t>
            </a:r>
            <a:r>
              <a:rPr lang="en-US" altLang="en-US" sz="2400" dirty="0"/>
              <a:t>’</a:t>
            </a:r>
            <a:r>
              <a:rPr lang="en-US" sz="2400" dirty="0"/>
              <a:t>s country of incorporation or sold in that country, it will constitute </a:t>
            </a:r>
            <a:r>
              <a:rPr lang="en-US" sz="2400" dirty="0" err="1"/>
              <a:t>FBCSalesI</a:t>
            </a:r>
            <a:r>
              <a:rPr lang="en-US" sz="2400" dirty="0"/>
              <a:t>.  </a:t>
            </a:r>
            <a:endParaRPr lang="en-US" sz="2000" dirty="0"/>
          </a:p>
          <a:p>
            <a:pPr marL="284163" indent="-284163" eaLnBrk="1" hangingPunct="1">
              <a:buFontTx/>
              <a:buNone/>
            </a:pPr>
            <a:endParaRPr lang="en-US" sz="2000" dirty="0"/>
          </a:p>
        </p:txBody>
      </p:sp>
      <p:sp>
        <p:nvSpPr>
          <p:cNvPr id="15364" name="Rectangle 2"/>
          <p:cNvSpPr>
            <a:spLocks noGrp="1" noChangeArrowheads="1"/>
          </p:cNvSpPr>
          <p:nvPr>
            <p:ph type="title"/>
          </p:nvPr>
        </p:nvSpPr>
        <p:spPr>
          <a:noFill/>
        </p:spPr>
        <p:txBody>
          <a:bodyPr/>
          <a:lstStyle/>
          <a:p>
            <a:pPr eaLnBrk="1" hangingPunct="1"/>
            <a:r>
              <a:rPr lang="en-US" sz="2000" b="1" dirty="0"/>
              <a:t>Branch Rule:  Section 954(d)(2)</a:t>
            </a:r>
            <a:endParaRPr lang="en-US" sz="1800" b="1" u="sng" dirty="0"/>
          </a:p>
        </p:txBody>
      </p:sp>
      <p:sp>
        <p:nvSpPr>
          <p:cNvPr id="15363" name="Slide Number Placeholder 4"/>
          <p:cNvSpPr>
            <a:spLocks noGrp="1"/>
          </p:cNvSpPr>
          <p:nvPr>
            <p:ph type="sldNum" sz="quarter" idx="10"/>
          </p:nvPr>
        </p:nvSpPr>
        <p:spPr>
          <a:noFill/>
        </p:spPr>
        <p:txBody>
          <a:bodyPr/>
          <a:lstStyle/>
          <a:p>
            <a:fld id="{2B73D975-F8CD-4A10-93F8-F833D034D798}" type="slidenum">
              <a:rPr lang="en-US"/>
              <a:pPr/>
              <a:t>14</a:t>
            </a:fld>
            <a:endParaRPr lang="en-US"/>
          </a:p>
        </p:txBody>
      </p:sp>
      <p:sp>
        <p:nvSpPr>
          <p:cNvPr id="30722" name="Footer Placeholder 3"/>
          <p:cNvSpPr>
            <a:spLocks noGrp="1"/>
          </p:cNvSpPr>
          <p:nvPr>
            <p:ph type="ftr" sz="quarter" idx="11"/>
          </p:nvPr>
        </p:nvSpPr>
        <p:spPr/>
        <p:txBody>
          <a:bodyPr/>
          <a:lstStyle/>
          <a:p>
            <a:pPr>
              <a:defRPr/>
            </a:pPr>
            <a:r>
              <a:rPr lang="en-US" dirty="0"/>
              <a:t>IT_CFC</a:t>
            </a:r>
          </a:p>
        </p:txBody>
      </p:sp>
      <p:sp>
        <p:nvSpPr>
          <p:cNvPr id="1536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536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marL="342900" indent="-342900" eaLnBrk="1" hangingPunct="1">
              <a:lnSpc>
                <a:spcPct val="90000"/>
              </a:lnSpc>
            </a:pPr>
            <a:r>
              <a:rPr lang="en-US" sz="2000"/>
              <a:t>The Branch Rule triggered when use of branch has the same </a:t>
            </a:r>
            <a:r>
              <a:rPr lang="ja-JP" altLang="en-US" sz="2000"/>
              <a:t>“</a:t>
            </a:r>
            <a:r>
              <a:rPr lang="en-US" altLang="ja-JP" sz="2000"/>
              <a:t>tax effect</a:t>
            </a:r>
            <a:r>
              <a:rPr lang="ja-JP" altLang="en-US" sz="2000"/>
              <a:t>”</a:t>
            </a:r>
            <a:r>
              <a:rPr lang="en-US" altLang="ja-JP" sz="2000"/>
              <a:t> as the use of a separate CFC.  In the case of a </a:t>
            </a:r>
            <a:r>
              <a:rPr lang="en-US" altLang="en-US" sz="2000"/>
              <a:t>“</a:t>
            </a:r>
            <a:r>
              <a:rPr lang="en-US" altLang="ja-JP" sz="2000"/>
              <a:t>sales branch</a:t>
            </a:r>
            <a:r>
              <a:rPr lang="en-US" altLang="en-US" sz="2000"/>
              <a:t>”</a:t>
            </a:r>
            <a:r>
              <a:rPr lang="en-US" altLang="ja-JP" sz="2000"/>
              <a:t>, the branch is treated as having sold the property </a:t>
            </a:r>
            <a:r>
              <a:rPr lang="en-US" altLang="en-US" sz="2000"/>
              <a:t>“</a:t>
            </a:r>
            <a:r>
              <a:rPr lang="en-US" altLang="ja-JP" sz="2000"/>
              <a:t>on behalf of</a:t>
            </a:r>
            <a:r>
              <a:rPr lang="en-US" altLang="en-US" sz="2000"/>
              <a:t>”</a:t>
            </a:r>
            <a:r>
              <a:rPr lang="en-US" altLang="ja-JP" sz="2000"/>
              <a:t> the CFC.</a:t>
            </a:r>
          </a:p>
          <a:p>
            <a:pPr marL="342900" indent="-342900" eaLnBrk="1" hangingPunct="1">
              <a:lnSpc>
                <a:spcPct val="90000"/>
              </a:lnSpc>
            </a:pPr>
            <a:endParaRPr lang="en-US" sz="2000"/>
          </a:p>
          <a:p>
            <a:pPr marL="342900" indent="-342900" eaLnBrk="1" hangingPunct="1">
              <a:lnSpc>
                <a:spcPct val="90000"/>
              </a:lnSpc>
            </a:pPr>
            <a:r>
              <a:rPr lang="en-US" sz="2000"/>
              <a:t>Can apply to either sales/purchase </a:t>
            </a:r>
            <a:r>
              <a:rPr lang="en-US" sz="2000" i="1"/>
              <a:t>or</a:t>
            </a:r>
            <a:r>
              <a:rPr lang="en-US" sz="2000"/>
              <a:t> manufacturing branches located outside the CFC</a:t>
            </a:r>
            <a:r>
              <a:rPr lang="ja-JP" altLang="en-US" sz="2000"/>
              <a:t>’</a:t>
            </a:r>
            <a:r>
              <a:rPr lang="en-US" altLang="ja-JP" sz="2000"/>
              <a:t>s country of incorporation.</a:t>
            </a:r>
          </a:p>
          <a:p>
            <a:pPr marL="342900" indent="-342900" algn="ctr" eaLnBrk="1" hangingPunct="1">
              <a:lnSpc>
                <a:spcPct val="90000"/>
              </a:lnSpc>
              <a:buFontTx/>
              <a:buNone/>
            </a:pPr>
            <a:endParaRPr lang="en-US" sz="2000" b="1" u="sng"/>
          </a:p>
          <a:p>
            <a:pPr marL="342900" indent="-342900" algn="ctr" eaLnBrk="1" hangingPunct="1">
              <a:lnSpc>
                <a:spcPct val="90000"/>
              </a:lnSpc>
              <a:buFontTx/>
              <a:buNone/>
            </a:pPr>
            <a:r>
              <a:rPr lang="en-US" sz="2000" b="1" u="sng"/>
              <a:t>Tax effect</a:t>
            </a:r>
            <a:r>
              <a:rPr lang="en-US" sz="2000" b="1"/>
              <a:t>  </a:t>
            </a:r>
          </a:p>
          <a:p>
            <a:pPr marL="342900" indent="-342900" eaLnBrk="1" hangingPunct="1">
              <a:lnSpc>
                <a:spcPct val="90000"/>
              </a:lnSpc>
            </a:pPr>
            <a:r>
              <a:rPr lang="en-US" sz="2000" b="1" u="sng"/>
              <a:t>Sales/purchase branch</a:t>
            </a:r>
            <a:r>
              <a:rPr lang="en-US" sz="2000"/>
              <a:t>: if income allocated to </a:t>
            </a:r>
            <a:r>
              <a:rPr lang="en-US" sz="2000" b="1"/>
              <a:t>branch</a:t>
            </a:r>
            <a:r>
              <a:rPr lang="en-US" sz="2000"/>
              <a:t> is taxed at less than 90% of and at least 5% points less than effective tax rate of CFC, branch is treated as separate CFC.  Reg. § 1.954-3(b)(1)(i).  </a:t>
            </a:r>
          </a:p>
          <a:p>
            <a:pPr marL="342900" indent="-342900" eaLnBrk="1" hangingPunct="1">
              <a:lnSpc>
                <a:spcPct val="90000"/>
              </a:lnSpc>
            </a:pPr>
            <a:endParaRPr lang="en-US" sz="2000" b="1" u="sng"/>
          </a:p>
          <a:p>
            <a:pPr marL="342900" indent="-342900" eaLnBrk="1" hangingPunct="1">
              <a:lnSpc>
                <a:spcPct val="90000"/>
              </a:lnSpc>
            </a:pPr>
            <a:r>
              <a:rPr lang="en-US" sz="2000" b="1" u="sng"/>
              <a:t>Manufacturing branch</a:t>
            </a:r>
            <a:r>
              <a:rPr lang="en-US" sz="2000"/>
              <a:t>: if income allocated to </a:t>
            </a:r>
            <a:r>
              <a:rPr lang="en-US" sz="2000" b="1"/>
              <a:t>remainder of CFC</a:t>
            </a:r>
            <a:r>
              <a:rPr lang="en-US" sz="2000"/>
              <a:t> is taxed at less than 90% of and at least 5% points less than effective tax rate of branch country, branch is treated as separate CFC.  Reg. § 1.954-3(b)(1)(ii).</a:t>
            </a:r>
            <a:endParaRPr lang="en-US" sz="1800"/>
          </a:p>
        </p:txBody>
      </p:sp>
      <p:sp>
        <p:nvSpPr>
          <p:cNvPr id="16388"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dirty="0"/>
          </a:p>
        </p:txBody>
      </p:sp>
      <p:sp>
        <p:nvSpPr>
          <p:cNvPr id="16387" name="Slide Number Placeholder 4"/>
          <p:cNvSpPr>
            <a:spLocks noGrp="1"/>
          </p:cNvSpPr>
          <p:nvPr>
            <p:ph type="sldNum" sz="quarter" idx="10"/>
          </p:nvPr>
        </p:nvSpPr>
        <p:spPr>
          <a:noFill/>
        </p:spPr>
        <p:txBody>
          <a:bodyPr/>
          <a:lstStyle/>
          <a:p>
            <a:fld id="{23DE0CCA-29BE-4EE3-8170-364BEB59197F}" type="slidenum">
              <a:rPr lang="en-US"/>
              <a:pPr/>
              <a:t>15</a:t>
            </a:fld>
            <a:endParaRPr lang="en-US"/>
          </a:p>
        </p:txBody>
      </p:sp>
      <p:sp>
        <p:nvSpPr>
          <p:cNvPr id="32770" name="Footer Placeholder 3"/>
          <p:cNvSpPr>
            <a:spLocks noGrp="1"/>
          </p:cNvSpPr>
          <p:nvPr>
            <p:ph type="ftr" sz="quarter" idx="11"/>
          </p:nvPr>
        </p:nvSpPr>
        <p:spPr/>
        <p:txBody>
          <a:bodyPr/>
          <a:lstStyle/>
          <a:p>
            <a:pPr>
              <a:defRPr/>
            </a:pPr>
            <a:r>
              <a:rPr lang="en-US" dirty="0"/>
              <a:t>IT_CFC</a:t>
            </a:r>
          </a:p>
        </p:txBody>
      </p:sp>
      <p:sp>
        <p:nvSpPr>
          <p:cNvPr id="16390"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6391"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marL="342900" indent="-342900" eaLnBrk="1" hangingPunct="1"/>
            <a:r>
              <a:rPr lang="en-US" sz="2000"/>
              <a:t>If the branch rule applies, the branch (B) is treated as a separate subsidiary incorporated in the country where it</a:t>
            </a:r>
            <a:r>
              <a:rPr lang="ja-JP" altLang="en-US" sz="2000"/>
              <a:t>’</a:t>
            </a:r>
            <a:r>
              <a:rPr lang="en-US" altLang="ja-JP" sz="2000"/>
              <a:t>s located.  Reg. § 1.954-3(b)(2)(i)(a).  </a:t>
            </a:r>
          </a:p>
          <a:p>
            <a:pPr marL="342900" indent="-342900" eaLnBrk="1" hangingPunct="1"/>
            <a:endParaRPr lang="en-US" sz="2000"/>
          </a:p>
          <a:p>
            <a:pPr marL="342900" indent="-342900" eaLnBrk="1" hangingPunct="1"/>
            <a:r>
              <a:rPr lang="en-US" sz="2000"/>
              <a:t>Property sold or purchased by </a:t>
            </a:r>
            <a:r>
              <a:rPr lang="en-US" sz="2000" b="1"/>
              <a:t>sales/purchase B</a:t>
            </a:r>
            <a:r>
              <a:rPr lang="en-US" sz="2000"/>
              <a:t> is treated as purchased or sold </a:t>
            </a:r>
            <a:r>
              <a:rPr lang="ja-JP" altLang="en-US" sz="2000"/>
              <a:t>“</a:t>
            </a:r>
            <a:r>
              <a:rPr lang="en-US" altLang="ja-JP" sz="2000"/>
              <a:t>on behalf</a:t>
            </a:r>
            <a:r>
              <a:rPr lang="ja-JP" altLang="en-US" sz="2000"/>
              <a:t>”</a:t>
            </a:r>
            <a:r>
              <a:rPr lang="en-US" altLang="ja-JP" sz="2000"/>
              <a:t> of the CFC by B.  In essence, property is treated as having been transferred tax-free between B and the CFC after purchase and before sale, thereby </a:t>
            </a:r>
            <a:r>
              <a:rPr lang="en-US" altLang="ja-JP" sz="2000" i="1"/>
              <a:t>potentially</a:t>
            </a:r>
            <a:r>
              <a:rPr lang="en-US" altLang="ja-JP" sz="2000"/>
              <a:t> generating FBCSalesI.</a:t>
            </a:r>
            <a:r>
              <a:rPr lang="en-US" altLang="ja-JP" sz="2000" b="1"/>
              <a:t> </a:t>
            </a:r>
          </a:p>
          <a:p>
            <a:pPr marL="342900" indent="-342900" eaLnBrk="1" hangingPunct="1"/>
            <a:endParaRPr lang="en-US" sz="2000"/>
          </a:p>
          <a:p>
            <a:pPr marL="342900" indent="-342900" eaLnBrk="1" hangingPunct="1"/>
            <a:r>
              <a:rPr lang="en-US" sz="2000"/>
              <a:t>Property sold or purchased by CFC from </a:t>
            </a:r>
            <a:r>
              <a:rPr lang="en-US" sz="2000" b="1"/>
              <a:t>manufacturing B</a:t>
            </a:r>
            <a:r>
              <a:rPr lang="en-US" sz="2000"/>
              <a:t> is treated as made </a:t>
            </a:r>
            <a:r>
              <a:rPr lang="ja-JP" altLang="en-US" sz="2000"/>
              <a:t>“</a:t>
            </a:r>
            <a:r>
              <a:rPr lang="en-US" altLang="ja-JP" sz="2000"/>
              <a:t>on behalf</a:t>
            </a:r>
            <a:r>
              <a:rPr lang="ja-JP" altLang="en-US" sz="2000"/>
              <a:t>”</a:t>
            </a:r>
            <a:r>
              <a:rPr lang="en-US" altLang="ja-JP" sz="2000"/>
              <a:t> of the manufacturing B by the CFC.  In essence, property is treated as having been transferred tax-free between the manufacturing B and the CFC after manufacture and before sale, thereby </a:t>
            </a:r>
            <a:r>
              <a:rPr lang="en-US" altLang="ja-JP" sz="2000" i="1"/>
              <a:t>potentially</a:t>
            </a:r>
            <a:r>
              <a:rPr lang="en-US" altLang="ja-JP" sz="2000"/>
              <a:t> generating FBCSalesI.</a:t>
            </a:r>
            <a:r>
              <a:rPr lang="en-US" altLang="ja-JP" sz="1800" b="1"/>
              <a:t> </a:t>
            </a:r>
            <a:endParaRPr lang="en-US" sz="1800" b="1"/>
          </a:p>
        </p:txBody>
      </p:sp>
      <p:sp>
        <p:nvSpPr>
          <p:cNvPr id="17412"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u="sng" dirty="0"/>
          </a:p>
        </p:txBody>
      </p:sp>
      <p:sp>
        <p:nvSpPr>
          <p:cNvPr id="17411" name="Slide Number Placeholder 4"/>
          <p:cNvSpPr>
            <a:spLocks noGrp="1"/>
          </p:cNvSpPr>
          <p:nvPr>
            <p:ph type="sldNum" sz="quarter" idx="10"/>
          </p:nvPr>
        </p:nvSpPr>
        <p:spPr>
          <a:noFill/>
        </p:spPr>
        <p:txBody>
          <a:bodyPr/>
          <a:lstStyle/>
          <a:p>
            <a:fld id="{FF78FD2E-7180-4786-BE91-42025909DF69}" type="slidenum">
              <a:rPr lang="en-US"/>
              <a:pPr/>
              <a:t>16</a:t>
            </a:fld>
            <a:endParaRPr lang="en-US"/>
          </a:p>
        </p:txBody>
      </p:sp>
      <p:sp>
        <p:nvSpPr>
          <p:cNvPr id="34818" name="Footer Placeholder 3"/>
          <p:cNvSpPr>
            <a:spLocks noGrp="1"/>
          </p:cNvSpPr>
          <p:nvPr>
            <p:ph type="ftr" sz="quarter" idx="11"/>
          </p:nvPr>
        </p:nvSpPr>
        <p:spPr/>
        <p:txBody>
          <a:bodyPr/>
          <a:lstStyle/>
          <a:p>
            <a:pPr>
              <a:defRPr/>
            </a:pPr>
            <a:r>
              <a:rPr lang="en-US" dirty="0"/>
              <a:t>IT_CFC</a:t>
            </a:r>
          </a:p>
        </p:txBody>
      </p:sp>
      <p:sp>
        <p:nvSpPr>
          <p:cNvPr id="17414"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7415"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17</a:t>
            </a:fld>
            <a:endParaRPr lang="en-US"/>
          </a:p>
        </p:txBody>
      </p:sp>
      <p:sp>
        <p:nvSpPr>
          <p:cNvPr id="36866" name="Footer Placeholder 3"/>
          <p:cNvSpPr>
            <a:spLocks noGrp="1"/>
          </p:cNvSpPr>
          <p:nvPr>
            <p:ph type="ftr" sz="quarter" idx="11"/>
          </p:nvPr>
        </p:nvSpPr>
        <p:spPr/>
        <p:txBody>
          <a:bodyPr/>
          <a:lstStyle/>
          <a:p>
            <a:pPr>
              <a:defRPr/>
            </a:pPr>
            <a:r>
              <a:rPr lang="en-US" dirty="0"/>
              <a:t>IT_CFC</a:t>
            </a:r>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a:latin typeface="Calibri"/>
              </a:rPr>
              <a:t>Example </a:t>
            </a:r>
            <a:r>
              <a:rPr lang="en-US" b="1" u="sng" dirty="0">
                <a:latin typeface="Calibri"/>
              </a:rPr>
              <a:t>2: Sales Branch (1.954-3T(b)(4), Ex. 3)</a:t>
            </a:r>
            <a:endParaRPr lang="en-US" dirty="0">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Section 954(d)(2); Regs. 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18</a:t>
            </a:fld>
            <a:endParaRPr lang="en-US"/>
          </a:p>
        </p:txBody>
      </p:sp>
      <p:sp>
        <p:nvSpPr>
          <p:cNvPr id="38914" name="Footer Placeholder 3"/>
          <p:cNvSpPr>
            <a:spLocks noGrp="1"/>
          </p:cNvSpPr>
          <p:nvPr>
            <p:ph type="ftr" sz="quarter" idx="11"/>
          </p:nvPr>
        </p:nvSpPr>
        <p:spPr/>
        <p:txBody>
          <a:bodyPr/>
          <a:lstStyle/>
          <a:p>
            <a:pPr>
              <a:defRPr/>
            </a:pPr>
            <a:r>
              <a:rPr lang="en-US" dirty="0"/>
              <a:t>IT_CFC</a:t>
            </a:r>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Section 954(d)(2); Regs. 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19</a:t>
            </a:fld>
            <a:endParaRPr lang="en-US"/>
          </a:p>
        </p:txBody>
      </p:sp>
      <p:sp>
        <p:nvSpPr>
          <p:cNvPr id="40962" name="Footer Placeholder 3"/>
          <p:cNvSpPr>
            <a:spLocks noGrp="1"/>
          </p:cNvSpPr>
          <p:nvPr>
            <p:ph type="ftr" sz="quarter" idx="11"/>
          </p:nvPr>
        </p:nvSpPr>
        <p:spPr/>
        <p:txBody>
          <a:bodyPr/>
          <a:lstStyle/>
          <a:p>
            <a:pPr>
              <a:defRPr/>
            </a:pPr>
            <a:r>
              <a:rPr lang="en-US" dirty="0"/>
              <a:t>IT_CFC</a:t>
            </a:r>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FIRPTA</a:t>
            </a:r>
            <a:endParaRPr lang="en-US" dirty="0"/>
          </a:p>
        </p:txBody>
      </p:sp>
    </p:spTree>
    <p:extLst>
      <p:ext uri="{BB962C8B-B14F-4D97-AF65-F5344CB8AC3E}">
        <p14:creationId xmlns:p14="http://schemas.microsoft.com/office/powerpoint/2010/main" val="1959357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dirty="0"/>
              <a:t>Ashland Oil v. CIR,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20</a:t>
            </a:fld>
            <a:endParaRPr lang="en-US"/>
          </a:p>
        </p:txBody>
      </p:sp>
      <p:sp>
        <p:nvSpPr>
          <p:cNvPr id="43010" name="Footer Placeholder 3"/>
          <p:cNvSpPr>
            <a:spLocks noGrp="1"/>
          </p:cNvSpPr>
          <p:nvPr>
            <p:ph type="ftr" sz="quarter" idx="11"/>
          </p:nvPr>
        </p:nvSpPr>
        <p:spPr/>
        <p:txBody>
          <a:bodyPr/>
          <a:lstStyle/>
          <a:p>
            <a:pPr>
              <a:defRPr/>
            </a:pPr>
            <a:r>
              <a:rPr lang="en-US" dirty="0"/>
              <a:t>IT_CFC</a:t>
            </a:r>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400"/>
              <a:t>Expansion of manufacturing branches because of the substantial contribution rules.</a:t>
            </a:r>
          </a:p>
          <a:p>
            <a:pPr lvl="1"/>
            <a:r>
              <a:rPr lang="en-US" sz="2000">
                <a:ea typeface="ＭＳ Ｐゴシック" charset="-128"/>
              </a:rPr>
              <a:t>If more than one branch satisfies the manufacturing test, the branch with the lowest effective rate is the manufacturing location for purposes of the branch rules.  Reg. 1.954-3T(b)(1)(ii)(c)(3)(iii)</a:t>
            </a:r>
          </a:p>
          <a:p>
            <a:r>
              <a:rPr lang="en-US" sz="2400"/>
              <a:t>What</a:t>
            </a:r>
            <a:r>
              <a:rPr lang="en-US" altLang="en-US" sz="2400"/>
              <a:t>’</a:t>
            </a:r>
            <a:r>
              <a:rPr lang="en-US" sz="2400"/>
              <a:t>s a branch?  How much activity is necessary to constitute a sales branch?</a:t>
            </a:r>
          </a:p>
          <a:p>
            <a:r>
              <a:rPr lang="en-US" sz="2400"/>
              <a:t>CTB Rules</a:t>
            </a:r>
          </a:p>
          <a:p>
            <a:r>
              <a:rPr lang="en-US" sz="2400"/>
              <a:t>Foreign tax rate—fiscal incentives</a:t>
            </a:r>
          </a:p>
        </p:txBody>
      </p:sp>
      <p:sp>
        <p:nvSpPr>
          <p:cNvPr id="22530" name="Title 1"/>
          <p:cNvSpPr>
            <a:spLocks noGrp="1"/>
          </p:cNvSpPr>
          <p:nvPr>
            <p:ph type="title"/>
          </p:nvPr>
        </p:nvSpPr>
        <p:spPr/>
        <p:txBody>
          <a:bodyPr/>
          <a:lstStyle/>
          <a:p>
            <a:r>
              <a:rPr lang="en-US" b="1"/>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21</a:t>
            </a:fld>
            <a:endParaRPr lang="en-US"/>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FIRPTA</a:t>
            </a:r>
            <a:endParaRPr lang="en-US" dirty="0"/>
          </a:p>
        </p:txBody>
      </p:sp>
    </p:spTree>
    <p:extLst>
      <p:ext uri="{BB962C8B-B14F-4D97-AF65-F5344CB8AC3E}">
        <p14:creationId xmlns:p14="http://schemas.microsoft.com/office/powerpoint/2010/main" val="422119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lstStyle/>
          <a:p>
            <a:pPr marL="342900" indent="-342900" eaLnBrk="1" hangingPunct="1"/>
            <a:endParaRPr lang="en-US" sz="3200" b="1" dirty="0"/>
          </a:p>
          <a:p>
            <a:pPr marL="342900" indent="-342900" eaLnBrk="1" hangingPunct="1"/>
            <a:r>
              <a:rPr lang="en-US" sz="2800" dirty="0"/>
              <a:t>If the sum of </a:t>
            </a:r>
            <a:r>
              <a:rPr lang="en-US" sz="2800" dirty="0" err="1"/>
              <a:t>FBCI</a:t>
            </a:r>
            <a:r>
              <a:rPr lang="en-US" sz="2800" dirty="0"/>
              <a:t> is less than the lessor of 5% of GI or 1 million, none of the GI is treated as </a:t>
            </a:r>
            <a:r>
              <a:rPr lang="en-US" sz="2800" dirty="0" err="1"/>
              <a:t>FBCI</a:t>
            </a:r>
            <a:r>
              <a:rPr lang="en-US" sz="2800" dirty="0"/>
              <a:t> (§ 954(b)(3)(A))</a:t>
            </a:r>
          </a:p>
          <a:p>
            <a:pPr marL="342900" indent="-342900" eaLnBrk="1" hangingPunct="1"/>
            <a:r>
              <a:rPr lang="en-US" sz="2800" dirty="0"/>
              <a:t>If </a:t>
            </a:r>
            <a:r>
              <a:rPr lang="en-US" sz="2800" dirty="0" err="1"/>
              <a:t>FBCI</a:t>
            </a:r>
            <a:r>
              <a:rPr lang="en-US" sz="2800" dirty="0"/>
              <a:t> is greater than 70% of GI, entire GI is </a:t>
            </a:r>
            <a:r>
              <a:rPr lang="en-US" sz="2800" dirty="0" err="1"/>
              <a:t>FBCI</a:t>
            </a:r>
            <a:r>
              <a:rPr lang="en-US" sz="2800" dirty="0"/>
              <a:t> (§ 954(b)(3)(B))</a:t>
            </a:r>
          </a:p>
          <a:p>
            <a:pPr marL="342900" indent="-342900" eaLnBrk="1" hangingPunct="1"/>
            <a:r>
              <a:rPr lang="en-US" sz="2800" dirty="0"/>
              <a:t>If an item of income is subject to foreign tax at a rate greater than 18.9%, it is not treated as FBCI (§ 954(b)(4)(A))</a:t>
            </a:r>
          </a:p>
          <a:p>
            <a:pPr marL="342900" indent="-342900" eaLnBrk="1" hangingPunct="1"/>
            <a:endParaRPr lang="en-US" sz="3600" dirty="0"/>
          </a:p>
        </p:txBody>
      </p:sp>
      <p:sp>
        <p:nvSpPr>
          <p:cNvPr id="8196" name="Rectangle 2"/>
          <p:cNvSpPr>
            <a:spLocks noGrp="1" noChangeArrowheads="1"/>
          </p:cNvSpPr>
          <p:nvPr>
            <p:ph type="title"/>
          </p:nvPr>
        </p:nvSpPr>
        <p:spPr/>
        <p:txBody>
          <a:bodyPr/>
          <a:lstStyle/>
          <a:p>
            <a:pPr eaLnBrk="1" hangingPunct="1"/>
            <a:r>
              <a:rPr lang="en-US" sz="2000" b="1" dirty="0"/>
              <a:t>Special Rules for Subpart F</a:t>
            </a:r>
          </a:p>
        </p:txBody>
      </p:sp>
      <p:sp>
        <p:nvSpPr>
          <p:cNvPr id="8195" name="Slide Number Placeholder 4"/>
          <p:cNvSpPr>
            <a:spLocks noGrp="1"/>
          </p:cNvSpPr>
          <p:nvPr>
            <p:ph type="sldNum" sz="quarter" idx="10"/>
          </p:nvPr>
        </p:nvSpPr>
        <p:spPr>
          <a:noFill/>
        </p:spPr>
        <p:txBody>
          <a:bodyPr/>
          <a:lstStyle/>
          <a:p>
            <a:fld id="{10426AB2-2A8E-4529-9BDF-EC9478C7D867}" type="slidenum">
              <a:rPr lang="en-US"/>
              <a:pPr/>
              <a:t>4</a:t>
            </a:fld>
            <a:endParaRPr lang="en-US"/>
          </a:p>
        </p:txBody>
      </p:sp>
      <p:sp>
        <p:nvSpPr>
          <p:cNvPr id="8194"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 calcmode="lin" valueType="num">
                                      <p:cBhvr additive="base">
                                        <p:cTn id="7"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1299">
                                            <p:txEl>
                                              <p:pRg st="2" end="2"/>
                                            </p:txEl>
                                          </p:spTgt>
                                        </p:tgtEl>
                                        <p:attrNameLst>
                                          <p:attrName>style.visibility</p:attrName>
                                        </p:attrNameLst>
                                      </p:cBhvr>
                                      <p:to>
                                        <p:strVal val="visible"/>
                                      </p:to>
                                    </p:set>
                                    <p:anim calcmode="lin" valueType="num">
                                      <p:cBhvr additive="base">
                                        <p:cTn id="13" dur="500" fill="hold"/>
                                        <p:tgtEl>
                                          <p:spTgt spid="3112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129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11299">
                                            <p:txEl>
                                              <p:pRg st="3" end="3"/>
                                            </p:txEl>
                                          </p:spTgt>
                                        </p:tgtEl>
                                        <p:attrNameLst>
                                          <p:attrName>style.visibility</p:attrName>
                                        </p:attrNameLst>
                                      </p:cBhvr>
                                      <p:to>
                                        <p:strVal val="visible"/>
                                      </p:to>
                                    </p:set>
                                    <p:anim calcmode="lin" valueType="num">
                                      <p:cBhvr additive="base">
                                        <p:cTn id="19"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06C94B-CAEF-074E-A0BA-EDE98954519D}"/>
              </a:ext>
            </a:extLst>
          </p:cNvPr>
          <p:cNvSpPr>
            <a:spLocks noGrp="1"/>
          </p:cNvSpPr>
          <p:nvPr>
            <p:ph idx="1"/>
          </p:nvPr>
        </p:nvSpPr>
        <p:spPr/>
        <p:txBody>
          <a:bodyPr/>
          <a:lstStyle/>
          <a:p>
            <a:r>
              <a:rPr lang="en-US" sz="2400" dirty="0"/>
              <a:t>Dividends, interest, rents, royalties, and capital gains</a:t>
            </a:r>
          </a:p>
          <a:p>
            <a:r>
              <a:rPr lang="en-US" sz="2400" dirty="0"/>
              <a:t>Sale of property that doesn’t give rise to any income</a:t>
            </a:r>
          </a:p>
          <a:p>
            <a:r>
              <a:rPr lang="en-US" sz="2400" dirty="0"/>
              <a:t>Foreign currency gains</a:t>
            </a:r>
          </a:p>
          <a:p>
            <a:r>
              <a:rPr lang="en-US" sz="2400" dirty="0"/>
              <a:t>Commodities Income</a:t>
            </a:r>
          </a:p>
          <a:p>
            <a:r>
              <a:rPr lang="en-US" sz="2400" dirty="0"/>
              <a:t>Income from 25% owned loan-out corporations</a:t>
            </a:r>
          </a:p>
          <a:p>
            <a:r>
              <a:rPr lang="en-US" sz="2400" dirty="0"/>
              <a:t>Swap Income</a:t>
            </a:r>
          </a:p>
          <a:p>
            <a:r>
              <a:rPr lang="en-US" sz="2400" dirty="0"/>
              <a:t>Substitute Dividends</a:t>
            </a:r>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842F87DD-17E8-A4C8-8E5E-C110E18D6E5C}"/>
              </a:ext>
            </a:extLst>
          </p:cNvPr>
          <p:cNvSpPr>
            <a:spLocks noGrp="1"/>
          </p:cNvSpPr>
          <p:nvPr>
            <p:ph type="title"/>
          </p:nvPr>
        </p:nvSpPr>
        <p:spPr/>
        <p:txBody>
          <a:bodyPr/>
          <a:lstStyle/>
          <a:p>
            <a:r>
              <a:rPr lang="en-US" sz="1600" b="1" dirty="0"/>
              <a:t>FPHCI</a:t>
            </a:r>
            <a:r>
              <a:rPr lang="en-US" sz="1600" dirty="0"/>
              <a:t>: </a:t>
            </a:r>
            <a:r>
              <a:rPr lang="en-US" sz="1600" b="1" dirty="0">
                <a:solidFill>
                  <a:schemeClr val="tx1"/>
                </a:solidFill>
              </a:rPr>
              <a:t>§954(c)</a:t>
            </a:r>
            <a:endParaRPr lang="en-US" sz="1400" dirty="0"/>
          </a:p>
        </p:txBody>
      </p:sp>
      <p:sp>
        <p:nvSpPr>
          <p:cNvPr id="4" name="Slide Number Placeholder 3">
            <a:extLst>
              <a:ext uri="{FF2B5EF4-FFF2-40B4-BE49-F238E27FC236}">
                <a16:creationId xmlns:a16="http://schemas.microsoft.com/office/drawing/2014/main" id="{44B8AD05-3188-8B29-723D-B32A5CF3E0E7}"/>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094F9674-7FF2-090E-80DB-7F1C967C326F}"/>
              </a:ext>
            </a:extLst>
          </p:cNvPr>
          <p:cNvSpPr>
            <a:spLocks noGrp="1"/>
          </p:cNvSpPr>
          <p:nvPr>
            <p:ph type="ftr" sz="quarter" idx="11"/>
          </p:nvPr>
        </p:nvSpPr>
        <p:spPr/>
        <p:txBody>
          <a:bodyPr/>
          <a:lstStyle/>
          <a:p>
            <a:pPr>
              <a:defRPr/>
            </a:pPr>
            <a:r>
              <a:rPr lang="en-US"/>
              <a:t>FIRPTA</a:t>
            </a:r>
            <a:endParaRPr lang="en-US" dirty="0"/>
          </a:p>
        </p:txBody>
      </p:sp>
    </p:spTree>
    <p:extLst>
      <p:ext uri="{BB962C8B-B14F-4D97-AF65-F5344CB8AC3E}">
        <p14:creationId xmlns:p14="http://schemas.microsoft.com/office/powerpoint/2010/main" val="122384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lstStyle/>
          <a:p>
            <a:pPr marL="808038" indent="-577850" eaLnBrk="1" hangingPunct="1">
              <a:lnSpc>
                <a:spcPct val="90000"/>
              </a:lnSpc>
            </a:pPr>
            <a:endParaRPr lang="en-US" sz="2400" b="1" u="sng" dirty="0"/>
          </a:p>
          <a:p>
            <a:pPr marL="808038" indent="-577850" eaLnBrk="1" hangingPunct="1">
              <a:lnSpc>
                <a:spcPct val="90000"/>
              </a:lnSpc>
            </a:pPr>
            <a:r>
              <a:rPr lang="en-US" sz="2800" dirty="0"/>
              <a:t>Dividends, interest, rents, royalties, and capital gains</a:t>
            </a:r>
          </a:p>
          <a:p>
            <a:pPr marL="808038" indent="-577850" eaLnBrk="1" hangingPunct="1">
              <a:lnSpc>
                <a:spcPct val="90000"/>
              </a:lnSpc>
            </a:pPr>
            <a:r>
              <a:rPr lang="en-US" sz="2800" dirty="0"/>
              <a:t>Sale of property that doesn’t</a:t>
            </a:r>
            <a:r>
              <a:rPr lang="en-US" altLang="ja-JP" sz="2800" dirty="0"/>
              <a:t> give rise to any income</a:t>
            </a:r>
          </a:p>
          <a:p>
            <a:pPr marL="808038" indent="-577850" eaLnBrk="1" hangingPunct="1">
              <a:lnSpc>
                <a:spcPct val="90000"/>
              </a:lnSpc>
            </a:pPr>
            <a:r>
              <a:rPr lang="en-US" sz="2800" dirty="0"/>
              <a:t>Foreign currency gains</a:t>
            </a:r>
          </a:p>
          <a:p>
            <a:pPr marL="808038" indent="-577850" eaLnBrk="1" hangingPunct="1">
              <a:lnSpc>
                <a:spcPct val="90000"/>
              </a:lnSpc>
            </a:pPr>
            <a:r>
              <a:rPr lang="en-US" sz="2800" dirty="0"/>
              <a:t>Commodities Income</a:t>
            </a:r>
          </a:p>
          <a:p>
            <a:pPr marL="808038" indent="-577850" eaLnBrk="1" hangingPunct="1">
              <a:lnSpc>
                <a:spcPct val="90000"/>
              </a:lnSpc>
            </a:pPr>
            <a:r>
              <a:rPr lang="en-US" sz="2800" dirty="0"/>
              <a:t>Income from 25% owned loan-out corporations</a:t>
            </a:r>
          </a:p>
          <a:p>
            <a:pPr marL="808038" indent="-577850" eaLnBrk="1" hangingPunct="1">
              <a:lnSpc>
                <a:spcPct val="90000"/>
              </a:lnSpc>
            </a:pPr>
            <a:r>
              <a:rPr lang="en-US" sz="2800" dirty="0"/>
              <a:t>Swap Income</a:t>
            </a:r>
          </a:p>
          <a:p>
            <a:pPr marL="808038" indent="-577850" eaLnBrk="1" hangingPunct="1">
              <a:lnSpc>
                <a:spcPct val="90000"/>
              </a:lnSpc>
            </a:pPr>
            <a:r>
              <a:rPr lang="en-US" sz="2800" dirty="0"/>
              <a:t>Substitute Dividends</a:t>
            </a:r>
          </a:p>
          <a:p>
            <a:pPr marL="808038" indent="-577850" eaLnBrk="1" hangingPunct="1">
              <a:lnSpc>
                <a:spcPct val="90000"/>
              </a:lnSpc>
            </a:pPr>
            <a:r>
              <a:rPr lang="en-US" sz="2800" dirty="0"/>
              <a:t>Aggregate approach for sale of 25%-owned partnerships (§954(c)(4))</a:t>
            </a:r>
          </a:p>
        </p:txBody>
      </p:sp>
      <p:sp>
        <p:nvSpPr>
          <p:cNvPr id="9220" name="Rectangle 2"/>
          <p:cNvSpPr>
            <a:spLocks noGrp="1" noChangeArrowheads="1"/>
          </p:cNvSpPr>
          <p:nvPr>
            <p:ph type="title"/>
          </p:nvPr>
        </p:nvSpPr>
        <p:spPr/>
        <p:txBody>
          <a:bodyPr/>
          <a:lstStyle/>
          <a:p>
            <a:pPr eaLnBrk="1" hangingPunct="1"/>
            <a:r>
              <a:rPr lang="en-US" sz="2000" b="1" dirty="0" err="1"/>
              <a:t>FPHCI</a:t>
            </a:r>
            <a:r>
              <a:rPr lang="en-US" sz="2000" dirty="0"/>
              <a:t>: </a:t>
            </a:r>
            <a:r>
              <a:rPr lang="en-US" sz="2000" b="1" dirty="0">
                <a:solidFill>
                  <a:schemeClr val="tx1"/>
                </a:solidFill>
              </a:rPr>
              <a:t>§954(c)</a:t>
            </a:r>
          </a:p>
        </p:txBody>
      </p:sp>
      <p:sp>
        <p:nvSpPr>
          <p:cNvPr id="9219" name="Slide Number Placeholder 4"/>
          <p:cNvSpPr>
            <a:spLocks noGrp="1"/>
          </p:cNvSpPr>
          <p:nvPr>
            <p:ph type="sldNum" sz="quarter" idx="10"/>
          </p:nvPr>
        </p:nvSpPr>
        <p:spPr>
          <a:noFill/>
        </p:spPr>
        <p:txBody>
          <a:bodyPr/>
          <a:lstStyle/>
          <a:p>
            <a:fld id="{1347589C-335B-43DF-8D30-28D7A8676DD6}" type="slidenum">
              <a:rPr lang="en-US"/>
              <a:pPr/>
              <a:t>6</a:t>
            </a:fld>
            <a:endParaRPr lang="en-US"/>
          </a:p>
        </p:txBody>
      </p:sp>
      <p:sp>
        <p:nvSpPr>
          <p:cNvPr id="9218"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ox(in)">
                                      <p:cBhvr>
                                        <p:cTn id="7" dur="500"/>
                                        <p:tgtEl>
                                          <p:spTgt spid="303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3107">
                                            <p:txEl>
                                              <p:pRg st="2" end="2"/>
                                            </p:txEl>
                                          </p:spTgt>
                                        </p:tgtEl>
                                        <p:attrNameLst>
                                          <p:attrName>style.visibility</p:attrName>
                                        </p:attrNameLst>
                                      </p:cBhvr>
                                      <p:to>
                                        <p:strVal val="visible"/>
                                      </p:to>
                                    </p:set>
                                    <p:animEffect transition="in" filter="box(in)">
                                      <p:cBhvr>
                                        <p:cTn id="12" dur="500"/>
                                        <p:tgtEl>
                                          <p:spTgt spid="303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3107">
                                            <p:txEl>
                                              <p:pRg st="3" end="3"/>
                                            </p:txEl>
                                          </p:spTgt>
                                        </p:tgtEl>
                                        <p:attrNameLst>
                                          <p:attrName>style.visibility</p:attrName>
                                        </p:attrNameLst>
                                      </p:cBhvr>
                                      <p:to>
                                        <p:strVal val="visible"/>
                                      </p:to>
                                    </p:set>
                                    <p:animEffect transition="in" filter="box(in)">
                                      <p:cBhvr>
                                        <p:cTn id="17" dur="500"/>
                                        <p:tgtEl>
                                          <p:spTgt spid="303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3107">
                                            <p:txEl>
                                              <p:pRg st="4" end="4"/>
                                            </p:txEl>
                                          </p:spTgt>
                                        </p:tgtEl>
                                        <p:attrNameLst>
                                          <p:attrName>style.visibility</p:attrName>
                                        </p:attrNameLst>
                                      </p:cBhvr>
                                      <p:to>
                                        <p:strVal val="visible"/>
                                      </p:to>
                                    </p:set>
                                    <p:animEffect transition="in" filter="box(in)">
                                      <p:cBhvr>
                                        <p:cTn id="22" dur="500"/>
                                        <p:tgtEl>
                                          <p:spTgt spid="303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3107">
                                            <p:txEl>
                                              <p:pRg st="5" end="5"/>
                                            </p:txEl>
                                          </p:spTgt>
                                        </p:tgtEl>
                                        <p:attrNameLst>
                                          <p:attrName>style.visibility</p:attrName>
                                        </p:attrNameLst>
                                      </p:cBhvr>
                                      <p:to>
                                        <p:strVal val="visible"/>
                                      </p:to>
                                    </p:set>
                                    <p:animEffect transition="in" filter="box(in)">
                                      <p:cBhvr>
                                        <p:cTn id="27" dur="500"/>
                                        <p:tgtEl>
                                          <p:spTgt spid="303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3107">
                                            <p:txEl>
                                              <p:pRg st="6" end="6"/>
                                            </p:txEl>
                                          </p:spTgt>
                                        </p:tgtEl>
                                        <p:attrNameLst>
                                          <p:attrName>style.visibility</p:attrName>
                                        </p:attrNameLst>
                                      </p:cBhvr>
                                      <p:to>
                                        <p:strVal val="visible"/>
                                      </p:to>
                                    </p:set>
                                    <p:animEffect transition="in" filter="box(in)">
                                      <p:cBhvr>
                                        <p:cTn id="32" dur="500"/>
                                        <p:tgtEl>
                                          <p:spTgt spid="3031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03107">
                                            <p:txEl>
                                              <p:pRg st="7" end="7"/>
                                            </p:txEl>
                                          </p:spTgt>
                                        </p:tgtEl>
                                        <p:attrNameLst>
                                          <p:attrName>style.visibility</p:attrName>
                                        </p:attrNameLst>
                                      </p:cBhvr>
                                      <p:to>
                                        <p:strVal val="visible"/>
                                      </p:to>
                                    </p:set>
                                    <p:animEffect transition="in" filter="box(in)">
                                      <p:cBhvr>
                                        <p:cTn id="37" dur="500"/>
                                        <p:tgtEl>
                                          <p:spTgt spid="3031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3107">
                                            <p:txEl>
                                              <p:pRg st="8" end="8"/>
                                            </p:txEl>
                                          </p:spTgt>
                                        </p:tgtEl>
                                        <p:attrNameLst>
                                          <p:attrName>style.visibility</p:attrName>
                                        </p:attrNameLst>
                                      </p:cBhvr>
                                      <p:to>
                                        <p:strVal val="visible"/>
                                      </p:to>
                                    </p:set>
                                    <p:animEffect transition="in" filter="box(in)">
                                      <p:cBhvr>
                                        <p:cTn id="42" dur="500"/>
                                        <p:tgtEl>
                                          <p:spTgt spid="303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FIRPTA</a:t>
            </a:r>
            <a:endParaRPr lang="en-US" dirty="0"/>
          </a:p>
        </p:txBody>
      </p:sp>
    </p:spTree>
    <p:extLst>
      <p:ext uri="{BB962C8B-B14F-4D97-AF65-F5344CB8AC3E}">
        <p14:creationId xmlns:p14="http://schemas.microsoft.com/office/powerpoint/2010/main" val="256071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eaLnBrk="1" hangingPunct="1">
              <a:lnSpc>
                <a:spcPct val="80000"/>
              </a:lnSpc>
            </a:pPr>
            <a:r>
              <a:rPr lang="en-US" sz="2400" dirty="0"/>
              <a:t>Rents and royalties derived in an active business and received from non-related persons. (§ 954(c)(2)(A))</a:t>
            </a:r>
          </a:p>
          <a:p>
            <a:pPr eaLnBrk="1" hangingPunct="1">
              <a:lnSpc>
                <a:spcPct val="80000"/>
              </a:lnSpc>
            </a:pPr>
            <a:r>
              <a:rPr lang="en-US" sz="2400" dirty="0"/>
              <a:t>Rents and royalties received from related </a:t>
            </a:r>
            <a:r>
              <a:rPr lang="en-US" sz="2400" dirty="0" err="1"/>
              <a:t>corp</a:t>
            </a:r>
            <a:r>
              <a:rPr lang="en-US" sz="2400" dirty="0"/>
              <a:t> for the privilege of using property within the CFC’</a:t>
            </a:r>
            <a:r>
              <a:rPr lang="en-US" altLang="ja-JP" sz="2400" dirty="0"/>
              <a:t>s country of formation. (§954(c)(3)(A)(ii))</a:t>
            </a:r>
          </a:p>
          <a:p>
            <a:pPr eaLnBrk="1" hangingPunct="1">
              <a:lnSpc>
                <a:spcPct val="80000"/>
              </a:lnSpc>
            </a:pPr>
            <a:r>
              <a:rPr lang="en-US" sz="2400" dirty="0"/>
              <a:t>Dividends and interest received from related </a:t>
            </a:r>
            <a:r>
              <a:rPr lang="en-US" sz="2400" dirty="0" err="1"/>
              <a:t>corp</a:t>
            </a:r>
            <a:r>
              <a:rPr lang="en-US" sz="2400" dirty="0"/>
              <a:t> organized in the same country as the CFC and which has a substantial part of its assets used in its trade or business in the same country. (§954(c)(3)(A)(</a:t>
            </a:r>
            <a:r>
              <a:rPr lang="en-US" sz="2400" dirty="0" err="1"/>
              <a:t>i</a:t>
            </a:r>
            <a:r>
              <a:rPr lang="en-US" sz="2400" dirty="0"/>
              <a:t>))</a:t>
            </a:r>
          </a:p>
          <a:p>
            <a:pPr eaLnBrk="1" hangingPunct="1">
              <a:lnSpc>
                <a:spcPct val="80000"/>
              </a:lnSpc>
            </a:pPr>
            <a:r>
              <a:rPr lang="en-US" sz="2400" dirty="0"/>
              <a:t>Income derived in the active conduct of banking, financing, or similar business. (§954(h))</a:t>
            </a:r>
          </a:p>
          <a:p>
            <a:pPr eaLnBrk="1" hangingPunct="1">
              <a:lnSpc>
                <a:spcPct val="80000"/>
              </a:lnSpc>
            </a:pPr>
            <a:r>
              <a:rPr lang="en-US" sz="2400" dirty="0"/>
              <a:t>Dividends, interest, rents, royalties from a related CFC to the extent not attributable to SF income. (§954(c)(6)).  </a:t>
            </a:r>
            <a:r>
              <a:rPr lang="en-US" sz="2400" i="1" dirty="0"/>
              <a:t>See</a:t>
            </a:r>
            <a:r>
              <a:rPr lang="en-US" sz="2400" dirty="0"/>
              <a:t> Notice 2007-9.</a:t>
            </a:r>
          </a:p>
          <a:p>
            <a:pPr eaLnBrk="1" hangingPunct="1">
              <a:lnSpc>
                <a:spcPct val="80000"/>
              </a:lnSpc>
            </a:pPr>
            <a:r>
              <a:rPr lang="en-US" sz="2400" dirty="0"/>
              <a:t>Certain income derived in the active conduct of insurance business (§954(</a:t>
            </a:r>
            <a:r>
              <a:rPr lang="en-US" sz="2400" dirty="0" err="1"/>
              <a:t>i</a:t>
            </a:r>
            <a:r>
              <a:rPr lang="en-US" sz="2400" dirty="0"/>
              <a:t>))</a:t>
            </a:r>
          </a:p>
          <a:p>
            <a:pPr eaLnBrk="1" hangingPunct="1">
              <a:lnSpc>
                <a:spcPct val="80000"/>
              </a:lnSpc>
            </a:pPr>
            <a:endParaRPr lang="en-US" sz="2400" dirty="0"/>
          </a:p>
        </p:txBody>
      </p:sp>
      <p:sp>
        <p:nvSpPr>
          <p:cNvPr id="10244" name="Rectangle 2"/>
          <p:cNvSpPr>
            <a:spLocks noGrp="1" noChangeArrowheads="1"/>
          </p:cNvSpPr>
          <p:nvPr>
            <p:ph type="title"/>
          </p:nvPr>
        </p:nvSpPr>
        <p:spPr/>
        <p:txBody>
          <a:bodyPr/>
          <a:lstStyle/>
          <a:p>
            <a:pPr eaLnBrk="1" hangingPunct="1"/>
            <a:r>
              <a:rPr lang="en-US" sz="2000" b="1" dirty="0"/>
              <a:t>Exceptions to </a:t>
            </a:r>
            <a:r>
              <a:rPr lang="en-US" sz="2000" b="1" dirty="0" err="1"/>
              <a:t>FPHCI</a:t>
            </a:r>
            <a:r>
              <a:rPr lang="en-US" sz="2000" dirty="0"/>
              <a:t>: </a:t>
            </a:r>
            <a:r>
              <a:rPr lang="en-US" sz="2000" b="1" dirty="0">
                <a:solidFill>
                  <a:schemeClr val="tx1"/>
                </a:solidFill>
              </a:rPr>
              <a:t>§954(c)</a:t>
            </a:r>
          </a:p>
        </p:txBody>
      </p:sp>
      <p:sp>
        <p:nvSpPr>
          <p:cNvPr id="10243" name="Slide Number Placeholder 4"/>
          <p:cNvSpPr>
            <a:spLocks noGrp="1"/>
          </p:cNvSpPr>
          <p:nvPr>
            <p:ph type="sldNum" sz="quarter" idx="10"/>
          </p:nvPr>
        </p:nvSpPr>
        <p:spPr>
          <a:noFill/>
        </p:spPr>
        <p:txBody>
          <a:bodyPr/>
          <a:lstStyle/>
          <a:p>
            <a:fld id="{5E9E9DC0-5F7E-49F6-A11C-6166C8D9CE25}" type="slidenum">
              <a:rPr lang="en-US"/>
              <a:pPr/>
              <a:t>8</a:t>
            </a:fld>
            <a:endParaRPr lang="en-US"/>
          </a:p>
        </p:txBody>
      </p:sp>
      <p:sp>
        <p:nvSpPr>
          <p:cNvPr id="10242"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9</a:t>
            </a:fld>
            <a:endParaRPr lang="en-US"/>
          </a:p>
        </p:txBody>
      </p:sp>
      <p:sp>
        <p:nvSpPr>
          <p:cNvPr id="11267" name="Footer Placeholder 3"/>
          <p:cNvSpPr>
            <a:spLocks noGrp="1"/>
          </p:cNvSpPr>
          <p:nvPr>
            <p:ph type="ftr" sz="quarter" idx="11"/>
          </p:nvPr>
        </p:nvSpPr>
        <p:spPr>
          <a:noFill/>
        </p:spPr>
        <p:txBody>
          <a:bodyPr/>
          <a:lstStyle/>
          <a:p>
            <a:r>
              <a:rPr lang="en-US" dirty="0">
                <a:ea typeface="ＭＳ Ｐゴシック" charset="-128"/>
              </a:rPr>
              <a:t>IT_CFC</a:t>
            </a:r>
          </a:p>
        </p:txBody>
      </p:sp>
      <p:sp>
        <p:nvSpPr>
          <p:cNvPr id="25604" name="Rectangle 5"/>
          <p:cNvSpPr>
            <a:spLocks noChangeArrowheads="1"/>
          </p:cNvSpPr>
          <p:nvPr/>
        </p:nvSpPr>
        <p:spPr bwMode="auto">
          <a:xfrm>
            <a:off x="3810000" y="2209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3810000" y="32004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114801" y="3009900"/>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3810000" y="42672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076701" y="4038600"/>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4800600" y="39624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6629400" y="3733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4800600" y="41148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071111" y="3540017"/>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5486400" y="4191000"/>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4305300" y="4876800"/>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3886200" y="5410359"/>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124200" cy="3970318"/>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5582</TotalTime>
  <Words>3057</Words>
  <Application>Microsoft Macintosh PowerPoint</Application>
  <PresentationFormat>On-screen Show (4:3)</PresentationFormat>
  <Paragraphs>286</Paragraphs>
  <Slides>21</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Controlled Foreign Corporations: CFCs</vt:lpstr>
      <vt:lpstr>CFC: Overview of Subpart F Regime</vt:lpstr>
      <vt:lpstr>Subpart F Income (§ 952, 954)</vt:lpstr>
      <vt:lpstr>Special Rules for Subpart F</vt:lpstr>
      <vt:lpstr>FPHCI: §954(c)</vt:lpstr>
      <vt:lpstr>FPHCI: §954(c)</vt:lpstr>
      <vt:lpstr>Exceptions to FPHCI: §954(c)</vt:lpstr>
      <vt:lpstr>Exceptions to FPHCI: §954(c)</vt:lpstr>
      <vt:lpstr>Dover Corp. v. CIR</vt:lpstr>
      <vt:lpstr>Foreign Base Company Sales Income</vt:lpstr>
      <vt:lpstr>FBCSalesI:  Manufacturing Exception</vt:lpstr>
      <vt:lpstr>FBCSalesI:  Manufacturing Exception</vt:lpstr>
      <vt:lpstr>Branch Rule:  Section 954(d)(2)</vt:lpstr>
      <vt:lpstr>Branch Rule:  Section 954(d)(2)</vt:lpstr>
      <vt:lpstr>Branch Rule:  Section 954(d)(2); Regs. 1.954-3(b)</vt:lpstr>
      <vt:lpstr>Branch Rule:  Section 954(d)(2); Regs. 1.954-3(b)</vt:lpstr>
      <vt:lpstr>Branch Rule:  Section 954(d)(2); Regs. 1.954-3(b)</vt:lpstr>
      <vt:lpstr>Branch Rule:  Section 954(d)(2); Regs. 1.954-3(b)</vt:lpstr>
      <vt:lpstr>Branch Rule:  Section 954(d)(2); Regs. 1.954-3(b); Rev. Rul. 75-7 (contract manufacturing)</vt:lpstr>
      <vt:lpstr>Ashland Oil v. CIR, 95 TC 348 (1990)</vt:lpstr>
      <vt:lpstr>Branch Rule Issues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188</cp:revision>
  <dcterms:created xsi:type="dcterms:W3CDTF">2010-04-05T22:58:31Z</dcterms:created>
  <dcterms:modified xsi:type="dcterms:W3CDTF">2022-04-02T16:05:20Z</dcterms:modified>
</cp:coreProperties>
</file>