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ECC9F-29F4-3547-8836-11693DD32C58}" v="4" dt="2023-02-26T20:32:35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21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C19ECC9F-29F4-3547-8836-11693DD32C58}"/>
    <pc:docChg chg="modSld">
      <pc:chgData name="Jeffrey M. Colon" userId="615143b1-cdee-493d-9a9d-1565ce8666d9" providerId="ADAL" clId="{C19ECC9F-29F4-3547-8836-11693DD32C58}" dt="2023-02-26T20:32:35.029" v="3" actId="6549"/>
      <pc:docMkLst>
        <pc:docMk/>
      </pc:docMkLst>
      <pc:sldChg chg="modSp">
        <pc:chgData name="Jeffrey M. Colon" userId="615143b1-cdee-493d-9a9d-1565ce8666d9" providerId="ADAL" clId="{C19ECC9F-29F4-3547-8836-11693DD32C58}" dt="2023-02-26T20:32:35.029" v="3" actId="6549"/>
        <pc:sldMkLst>
          <pc:docMk/>
          <pc:sldMk cId="0" sldId="279"/>
        </pc:sldMkLst>
        <pc:spChg chg="mod">
          <ac:chgData name="Jeffrey M. Colon" userId="615143b1-cdee-493d-9a9d-1565ce8666d9" providerId="ADAL" clId="{C19ECC9F-29F4-3547-8836-11693DD32C58}" dt="2023-02-26T20:32:35.029" v="3" actId="6549"/>
          <ac:spMkLst>
            <pc:docMk/>
            <pc:sldMk cId="0" sldId="279"/>
            <ac:spMk id="201731" creationId="{00000000-0000-0000-0000-000000000000}"/>
          </ac:spMkLst>
        </pc:spChg>
      </pc:sldChg>
      <pc:sldChg chg="modSp">
        <pc:chgData name="Jeffrey M. Colon" userId="615143b1-cdee-493d-9a9d-1565ce8666d9" providerId="ADAL" clId="{C19ECC9F-29F4-3547-8836-11693DD32C58}" dt="2023-02-26T20:32:23.520" v="0" actId="403"/>
        <pc:sldMkLst>
          <pc:docMk/>
          <pc:sldMk cId="0" sldId="282"/>
        </pc:sldMkLst>
        <pc:spChg chg="mod">
          <ac:chgData name="Jeffrey M. Colon" userId="615143b1-cdee-493d-9a9d-1565ce8666d9" providerId="ADAL" clId="{C19ECC9F-29F4-3547-8836-11693DD32C58}" dt="2023-02-26T20:32:23.520" v="0" actId="403"/>
          <ac:spMkLst>
            <pc:docMk/>
            <pc:sldMk cId="0" sldId="282"/>
            <ac:spMk id="207875" creationId="{00000000-0000-0000-0000-000000000000}"/>
          </ac:spMkLst>
        </pc:spChg>
      </pc:sldChg>
    </pc:docChg>
  </pc:docChgLst>
  <pc:docChgLst>
    <pc:chgData name="Jeffrey M. Colon" userId="615143b1-cdee-493d-9a9d-1565ce8666d9" providerId="ADAL" clId="{7A6E9693-53D9-4941-A2F7-6E3F94EB6056}"/>
    <pc:docChg chg="custSel modSld modMainMaster">
      <pc:chgData name="Jeffrey M. Colon" userId="615143b1-cdee-493d-9a9d-1565ce8666d9" providerId="ADAL" clId="{7A6E9693-53D9-4941-A2F7-6E3F94EB6056}" dt="2022-03-06T13:44:33.755" v="43" actId="14100"/>
      <pc:docMkLst>
        <pc:docMk/>
      </pc:docMkLst>
      <pc:sldChg chg="modSp mod">
        <pc:chgData name="Jeffrey M. Colon" userId="615143b1-cdee-493d-9a9d-1565ce8666d9" providerId="ADAL" clId="{7A6E9693-53D9-4941-A2F7-6E3F94EB6056}" dt="2022-03-06T13:43:14.993" v="32" actId="255"/>
        <pc:sldMkLst>
          <pc:docMk/>
          <pc:sldMk cId="0" sldId="279"/>
        </pc:sldMkLst>
        <pc:spChg chg="mod">
          <ac:chgData name="Jeffrey M. Colon" userId="615143b1-cdee-493d-9a9d-1565ce8666d9" providerId="ADAL" clId="{7A6E9693-53D9-4941-A2F7-6E3F94EB6056}" dt="2022-03-06T13:43:14.993" v="32" actId="255"/>
          <ac:spMkLst>
            <pc:docMk/>
            <pc:sldMk cId="0" sldId="279"/>
            <ac:spMk id="13317" creationId="{00000000-0000-0000-0000-000000000000}"/>
          </ac:spMkLst>
        </pc:spChg>
      </pc:sldChg>
      <pc:sldChg chg="modSp mod">
        <pc:chgData name="Jeffrey M. Colon" userId="615143b1-cdee-493d-9a9d-1565ce8666d9" providerId="ADAL" clId="{7A6E9693-53D9-4941-A2F7-6E3F94EB6056}" dt="2022-03-06T13:43:22.790" v="33" actId="255"/>
        <pc:sldMkLst>
          <pc:docMk/>
          <pc:sldMk cId="0" sldId="280"/>
        </pc:sldMkLst>
        <pc:spChg chg="mod">
          <ac:chgData name="Jeffrey M. Colon" userId="615143b1-cdee-493d-9a9d-1565ce8666d9" providerId="ADAL" clId="{7A6E9693-53D9-4941-A2F7-6E3F94EB6056}" dt="2022-03-06T13:43:22.790" v="33" actId="255"/>
          <ac:spMkLst>
            <pc:docMk/>
            <pc:sldMk cId="0" sldId="280"/>
            <ac:spMk id="14357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36:30.955" v="6" actId="113"/>
          <ac:spMkLst>
            <pc:docMk/>
            <pc:sldMk cId="0" sldId="280"/>
            <ac:spMk id="203779" creationId="{00000000-0000-0000-0000-000000000000}"/>
          </ac:spMkLst>
        </pc:spChg>
      </pc:sldChg>
      <pc:sldChg chg="modSp mod">
        <pc:chgData name="Jeffrey M. Colon" userId="615143b1-cdee-493d-9a9d-1565ce8666d9" providerId="ADAL" clId="{7A6E9693-53D9-4941-A2F7-6E3F94EB6056}" dt="2022-03-06T13:44:33.755" v="43" actId="14100"/>
        <pc:sldMkLst>
          <pc:docMk/>
          <pc:sldMk cId="0" sldId="281"/>
        </pc:sldMkLst>
        <pc:spChg chg="mod">
          <ac:chgData name="Jeffrey M. Colon" userId="615143b1-cdee-493d-9a9d-1565ce8666d9" providerId="ADAL" clId="{7A6E9693-53D9-4941-A2F7-6E3F94EB6056}" dt="2022-03-06T13:44:33.755" v="43" actId="14100"/>
          <ac:spMkLst>
            <pc:docMk/>
            <pc:sldMk cId="0" sldId="281"/>
            <ac:spMk id="205827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28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29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0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1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2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4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38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1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2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4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5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6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7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8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49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0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1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2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4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44:28.797" v="42" actId="1035"/>
          <ac:spMkLst>
            <pc:docMk/>
            <pc:sldMk cId="0" sldId="281"/>
            <ac:spMk id="205855" creationId="{00000000-0000-0000-0000-000000000000}"/>
          </ac:spMkLst>
        </pc:sp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35" creationId="{00000000-0000-0000-0000-000000000000}"/>
          </ac:cxnSpMkLst>
        </pc:cxn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37" creationId="{00000000-0000-0000-0000-000000000000}"/>
          </ac:cxnSpMkLst>
        </pc:cxn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39" creationId="{00000000-0000-0000-0000-000000000000}"/>
          </ac:cxnSpMkLst>
        </pc:cxnChg>
        <pc:cxnChg chg="mod">
          <ac:chgData name="Jeffrey M. Colon" userId="615143b1-cdee-493d-9a9d-1565ce8666d9" providerId="ADAL" clId="{7A6E9693-53D9-4941-A2F7-6E3F94EB6056}" dt="2022-03-06T13:44:28.797" v="42" actId="1035"/>
          <ac:cxnSpMkLst>
            <pc:docMk/>
            <pc:sldMk cId="0" sldId="281"/>
            <ac:cxnSpMk id="205840" creationId="{00000000-0000-0000-0000-000000000000}"/>
          </ac:cxnSpMkLst>
        </pc:cxnChg>
      </pc:sldChg>
      <pc:sldChg chg="modSp">
        <pc:chgData name="Jeffrey M. Colon" userId="615143b1-cdee-493d-9a9d-1565ce8666d9" providerId="ADAL" clId="{7A6E9693-53D9-4941-A2F7-6E3F94EB6056}" dt="2022-03-06T13:37:53.428" v="8" actId="113"/>
        <pc:sldMkLst>
          <pc:docMk/>
          <pc:sldMk cId="0" sldId="282"/>
        </pc:sldMkLst>
        <pc:spChg chg="mod">
          <ac:chgData name="Jeffrey M. Colon" userId="615143b1-cdee-493d-9a9d-1565ce8666d9" providerId="ADAL" clId="{7A6E9693-53D9-4941-A2F7-6E3F94EB6056}" dt="2022-03-06T13:37:53.428" v="8" actId="113"/>
          <ac:spMkLst>
            <pc:docMk/>
            <pc:sldMk cId="0" sldId="282"/>
            <ac:spMk id="207875" creationId="{00000000-0000-0000-0000-000000000000}"/>
          </ac:spMkLst>
        </pc:spChg>
      </pc:sldChg>
      <pc:sldChg chg="modSp mod modAnim">
        <pc:chgData name="Jeffrey M. Colon" userId="615143b1-cdee-493d-9a9d-1565ce8666d9" providerId="ADAL" clId="{7A6E9693-53D9-4941-A2F7-6E3F94EB6056}" dt="2022-03-06T13:38:44.890" v="21" actId="20577"/>
        <pc:sldMkLst>
          <pc:docMk/>
          <pc:sldMk cId="0" sldId="284"/>
        </pc:sldMkLst>
        <pc:spChg chg="mod">
          <ac:chgData name="Jeffrey M. Colon" userId="615143b1-cdee-493d-9a9d-1565ce8666d9" providerId="ADAL" clId="{7A6E9693-53D9-4941-A2F7-6E3F94EB6056}" dt="2022-03-06T13:38:44.890" v="21" actId="20577"/>
          <ac:spMkLst>
            <pc:docMk/>
            <pc:sldMk cId="0" sldId="284"/>
            <ac:spMk id="211971" creationId="{00000000-0000-0000-0000-000000000000}"/>
          </ac:spMkLst>
        </pc:spChg>
      </pc:sldChg>
      <pc:sldChg chg="modSp mod modAnim">
        <pc:chgData name="Jeffrey M. Colon" userId="615143b1-cdee-493d-9a9d-1565ce8666d9" providerId="ADAL" clId="{7A6E9693-53D9-4941-A2F7-6E3F94EB6056}" dt="2022-03-06T13:40:26.051" v="26"/>
        <pc:sldMkLst>
          <pc:docMk/>
          <pc:sldMk cId="1184591058" sldId="286"/>
        </pc:sldMkLst>
        <pc:spChg chg="mod">
          <ac:chgData name="Jeffrey M. Colon" userId="615143b1-cdee-493d-9a9d-1565ce8666d9" providerId="ADAL" clId="{7A6E9693-53D9-4941-A2F7-6E3F94EB6056}" dt="2022-03-06T13:39:52.233" v="24" actId="14100"/>
          <ac:spMkLst>
            <pc:docMk/>
            <pc:sldMk cId="1184591058" sldId="286"/>
            <ac:spMk id="3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39:44.688" v="22" actId="1076"/>
          <ac:spMkLst>
            <pc:docMk/>
            <pc:sldMk cId="1184591058" sldId="286"/>
            <ac:spMk id="6" creationId="{00000000-0000-0000-0000-000000000000}"/>
          </ac:spMkLst>
        </pc:spChg>
        <pc:spChg chg="mod">
          <ac:chgData name="Jeffrey M. Colon" userId="615143b1-cdee-493d-9a9d-1565ce8666d9" providerId="ADAL" clId="{7A6E9693-53D9-4941-A2F7-6E3F94EB6056}" dt="2022-03-06T13:39:44.688" v="22" actId="1076"/>
          <ac:spMkLst>
            <pc:docMk/>
            <pc:sldMk cId="1184591058" sldId="286"/>
            <ac:spMk id="8" creationId="{00000000-0000-0000-0000-000000000000}"/>
          </ac:spMkLst>
        </pc:spChg>
        <pc:cxnChg chg="mod">
          <ac:chgData name="Jeffrey M. Colon" userId="615143b1-cdee-493d-9a9d-1565ce8666d9" providerId="ADAL" clId="{7A6E9693-53D9-4941-A2F7-6E3F94EB6056}" dt="2022-03-06T13:39:44.688" v="22" actId="1076"/>
          <ac:cxnSpMkLst>
            <pc:docMk/>
            <pc:sldMk cId="1184591058" sldId="286"/>
            <ac:cxnSpMk id="7" creationId="{00000000-0000-0000-0000-000000000000}"/>
          </ac:cxnSpMkLst>
        </pc:cxnChg>
      </pc:sldChg>
      <pc:sldMasterChg chg="modSp mod">
        <pc:chgData name="Jeffrey M. Colon" userId="615143b1-cdee-493d-9a9d-1565ce8666d9" providerId="ADAL" clId="{7A6E9693-53D9-4941-A2F7-6E3F94EB6056}" dt="2022-03-06T13:41:06.217" v="30" actId="20577"/>
        <pc:sldMasterMkLst>
          <pc:docMk/>
          <pc:sldMasterMk cId="1003159863" sldId="2147483683"/>
        </pc:sldMasterMkLst>
        <pc:spChg chg="mod">
          <ac:chgData name="Jeffrey M. Colon" userId="615143b1-cdee-493d-9a9d-1565ce8666d9" providerId="ADAL" clId="{7A6E9693-53D9-4941-A2F7-6E3F94EB6056}" dt="2022-03-06T13:41:06.217" v="30" actId="20577"/>
          <ac:spMkLst>
            <pc:docMk/>
            <pc:sldMasterMk cId="1003159863" sldId="2147483683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>
                <a:latin typeface="Calibri Regular" charset="0"/>
              </a:rPr>
              <a:t>IT_Source</a:t>
            </a:r>
            <a:endParaRPr lang="en-US" dirty="0">
              <a:latin typeface="Calibri Regular" charset="0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fld id="{EAB2CC31-4CB3-B34B-AC8E-955EB8B66EC9}" type="slidenum">
              <a:rPr lang="en-US">
                <a:latin typeface="Calibri Regular" charset="0"/>
              </a:rPr>
              <a:pPr/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9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2150"/>
            <a:ext cx="4624388" cy="3468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92613"/>
            <a:ext cx="5130800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i="0" smtClean="0">
                <a:latin typeface="Calibri Regular" charset="0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IT_Source</a:t>
            </a: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785225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 i="0">
                <a:latin typeface="Calibri Regular" charset="0"/>
              </a:defRPr>
            </a:lvl1pPr>
          </a:lstStyle>
          <a:p>
            <a:fld id="{12E615FE-6ADF-4343-B120-729F38C33E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9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57DEE2-C393-534E-A446-2F8CF7379927}" type="slidenum">
              <a:rPr lang="en-US" sz="1200" b="0">
                <a:latin typeface="Calibri Regular" charset="0"/>
              </a:rPr>
              <a:pPr eaLnBrk="1" hangingPunct="1"/>
              <a:t>1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4C156EB-F65D-D147-947E-D37B9583AC2F}" type="slidenum">
              <a:rPr lang="en-US" sz="1200" b="0">
                <a:latin typeface="Calibri Regular" charset="0"/>
              </a:rPr>
              <a:pPr eaLnBrk="1" hangingPunct="1"/>
              <a:t>2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3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19476CE-39A8-8D4D-B705-89565D672CDE}" type="slidenum">
              <a:rPr lang="en-US" sz="1200" b="0">
                <a:latin typeface="Calibri Regular" charset="0"/>
              </a:rPr>
              <a:pPr eaLnBrk="1" hangingPunct="1"/>
              <a:t>3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DE36F31-1637-0640-90C4-6B83495768B8}" type="slidenum">
              <a:rPr lang="en-US" sz="1200" b="0">
                <a:latin typeface="Calibri Regular" charset="0"/>
              </a:rPr>
              <a:pPr eaLnBrk="1" hangingPunct="1"/>
              <a:t>4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EBA8321-7E3D-BC44-943B-2D0E1DCA8176}" type="slidenum">
              <a:rPr lang="en-US" sz="1200" b="0">
                <a:latin typeface="Calibri Regular" charset="0"/>
              </a:rPr>
              <a:pPr eaLnBrk="1" hangingPunct="1"/>
              <a:t>5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2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0" dirty="0" err="1">
                <a:latin typeface="Calibri Regular" charset="0"/>
              </a:rPr>
              <a:t>IT_Source</a:t>
            </a:r>
            <a:endParaRPr lang="en-US" sz="1200" b="0" dirty="0">
              <a:latin typeface="Calibri Regular" charset="0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271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28908C6-AAF7-E549-96FB-DC521FEFDB6A}" type="slidenum">
              <a:rPr lang="en-US" sz="1200" b="0">
                <a:latin typeface="Calibri Regular" charset="0"/>
              </a:rPr>
              <a:pPr eaLnBrk="1" hangingPunct="1"/>
              <a:t>6</a:t>
            </a:fld>
            <a:endParaRPr lang="en-US" sz="1200" b="0" dirty="0">
              <a:latin typeface="Calibri Regular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5025" cy="3482975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b="0" i="0" dirty="0">
                  <a:latin typeface="Calibri Regular" charset="0"/>
                </a:endParaRPr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b="0" i="0" dirty="0">
                <a:latin typeface="Calibri Regular" charset="0"/>
              </a:endParaRPr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b="0" i="0" dirty="0">
              <a:latin typeface="Calibri Regular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b="0" i="0">
                <a:solidFill>
                  <a:srgbClr val="4D4D4D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>
                <a:solidFill>
                  <a:srgbClr val="666666"/>
                </a:solidFill>
                <a:latin typeface="Calibri Regular" charset="0"/>
                <a:cs typeface="Calibri Regular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FIRPTA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FIRPTA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b="0" i="0" dirty="0">
              <a:latin typeface="Calibri Regular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FIRPTA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IT_FIRPTA_22</a:t>
            </a:r>
          </a:p>
        </p:txBody>
      </p:sp>
    </p:spTree>
    <p:extLst>
      <p:ext uri="{BB962C8B-B14F-4D97-AF65-F5344CB8AC3E}">
        <p14:creationId xmlns:p14="http://schemas.microsoft.com/office/powerpoint/2010/main" val="10031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5" r:id="rId42"/>
    <p:sldLayoutId id="2147483726" r:id="rId43"/>
    <p:sldLayoutId id="2147483727" r:id="rId44"/>
    <p:sldLayoutId id="2147483728" r:id="rId45"/>
    <p:sldLayoutId id="2147483729" r:id="rId46"/>
    <p:sldLayoutId id="2147483730" r:id="rId47"/>
    <p:sldLayoutId id="2147483731" r:id="rId48"/>
    <p:sldLayoutId id="2147483732" r:id="rId49"/>
    <p:sldLayoutId id="2147483733" r:id="rId50"/>
    <p:sldLayoutId id="2147483734" r:id="rId51"/>
    <p:sldLayoutId id="2147483735" r:id="rId52"/>
    <p:sldLayoutId id="2147483736" r:id="rId53"/>
    <p:sldLayoutId id="2147483737" r:id="rId54"/>
    <p:sldLayoutId id="2147483738" r:id="rId55"/>
    <p:sldLayoutId id="2147483739" r:id="rId56"/>
    <p:sldLayoutId id="2147483740" r:id="rId57"/>
    <p:sldLayoutId id="2147483741" r:id="rId58"/>
    <p:sldLayoutId id="2147483742" r:id="rId59"/>
    <p:sldLayoutId id="2147483743" r:id="rId60"/>
    <p:sldLayoutId id="2147483744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82575" indent="-282575">
              <a:spcBef>
                <a:spcPct val="0"/>
              </a:spcBef>
            </a:pPr>
            <a:r>
              <a:rPr lang="en-US" sz="2000">
                <a:latin typeface="Calibri Regular" charset="0"/>
              </a:rPr>
              <a:t>Gains </a:t>
            </a:r>
            <a:r>
              <a:rPr lang="en-US" sz="2000" dirty="0">
                <a:latin typeface="Calibri Regular" charset="0"/>
              </a:rPr>
              <a:t>from the sale/disposition of a U.S. real property interest (USRPI) are treated as ECI.  §897(a)(1).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Buyer</a:t>
            </a:r>
            <a:r>
              <a:rPr lang="en-US" sz="2000" dirty="0">
                <a:latin typeface="Calibri Regular" charset="0"/>
              </a:rPr>
              <a:t> must generally withhold </a:t>
            </a:r>
            <a:r>
              <a:rPr lang="en-US" sz="2000" b="1" dirty="0">
                <a:latin typeface="Calibri Regular" charset="0"/>
              </a:rPr>
              <a:t>15% of the </a:t>
            </a:r>
            <a:r>
              <a:rPr lang="en-US" sz="2000" b="1" u="sng" dirty="0">
                <a:latin typeface="Calibri Regular" charset="0"/>
              </a:rPr>
              <a:t>amount realized</a:t>
            </a:r>
            <a:r>
              <a:rPr lang="en-US" sz="2000" b="1" dirty="0">
                <a:latin typeface="Calibri Regular" charset="0"/>
              </a:rPr>
              <a:t> </a:t>
            </a:r>
            <a:r>
              <a:rPr lang="en-US" sz="2000" dirty="0">
                <a:latin typeface="Calibri Regular" charset="0"/>
              </a:rPr>
              <a:t>on the purchase of any USRPI from a foreign person.  §1445.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USRPI</a:t>
            </a:r>
            <a:r>
              <a:rPr lang="en-US" sz="2000" dirty="0">
                <a:latin typeface="Calibri Regular" charset="0"/>
              </a:rPr>
              <a:t>: 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direct real property interests, such as land, buildings, options, leases and associated personal property; and 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stock of any U.S. corporation that has been a U.S. real property holding company (USRPHC) at any time during the last five years.  §897(c)(1)(A)(</a:t>
            </a:r>
            <a:r>
              <a:rPr lang="en-US" sz="2000" dirty="0" err="1">
                <a:latin typeface="Calibri Regular" charset="0"/>
              </a:rPr>
              <a:t>i</a:t>
            </a:r>
            <a:r>
              <a:rPr lang="en-US" sz="2000" dirty="0">
                <a:latin typeface="Calibri Regular" charset="0"/>
              </a:rPr>
              <a:t>), (ii); (c)(6).  </a:t>
            </a:r>
          </a:p>
          <a:p>
            <a:pPr marL="282575" indent="-282575"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  <a:p>
            <a:pPr marL="282575" indent="-282575">
              <a:spcBef>
                <a:spcPct val="0"/>
              </a:spcBef>
            </a:pPr>
            <a:r>
              <a:rPr lang="en-US" sz="2000" b="1" dirty="0">
                <a:latin typeface="Calibri Regular" charset="0"/>
              </a:rPr>
              <a:t>Note: </a:t>
            </a:r>
            <a:r>
              <a:rPr lang="en-US" sz="2000" dirty="0">
                <a:latin typeface="Calibri Regular" charset="0"/>
              </a:rPr>
              <a:t>Gains from the sale/exchange of stock of a </a:t>
            </a:r>
            <a:r>
              <a:rPr lang="en-US" sz="2000" b="1" dirty="0">
                <a:latin typeface="Calibri Regular" charset="0"/>
              </a:rPr>
              <a:t>foreign corporation </a:t>
            </a:r>
            <a:r>
              <a:rPr lang="en-US" sz="2000" dirty="0">
                <a:latin typeface="Calibri Regular" charset="0"/>
              </a:rPr>
              <a:t>are not taxed, even if the corporation's only asset is a USRPI.  When the foreign corporation sells the USRPI, however, it will be subject to tax, since it is a foreign person selling a USRPI.  </a:t>
            </a:r>
            <a:endParaRPr lang="en-US" dirty="0">
              <a:latin typeface="Calibri Regular" charset="0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FIRPTA</a:t>
            </a:r>
            <a:endParaRPr lang="en-US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 flipH="1">
            <a:off x="384048" y="533400"/>
            <a:ext cx="8182101" cy="5812064"/>
          </a:xfrm>
          <a:noFill/>
        </p:spPr>
        <p:txBody>
          <a:bodyPr/>
          <a:lstStyle/>
          <a:p>
            <a:pPr marL="450850" indent="-450850" algn="ctr" defTabSz="117475">
              <a:spcBef>
                <a:spcPct val="0"/>
              </a:spcBef>
              <a:buFontTx/>
              <a:buNone/>
            </a:pPr>
            <a:endParaRPr lang="en-US" sz="24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A USRPHC is any corporation (foreign </a:t>
            </a:r>
            <a:r>
              <a:rPr lang="en-US" sz="1800" b="1" dirty="0">
                <a:latin typeface="Calibri Regular" charset="0"/>
              </a:rPr>
              <a:t>or </a:t>
            </a:r>
            <a:r>
              <a:rPr lang="en-US" sz="1800" dirty="0">
                <a:latin typeface="Calibri Regular" charset="0"/>
              </a:rPr>
              <a:t>US) if the FMV of its USRPIs equals or exceeds the FMV of its foreign real property (FRP) plus its T/B assets.  §897(c)(2).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  <a:p>
            <a:pPr marL="450850" indent="-450850" algn="ctr" defTabSz="117475">
              <a:spcBef>
                <a:spcPct val="0"/>
              </a:spcBef>
              <a:buFontTx/>
              <a:buNone/>
            </a:pPr>
            <a:r>
              <a:rPr lang="en-US" sz="1800" b="1" dirty="0">
                <a:latin typeface="Calibri Regular" charset="0"/>
              </a:rPr>
              <a:t>USRPI = or &gt; (</a:t>
            </a:r>
            <a:r>
              <a:rPr lang="en-US" sz="1800" b="1" dirty="0" err="1">
                <a:latin typeface="Calibri Regular" charset="0"/>
              </a:rPr>
              <a:t>FRP</a:t>
            </a:r>
            <a:r>
              <a:rPr lang="en-US" sz="1800" b="1" dirty="0">
                <a:latin typeface="Calibri Regular" charset="0"/>
              </a:rPr>
              <a:t> + T/B)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marL="450850" indent="-450850"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Is USCO or FC a USRPHC? 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</a:t>
            </a:r>
            <a:r>
              <a:rPr lang="en-US" b="1" dirty="0">
                <a:latin typeface="Calibri Regular" charset="0"/>
              </a:rPr>
              <a:t>	</a:t>
            </a:r>
            <a:r>
              <a:rPr lang="en-US" sz="1400" b="1" u="sng" dirty="0">
                <a:latin typeface="Calibri Regular" charset="0"/>
              </a:rPr>
              <a:t>Figure 1</a:t>
            </a:r>
            <a:r>
              <a:rPr lang="en-US" sz="1400" b="1" dirty="0">
                <a:latin typeface="Calibri Regular" charset="0"/>
              </a:rPr>
              <a:t> 														</a:t>
            </a:r>
            <a:r>
              <a:rPr lang="en-US" sz="1400" b="1" u="sng" dirty="0">
                <a:latin typeface="Calibri Regular" charset="0"/>
              </a:rPr>
              <a:t>Figure 2</a:t>
            </a:r>
            <a:r>
              <a:rPr lang="en-US" sz="1400" b="1" dirty="0">
                <a:latin typeface="Calibri Regular" charset="0"/>
              </a:rPr>
              <a:t>																</a:t>
            </a:r>
            <a:r>
              <a:rPr lang="en-US" sz="1400" b="1" u="sng" dirty="0">
                <a:latin typeface="Calibri Regular" charset="0"/>
              </a:rPr>
              <a:t>Figure 2A</a:t>
            </a:r>
          </a:p>
          <a:p>
            <a:pPr marL="450850" indent="-450850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</p:txBody>
      </p:sp>
      <p:sp>
        <p:nvSpPr>
          <p:cNvPr id="143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USRPHC</a:t>
            </a:r>
            <a:endParaRPr lang="en-US" dirty="0">
              <a:latin typeface="Calibri Regular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2847486" y="1700213"/>
            <a:ext cx="3810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219200" y="4343400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>
                <a:latin typeface="Calibri Regular" charset="0"/>
              </a:rPr>
              <a:t>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36576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981200" y="3690113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43434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22098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4572000" y="399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219200" y="4796662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810000" y="4905375"/>
            <a:ext cx="2165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2209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>
            <a:off x="45720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6172200" y="4371975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0" dirty="0" err="1">
                <a:latin typeface="Calibri Regular" charset="0"/>
              </a:rPr>
              <a:t>USCO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6324600" y="4829175"/>
            <a:ext cx="2165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Mexico Property (50)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T/B Assets (10)</a:t>
            </a:r>
          </a:p>
          <a:p>
            <a:pPr eaLnBrk="1" hangingPunct="1"/>
            <a:r>
              <a:rPr lang="en-US" sz="1800" b="0" dirty="0">
                <a:latin typeface="Calibri Regular" charset="0"/>
              </a:rPr>
              <a:t>Investments (70)</a:t>
            </a:r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>
            <a:off x="7162800" y="46767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7162800" y="4067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934200" y="3690113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203781" grpId="0" animBg="1"/>
      <p:bldP spid="203782" grpId="0" animBg="1"/>
      <p:bldP spid="203783" grpId="0"/>
      <p:bldP spid="203784" grpId="0"/>
      <p:bldP spid="203785" grpId="0" animBg="1"/>
      <p:bldP spid="203786" grpId="0" animBg="1"/>
      <p:bldP spid="203787" grpId="0"/>
      <p:bldP spid="203788" grpId="0"/>
      <p:bldP spid="203789" grpId="0" animBg="1"/>
      <p:bldP spid="203790" grpId="0" animBg="1"/>
      <p:bldP spid="203791" grpId="0" animBg="1"/>
      <p:bldP spid="203792" grpId="0"/>
      <p:bldP spid="203793" grpId="0" animBg="1"/>
      <p:bldP spid="203794" grpId="0" animBg="1"/>
      <p:bldP spid="2037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384048" y="533400"/>
            <a:ext cx="8458200" cy="5715000"/>
          </a:xfrm>
        </p:spPr>
        <p:txBody>
          <a:bodyPr/>
          <a:lstStyle/>
          <a:p>
            <a:pPr marL="0" indent="3175" algn="ctr" defTabSz="117475">
              <a:spcBef>
                <a:spcPct val="0"/>
              </a:spcBef>
              <a:buFontTx/>
              <a:buNone/>
            </a:pPr>
            <a:endParaRPr lang="en-US" sz="1800" u="sng" dirty="0">
              <a:latin typeface="Calibri Regular" charset="0"/>
            </a:endParaRPr>
          </a:p>
          <a:p>
            <a:pPr defTabSz="117475">
              <a:spcBef>
                <a:spcPct val="0"/>
              </a:spcBef>
            </a:pPr>
            <a:r>
              <a:rPr lang="en-US" sz="1800" dirty="0">
                <a:latin typeface="Calibri Regular" charset="0"/>
              </a:rPr>
              <a:t>In testing whether </a:t>
            </a:r>
            <a:r>
              <a:rPr lang="en-US" sz="1800" b="1" dirty="0">
                <a:latin typeface="Calibri Regular" charset="0"/>
              </a:rPr>
              <a:t>any</a:t>
            </a:r>
            <a:r>
              <a:rPr lang="en-US" sz="1800" dirty="0">
                <a:latin typeface="Calibri Regular" charset="0"/>
              </a:rPr>
              <a:t> corporation is a USRPHC, if a corporation holds 50% or more of the stock of another corporation, the stock of the </a:t>
            </a:r>
            <a:r>
              <a:rPr lang="en-US" sz="1800" i="1" dirty="0">
                <a:latin typeface="Calibri Regular" charset="0"/>
              </a:rPr>
              <a:t>lower-tier corporation is disregarded </a:t>
            </a:r>
            <a:r>
              <a:rPr lang="en-US" sz="1800" dirty="0">
                <a:latin typeface="Calibri Regular" charset="0"/>
              </a:rPr>
              <a:t>and the upper-tier corporation is deemed to </a:t>
            </a:r>
            <a:r>
              <a:rPr lang="en-US" sz="1800" i="1" dirty="0">
                <a:latin typeface="Calibri Regular" charset="0"/>
              </a:rPr>
              <a:t>hold its pro rata share of the lower-tier corporation's assets</a:t>
            </a:r>
            <a:r>
              <a:rPr lang="en-US" sz="1800" dirty="0">
                <a:latin typeface="Calibri Regular" charset="0"/>
              </a:rPr>
              <a:t>.  §897(c)(5)(A).</a:t>
            </a:r>
          </a:p>
          <a:p>
            <a:pPr marL="0" indent="3175" defTabSz="117475">
              <a:spcBef>
                <a:spcPct val="0"/>
              </a:spcBef>
            </a:pPr>
            <a:endParaRPr lang="en-US" sz="1800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 Regular" charset="0"/>
              </a:rPr>
              <a:t>															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r>
              <a:rPr lang="en-US" dirty="0">
                <a:latin typeface="Calibri Regular" charset="0"/>
              </a:rPr>
              <a:t>										</a:t>
            </a:r>
            <a:r>
              <a:rPr lang="en-US" sz="1800" dirty="0">
                <a:latin typeface="Calibri Regular" charset="0"/>
              </a:rPr>
              <a:t>			</a:t>
            </a:r>
            <a:r>
              <a:rPr lang="en-US" sz="1600" b="1" u="sng" dirty="0">
                <a:latin typeface="Calibri Regular" charset="0"/>
              </a:rPr>
              <a:t>Figure 3</a:t>
            </a:r>
            <a:r>
              <a:rPr lang="en-US" sz="1600" b="1" dirty="0">
                <a:latin typeface="Calibri Regular" charset="0"/>
              </a:rPr>
              <a:t>																															</a:t>
            </a:r>
            <a:r>
              <a:rPr lang="en-US" sz="2000" b="1" dirty="0">
                <a:latin typeface="Calibri Regular" charset="0"/>
              </a:rPr>
              <a:t>	</a:t>
            </a:r>
            <a:r>
              <a:rPr lang="en-US" sz="1600" b="1" u="sng" dirty="0">
                <a:latin typeface="Calibri Regular" charset="0"/>
              </a:rPr>
              <a:t>Figure 4</a:t>
            </a: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400" u="sng" dirty="0">
              <a:latin typeface="Calibri Regular" charset="0"/>
            </a:endParaRPr>
          </a:p>
          <a:p>
            <a:pPr marL="0" indent="3175" defTabSz="117475">
              <a:spcBef>
                <a:spcPct val="0"/>
              </a:spcBef>
              <a:buFontTx/>
              <a:buNone/>
            </a:pPr>
            <a:endParaRPr lang="en-US" sz="1800" dirty="0">
              <a:latin typeface="Calibri Regular" charset="0"/>
            </a:endParaRPr>
          </a:p>
        </p:txBody>
      </p:sp>
      <p:sp>
        <p:nvSpPr>
          <p:cNvPr id="153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USRPIs</a:t>
            </a:r>
            <a:r>
              <a:rPr lang="en-US" dirty="0">
                <a:latin typeface="Calibri Regular" charset="0"/>
              </a:rPr>
              <a:t>: Controlling Interests (50%+)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066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29718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57150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74676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9812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6477000" y="44958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USC or FC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H="1">
            <a:off x="762000" y="3733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5835" name="AutoShape 11"/>
          <p:cNvCxnSpPr>
            <a:cxnSpLocks noChangeShapeType="1"/>
            <a:stCxn id="205829" idx="2"/>
            <a:endCxn id="205832" idx="0"/>
          </p:cNvCxnSpPr>
          <p:nvPr/>
        </p:nvCxnSpPr>
        <p:spPr bwMode="auto">
          <a:xfrm rot="5400000">
            <a:off x="25908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837" name="AutoShape 13"/>
          <p:cNvCxnSpPr>
            <a:cxnSpLocks noChangeShapeType="1"/>
            <a:stCxn id="205828" idx="2"/>
            <a:endCxn id="205832" idx="0"/>
          </p:cNvCxnSpPr>
          <p:nvPr/>
        </p:nvCxnSpPr>
        <p:spPr bwMode="auto">
          <a:xfrm rot="16200000" flipH="1">
            <a:off x="1638300" y="36195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38100" y="4210823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cxnSp>
        <p:nvCxnSpPr>
          <p:cNvPr id="205839" name="AutoShape 15"/>
          <p:cNvCxnSpPr>
            <a:cxnSpLocks noChangeShapeType="1"/>
            <a:stCxn id="205830" idx="2"/>
            <a:endCxn id="205833" idx="0"/>
          </p:cNvCxnSpPr>
          <p:nvPr/>
        </p:nvCxnSpPr>
        <p:spPr bwMode="auto">
          <a:xfrm rot="16200000" flipH="1">
            <a:off x="6210300" y="3695700"/>
            <a:ext cx="7620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840" name="AutoShape 16"/>
          <p:cNvCxnSpPr>
            <a:cxnSpLocks noChangeShapeType="1"/>
            <a:stCxn id="205831" idx="2"/>
            <a:endCxn id="205833" idx="0"/>
          </p:cNvCxnSpPr>
          <p:nvPr/>
        </p:nvCxnSpPr>
        <p:spPr bwMode="auto">
          <a:xfrm rot="5400000">
            <a:off x="7086600" y="36576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1355725" y="3089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b="0" dirty="0">
              <a:latin typeface="Calibri Regular" charset="0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1371600" y="29718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2438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5943600" y="30480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7010400" y="30480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1524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3429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61722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8001000" y="3784600"/>
            <a:ext cx="4956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1752600" y="5181600"/>
            <a:ext cx="13885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NY Building 60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6324600" y="5181600"/>
            <a:ext cx="1295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 dirty="0">
                <a:latin typeface="Calibri Regular" charset="0"/>
              </a:rPr>
              <a:t>T/B Assets 40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>
            <a:off x="25146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3" name="Line 29"/>
          <p:cNvSpPr>
            <a:spLocks noChangeShapeType="1"/>
          </p:cNvSpPr>
          <p:nvPr/>
        </p:nvSpPr>
        <p:spPr bwMode="auto">
          <a:xfrm>
            <a:off x="70104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4267200" y="39624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(75)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H="1">
            <a:off x="5105400" y="3733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29" grpId="0" animBg="1"/>
      <p:bldP spid="205830" grpId="0" animBg="1"/>
      <p:bldP spid="205831" grpId="0" animBg="1"/>
      <p:bldP spid="205832" grpId="0" animBg="1"/>
      <p:bldP spid="205833" grpId="0" animBg="1"/>
      <p:bldP spid="205834" grpId="0" animBg="1"/>
      <p:bldP spid="205838" grpId="0"/>
      <p:bldP spid="205841" grpId="0"/>
      <p:bldP spid="205842" grpId="0"/>
      <p:bldP spid="205843" grpId="0"/>
      <p:bldP spid="205844" grpId="0"/>
      <p:bldP spid="205845" grpId="0"/>
      <p:bldP spid="205846" grpId="0"/>
      <p:bldP spid="205847" grpId="0"/>
      <p:bldP spid="205848" grpId="0"/>
      <p:bldP spid="205849" grpId="0"/>
      <p:bldP spid="205850" grpId="0"/>
      <p:bldP spid="205851" grpId="0"/>
      <p:bldP spid="205852" grpId="0" animBg="1"/>
      <p:bldP spid="205853" grpId="0" animBg="1"/>
      <p:bldP spid="205854" grpId="0"/>
      <p:bldP spid="2058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In testing whether any corporation is a USRPHC, if it holds less than 50% of the stock of a </a:t>
            </a:r>
            <a:r>
              <a:rPr lang="en-US" sz="2400" b="1" dirty="0">
                <a:latin typeface="Calibri Regular" charset="0"/>
              </a:rPr>
              <a:t>foreign corporation (FC)</a:t>
            </a:r>
            <a:r>
              <a:rPr lang="en-US" sz="2400" dirty="0">
                <a:latin typeface="Calibri Regular" charset="0"/>
              </a:rPr>
              <a:t>, the stock of FC can be treated as a USRPI in the hands of the upper-tier corporation.</a:t>
            </a:r>
          </a:p>
          <a:p>
            <a:pPr marL="636588" lvl="1" indent="-406400" defTabSz="117475"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What if the stock is stock of a U.S. corporation?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4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FC must be tested to determine whether it is a USRPHC.  If it is, the value of the FC stock held by the upper-tier corporation is now a USRPI </a:t>
            </a:r>
            <a:r>
              <a:rPr lang="en-US" sz="2400" b="1" dirty="0">
                <a:latin typeface="Calibri Regular" charset="0"/>
              </a:rPr>
              <a:t>in testing whether the upper-tier corporation is a USRPHC</a:t>
            </a:r>
            <a:r>
              <a:rPr lang="en-US" sz="2400" dirty="0">
                <a:latin typeface="Calibri Regular" charset="0"/>
              </a:rPr>
              <a:t>.  </a:t>
            </a:r>
          </a:p>
          <a:p>
            <a:pPr marL="465138" indent="-406400" defTabSz="117475">
              <a:spcBef>
                <a:spcPct val="0"/>
              </a:spcBef>
            </a:pPr>
            <a:endParaRPr lang="en-US" sz="2400" dirty="0">
              <a:latin typeface="Calibri Regular" charset="0"/>
            </a:endParaRPr>
          </a:p>
          <a:p>
            <a:pPr marL="465138" indent="-406400" defTabSz="117475">
              <a:spcBef>
                <a:spcPct val="0"/>
              </a:spcBef>
            </a:pPr>
            <a:r>
              <a:rPr lang="en-US" sz="2400" dirty="0">
                <a:latin typeface="Calibri Regular" charset="0"/>
              </a:rPr>
              <a:t>If FC is not a USRPHC, the stock is completely disregarded (unless in the rare case the stock is part of the upper-tier corporation's T/B assets, e.g., in the case of a stock dealer).  §897(c)(4)(A).</a:t>
            </a:r>
            <a:endParaRPr lang="en-US" sz="1050" dirty="0">
              <a:latin typeface="Calibri Regular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USRPIs</a:t>
            </a:r>
            <a:r>
              <a:rPr lang="en-US" dirty="0">
                <a:latin typeface="Calibri Regular" charset="0"/>
              </a:rPr>
              <a:t>: Minority Interests (&gt;50%)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H="1">
            <a:off x="384049" y="533400"/>
            <a:ext cx="8353062" cy="5812064"/>
          </a:xfrm>
        </p:spPr>
        <p:txBody>
          <a:bodyPr/>
          <a:lstStyle/>
          <a:p>
            <a:r>
              <a:rPr lang="en-US" sz="2400" dirty="0"/>
              <a:t>Is USCO1 a USRPHC?</a:t>
            </a:r>
          </a:p>
          <a:p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 Regular" charset="0"/>
              </a:rPr>
              <a:t>Indirect </a:t>
            </a:r>
            <a:r>
              <a:rPr lang="en-US" dirty="0" err="1">
                <a:latin typeface="Calibri Regular" charset="0"/>
              </a:rPr>
              <a:t>USRPHCs</a:t>
            </a:r>
            <a:endParaRPr lang="en-US" dirty="0">
              <a:latin typeface="Calibri Regular" charset="0"/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1219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3124200" y="260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133600" y="37465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H="1">
            <a:off x="914400" y="2984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27" name="AutoShape 7"/>
          <p:cNvCxnSpPr>
            <a:cxnSpLocks noChangeShapeType="1"/>
            <a:stCxn id="209924" idx="2"/>
            <a:endCxn id="209925" idx="0"/>
          </p:cNvCxnSpPr>
          <p:nvPr/>
        </p:nvCxnSpPr>
        <p:spPr bwMode="auto">
          <a:xfrm rot="5400000">
            <a:off x="2743200" y="29083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122238" y="3415639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1524000" y="20701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590800" y="20955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1640194" y="3059622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3627438" y="30607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1924125" y="4366691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50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>
            <a:off x="2667000" y="4127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35" name="AutoShape 15"/>
          <p:cNvCxnSpPr>
            <a:cxnSpLocks noChangeShapeType="1"/>
            <a:stCxn id="209923" idx="2"/>
            <a:endCxn id="209925" idx="0"/>
          </p:cNvCxnSpPr>
          <p:nvPr/>
        </p:nvCxnSpPr>
        <p:spPr bwMode="auto">
          <a:xfrm rot="16200000" flipH="1">
            <a:off x="1790700" y="28702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2270125" y="13716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5</a:t>
            </a:r>
            <a:endParaRPr lang="en-US" dirty="0">
              <a:latin typeface="Calibri Regular" charset="0"/>
            </a:endParaRPr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5562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7467600" y="26797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0" dirty="0">
                <a:latin typeface="Calibri Regular" charset="0"/>
              </a:rPr>
              <a:t>USCO2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6477000" y="38227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b="0" dirty="0">
                <a:latin typeface="Calibri Regular" charset="0"/>
              </a:rPr>
              <a:t>FC</a:t>
            </a:r>
          </a:p>
        </p:txBody>
      </p:sp>
      <p:sp>
        <p:nvSpPr>
          <p:cNvPr id="209940" name="Line 20"/>
          <p:cNvSpPr>
            <a:spLocks noChangeShapeType="1"/>
          </p:cNvSpPr>
          <p:nvPr/>
        </p:nvSpPr>
        <p:spPr bwMode="auto">
          <a:xfrm flipH="1">
            <a:off x="5257800" y="30607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1" name="AutoShape 21"/>
          <p:cNvCxnSpPr>
            <a:cxnSpLocks noChangeShapeType="1"/>
            <a:stCxn id="209938" idx="2"/>
            <a:endCxn id="209939" idx="0"/>
          </p:cNvCxnSpPr>
          <p:nvPr/>
        </p:nvCxnSpPr>
        <p:spPr bwMode="auto">
          <a:xfrm rot="5400000">
            <a:off x="7086600" y="29845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4419600" y="33655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House (25)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Mexico Prop (50)</a:t>
            </a:r>
          </a:p>
          <a:p>
            <a:pPr eaLnBrk="1" hangingPunct="1"/>
            <a:r>
              <a:rPr lang="en-US" sz="1400" b="0" dirty="0">
                <a:latin typeface="Calibri Regular" charset="0"/>
              </a:rPr>
              <a:t>T/B Assets (10</a:t>
            </a:r>
            <a:r>
              <a:rPr lang="en-US" sz="1600" b="0" dirty="0">
                <a:latin typeface="Calibri Regular" charset="0"/>
              </a:rPr>
              <a:t>)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5867400" y="2146300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Calibri Regular" charset="0"/>
              </a:rPr>
              <a:t>FP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6934200" y="2171700"/>
            <a:ext cx="1650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Unrelated to USCO1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209945" name="Text Box 25"/>
          <p:cNvSpPr txBox="1">
            <a:spLocks noChangeArrowheads="1"/>
          </p:cNvSpPr>
          <p:nvPr/>
        </p:nvSpPr>
        <p:spPr bwMode="auto">
          <a:xfrm>
            <a:off x="6019800" y="3134283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40%</a:t>
            </a:r>
          </a:p>
        </p:txBody>
      </p:sp>
      <p:sp>
        <p:nvSpPr>
          <p:cNvPr id="209946" name="Text Box 26"/>
          <p:cNvSpPr txBox="1">
            <a:spLocks noChangeArrowheads="1"/>
          </p:cNvSpPr>
          <p:nvPr/>
        </p:nvSpPr>
        <p:spPr bwMode="auto">
          <a:xfrm>
            <a:off x="7970838" y="31369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60%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6303525" y="4480123"/>
            <a:ext cx="1882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latin typeface="Calibri Regular" charset="0"/>
              </a:rPr>
              <a:t>NY Building 60</a:t>
            </a:r>
          </a:p>
          <a:p>
            <a:pPr eaLnBrk="1" hangingPunct="1"/>
            <a:r>
              <a:rPr lang="en-US" sz="1400" b="0" dirty="0" err="1">
                <a:latin typeface="Calibri Regular" charset="0"/>
              </a:rPr>
              <a:t>FRP</a:t>
            </a:r>
            <a:r>
              <a:rPr lang="en-US" sz="1400" b="0" dirty="0">
                <a:latin typeface="Calibri Regular" charset="0"/>
              </a:rPr>
              <a:t> 70</a:t>
            </a:r>
            <a:endParaRPr lang="en-US" sz="2000" b="0" dirty="0">
              <a:latin typeface="Calibri Regular" charset="0"/>
            </a:endParaRPr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>
            <a:off x="7010400" y="4203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>
              <a:latin typeface="Calibri Regular" charset="0"/>
            </a:endParaRPr>
          </a:p>
        </p:txBody>
      </p:sp>
      <p:cxnSp>
        <p:nvCxnSpPr>
          <p:cNvPr id="209949" name="AutoShape 29"/>
          <p:cNvCxnSpPr>
            <a:cxnSpLocks noChangeShapeType="1"/>
            <a:stCxn id="209937" idx="2"/>
            <a:endCxn id="209939" idx="0"/>
          </p:cNvCxnSpPr>
          <p:nvPr/>
        </p:nvCxnSpPr>
        <p:spPr bwMode="auto">
          <a:xfrm rot="16200000" flipH="1">
            <a:off x="6134100" y="2946400"/>
            <a:ext cx="762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6613525" y="1447800"/>
            <a:ext cx="936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u="sng" dirty="0">
                <a:latin typeface="Calibri Regular" charset="0"/>
              </a:rPr>
              <a:t>Figure 6</a:t>
            </a:r>
            <a:endParaRPr lang="en-US" dirty="0">
              <a:latin typeface="Calibri Regular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animBg="1"/>
      <p:bldP spid="209924" grpId="0" animBg="1"/>
      <p:bldP spid="209925" grpId="0" animBg="1"/>
      <p:bldP spid="209926" grpId="0" animBg="1"/>
      <p:bldP spid="209928" grpId="0"/>
      <p:bldP spid="209929" grpId="0"/>
      <p:bldP spid="209930" grpId="0"/>
      <p:bldP spid="209931" grpId="0"/>
      <p:bldP spid="209932" grpId="0"/>
      <p:bldP spid="209933" grpId="0"/>
      <p:bldP spid="209934" grpId="0" animBg="1"/>
      <p:bldP spid="209936" grpId="0"/>
      <p:bldP spid="209937" grpId="0" animBg="1"/>
      <p:bldP spid="209938" grpId="0" animBg="1"/>
      <p:bldP spid="209939" grpId="0" animBg="1"/>
      <p:bldP spid="209940" grpId="0" animBg="1"/>
      <p:bldP spid="209942" grpId="0"/>
      <p:bldP spid="209943" grpId="0"/>
      <p:bldP spid="209944" grpId="0"/>
      <p:bldP spid="209945" grpId="0"/>
      <p:bldP spid="209946" grpId="0"/>
      <p:bldP spid="209947" grpId="0"/>
      <p:bldP spid="209948" grpId="0" animBg="1"/>
      <p:bldP spid="2099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Valuation dates</a:t>
            </a:r>
            <a:r>
              <a:rPr lang="en-US" sz="2400" dirty="0">
                <a:latin typeface="Calibri Regular" charset="0"/>
              </a:rPr>
              <a:t>:  last day of taxable year, the date of acquisition of a USRPI or disposition of foreign RP, subject to certain safe harbors and alternative election dates.  </a:t>
            </a:r>
            <a:r>
              <a:rPr lang="en-US" sz="2400" i="1" dirty="0">
                <a:latin typeface="Calibri Regular" charset="0"/>
              </a:rPr>
              <a:t>See</a:t>
            </a:r>
            <a:r>
              <a:rPr lang="en-US" sz="2400" dirty="0">
                <a:latin typeface="Calibri Regular" charset="0"/>
              </a:rPr>
              <a:t> Reg. </a:t>
            </a:r>
            <a:r>
              <a:rPr lang="en-US" altLang="en-US" sz="2400" dirty="0"/>
              <a:t>§</a:t>
            </a:r>
            <a:r>
              <a:rPr lang="en-US" sz="2400" dirty="0">
                <a:latin typeface="Calibri Regular" charset="0"/>
              </a:rPr>
              <a:t>1.897-2(b)(2). 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Book Value Alternative:  if book value of USRPIs &lt;=25% of all T/B assets, USRPIs, and foreign real property, the value of the USRPIs is presumed to be less 50% of value of assets.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1.897-2(b)(2).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FMV and Debt</a:t>
            </a:r>
            <a:r>
              <a:rPr lang="en-US" sz="2400" dirty="0">
                <a:latin typeface="Calibri Regular" charset="0"/>
              </a:rPr>
              <a:t>:  Value of assets reduced by debt </a:t>
            </a:r>
            <a:r>
              <a:rPr lang="en-US" sz="2400" i="1" dirty="0">
                <a:latin typeface="Calibri Regular" charset="0"/>
              </a:rPr>
              <a:t>only if </a:t>
            </a:r>
            <a:r>
              <a:rPr lang="en-US" sz="2400" dirty="0">
                <a:latin typeface="Calibri Regular" charset="0"/>
              </a:rPr>
              <a:t>the debt is secured by the property AND incurred to acquire, maintain, or improve the property.  Reg. </a:t>
            </a:r>
            <a:r>
              <a:rPr lang="en-US" altLang="en-US" sz="2400" dirty="0"/>
              <a:t>§</a:t>
            </a:r>
            <a:r>
              <a:rPr lang="en-US" sz="2400" dirty="0">
                <a:latin typeface="Calibri Regular" charset="0"/>
              </a:rPr>
              <a:t>1.897-1(o).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Investment Company Rule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If FMV of investment assets &gt;=90% of USRPIs, foreign real property, and T/B assets, an entity</a:t>
            </a:r>
            <a:r>
              <a:rPr lang="ja-JP" altLang="en-US" sz="2000" dirty="0">
                <a:latin typeface="Calibri Regular" charset="0"/>
              </a:rPr>
              <a:t>’</a:t>
            </a:r>
            <a:r>
              <a:rPr lang="en-US" sz="2000" dirty="0">
                <a:latin typeface="Calibri Regular" charset="0"/>
              </a:rPr>
              <a:t>s business shall be presumed to be trading in assets. 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1.897-1(f)(3)(ii)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en-US" sz="2400" b="1" dirty="0">
                <a:latin typeface="Calibri Regular" charset="0"/>
              </a:rPr>
              <a:t>Intangible Assets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May be valued at purchase price</a:t>
            </a:r>
          </a:p>
          <a:p>
            <a:pPr marL="857250" lvl="1" indent="-457200">
              <a:lnSpc>
                <a:spcPct val="120000"/>
              </a:lnSpc>
              <a:spcBef>
                <a:spcPct val="0"/>
              </a:spcBef>
            </a:pPr>
            <a:r>
              <a:rPr lang="en-US" sz="2000" dirty="0">
                <a:latin typeface="Calibri Regular" charset="0"/>
              </a:rPr>
              <a:t>Intangible assets other than GW may be valued at book  Reg. </a:t>
            </a:r>
            <a:r>
              <a:rPr lang="en-US" altLang="en-US" sz="2000" dirty="0"/>
              <a:t>§</a:t>
            </a:r>
            <a:r>
              <a:rPr lang="en-US" sz="2000" dirty="0">
                <a:latin typeface="Calibri Regular" charset="0"/>
              </a:rPr>
              <a:t>1.897-1(o)(4).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</a:pPr>
            <a:endParaRPr lang="en-US" sz="2000" dirty="0">
              <a:latin typeface="Calibri Regular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 err="1">
                <a:latin typeface="Calibri Regular" charset="0"/>
              </a:rPr>
              <a:t>FIRPTA</a:t>
            </a:r>
            <a:r>
              <a:rPr lang="en-US" dirty="0">
                <a:latin typeface="Calibri Regular" charset="0"/>
              </a:rPr>
              <a:t>:  Special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156666" y="1295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2658865" y="1905000"/>
            <a:ext cx="6516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64178" y="234478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Calibri Regular" charset="0"/>
              </a:rPr>
              <a:t>USRP</a:t>
            </a:r>
            <a:endParaRPr lang="en-US" b="0" dirty="0">
              <a:latin typeface="Calibri Regular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1981" y="1295400"/>
            <a:ext cx="990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437281" y="1905000"/>
            <a:ext cx="1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835193" y="2370899"/>
            <a:ext cx="120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 Regular" charset="0"/>
              </a:rPr>
              <a:t>USRPHC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948" y="2931338"/>
            <a:ext cx="8534400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u="sng" dirty="0">
                <a:latin typeface="Calibri" charset="0"/>
                <a:ea typeface="Calibri" charset="0"/>
                <a:cs typeface="Calibri" charset="0"/>
              </a:rPr>
              <a:t>Tax Consequences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ETB (PE)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ECI (graduated rates)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BPT on DEA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 (capital gains rates if individual)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USRPHC</a:t>
            </a:r>
          </a:p>
          <a:p>
            <a:pPr marL="800100" lvl="1" indent="-342900">
              <a:buSzPct val="50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USHC pays tax on income; FC pays tax on dividends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  <a:sym typeface="Wingdings"/>
              </a:rPr>
              <a:t> </a:t>
            </a: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30% (lower if treaty)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charset="0"/>
                <a:ea typeface="Calibri" charset="0"/>
                <a:cs typeface="Calibri" charset="0"/>
              </a:rPr>
              <a:t>Gain on sale, but publicly traded (&gt;5%) and clean-down exceptions</a:t>
            </a: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267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970494"/>
            <a:ext cx="8458200" cy="4430306"/>
          </a:xfrm>
        </p:spPr>
        <p:txBody>
          <a:bodyPr anchor="t"/>
          <a:lstStyle/>
          <a:p>
            <a:r>
              <a:rPr lang="en-US" sz="2000" dirty="0"/>
              <a:t>REIT </a:t>
            </a:r>
            <a:r>
              <a:rPr lang="en-US" sz="2000" b="1" dirty="0"/>
              <a:t>distributions</a:t>
            </a:r>
            <a:r>
              <a:rPr lang="en-US" sz="2000" dirty="0"/>
              <a:t> attributable to S/X of USRPI treated as gains from sale of USRPI</a:t>
            </a:r>
          </a:p>
          <a:p>
            <a:pPr lvl="1"/>
            <a:r>
              <a:rPr lang="en-US" sz="1800" dirty="0"/>
              <a:t>Exception: QIE </a:t>
            </a:r>
            <a:r>
              <a:rPr lang="en-US" sz="1800" i="1" dirty="0"/>
              <a:t>publicly traded</a:t>
            </a:r>
            <a:r>
              <a:rPr lang="en-US" sz="1800" dirty="0"/>
              <a:t> and FP owns not more than 10%.  §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897(h)(1) and (k)(1)(B).</a:t>
            </a:r>
          </a:p>
          <a:p>
            <a:pPr lvl="1"/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Other REIT </a:t>
            </a:r>
            <a:r>
              <a:rPr lang="en-US" sz="1850" b="1" dirty="0">
                <a:latin typeface="Calibri" charset="0"/>
                <a:ea typeface="Calibri" charset="0"/>
                <a:cs typeface="Calibri" charset="0"/>
              </a:rPr>
              <a:t>distributions</a:t>
            </a:r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 taxed as ordinary dividends 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Sale of </a:t>
            </a:r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domestically controlled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(&lt;50% foreign) REIT not a USRPI</a:t>
            </a:r>
          </a:p>
          <a:p>
            <a:pPr lvl="1"/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Sale of </a:t>
            </a:r>
            <a:r>
              <a:rPr lang="en-US" sz="1850" i="1" dirty="0">
                <a:latin typeface="Calibri" charset="0"/>
                <a:ea typeface="Calibri" charset="0"/>
                <a:cs typeface="Calibri" charset="0"/>
              </a:rPr>
              <a:t>publicly traded</a:t>
            </a:r>
            <a:r>
              <a:rPr lang="en-US" sz="1850" dirty="0">
                <a:latin typeface="Calibri" charset="0"/>
                <a:ea typeface="Calibri" charset="0"/>
                <a:cs typeface="Calibri" charset="0"/>
              </a:rPr>
              <a:t> REIT is not subject to FIRPTA unless seller held more than 10%. §897(k)(1)(A).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Treaties (PIVs):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REIT dividends qualify for 15% if FP is an individual owning 10% or less; payor is publicly traded and FV owns 5% or less, or FP owns 10% or less and the PIV is diversified.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0% for distributions to pensions if the pension owns 105 or less </a:t>
            </a:r>
          </a:p>
          <a:p>
            <a:pPr lvl="1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REIT dividends attributable to gains from USRPI taxed as gains from the sale of USRPI (Art. 13, Tech. </a:t>
            </a:r>
            <a:r>
              <a:rPr lang="en-US" sz="1600" dirty="0" err="1">
                <a:latin typeface="Calibri" charset="0"/>
                <a:ea typeface="Calibri" charset="0"/>
                <a:cs typeface="Calibri" charset="0"/>
              </a:rPr>
              <a:t>Explan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.)</a:t>
            </a:r>
          </a:p>
          <a:p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 (QIEs)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0" y="640964"/>
            <a:ext cx="99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 charset="0"/>
              </a:rPr>
              <a:t>FC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 charset="0"/>
            </a:endParaRPr>
          </a:p>
        </p:txBody>
      </p:sp>
      <p:cxnSp>
        <p:nvCxnSpPr>
          <p:cNvPr id="7" name="Straight Connector 6"/>
          <p:cNvCxnSpPr>
            <a:stCxn id="6" idx="2"/>
            <a:endCxn id="8" idx="0"/>
          </p:cNvCxnSpPr>
          <p:nvPr/>
        </p:nvCxnSpPr>
        <p:spPr bwMode="auto">
          <a:xfrm>
            <a:off x="4305300" y="1021964"/>
            <a:ext cx="0" cy="539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810000" y="1561372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alibri Regular" charset="0"/>
              </a:rPr>
              <a:t>US REIT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45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RE Investment and Jobs Act of 2015</a:t>
            </a:r>
          </a:p>
          <a:p>
            <a:r>
              <a:rPr lang="en-US" dirty="0"/>
              <a:t>Increase the 5% to 10%-or-less threshold for publicly traded shares (covering both sales and distributions)</a:t>
            </a:r>
          </a:p>
          <a:p>
            <a:r>
              <a:rPr lang="en-US" dirty="0"/>
              <a:t>Increase withholding </a:t>
            </a:r>
            <a:r>
              <a:rPr lang="en-US"/>
              <a:t>from 10% </a:t>
            </a:r>
            <a:r>
              <a:rPr lang="en-US" dirty="0"/>
              <a:t>to 15%</a:t>
            </a:r>
          </a:p>
          <a:p>
            <a:r>
              <a:rPr lang="en-US" dirty="0"/>
              <a:t>REIT stock held by </a:t>
            </a:r>
            <a:r>
              <a:rPr lang="en-US" i="1" dirty="0"/>
              <a:t>foreign</a:t>
            </a:r>
            <a:r>
              <a:rPr lang="en-US" dirty="0"/>
              <a:t> REIT is not a USRPI (exception for 10% or more SH of foreign REIT)</a:t>
            </a:r>
          </a:p>
          <a:p>
            <a:r>
              <a:rPr lang="en-US" dirty="0"/>
              <a:t>Notification requirement for USRPHC status</a:t>
            </a:r>
          </a:p>
          <a:p>
            <a:r>
              <a:rPr lang="en-US" dirty="0"/>
              <a:t>Exempt pensions from FIRPTA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Through REITs (QIEs)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FIRPTA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4749732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1373</Words>
  <Application>Microsoft Macintosh PowerPoint</Application>
  <PresentationFormat>On-screen Show (4:3)</PresentationFormat>
  <Paragraphs>169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NSimSun</vt:lpstr>
      <vt:lpstr>Arial</vt:lpstr>
      <vt:lpstr>Calibri</vt:lpstr>
      <vt:lpstr>Calibri Regular</vt:lpstr>
      <vt:lpstr>Courier New</vt:lpstr>
      <vt:lpstr>Times New Roman</vt:lpstr>
      <vt:lpstr>Wingdings</vt:lpstr>
      <vt:lpstr>Wingdings 2</vt:lpstr>
      <vt:lpstr>CG Body - Standard</vt:lpstr>
      <vt:lpstr>FIRPTA</vt:lpstr>
      <vt:lpstr>USRPHC</vt:lpstr>
      <vt:lpstr>Indirect USRPIs: Controlling Interests (50%+)</vt:lpstr>
      <vt:lpstr>Indirect USRPIs: Minority Interests (&gt;50%)</vt:lpstr>
      <vt:lpstr>Indirect USRPHCs</vt:lpstr>
      <vt:lpstr>FIRPTA:  Special Rules</vt:lpstr>
      <vt:lpstr>Investing Through REITs</vt:lpstr>
      <vt:lpstr>Investing Through REITs (QIEs)</vt:lpstr>
      <vt:lpstr>Investing Through REITs (QIEs)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Tax:  Source of Income</dc:title>
  <dc:creator>Pedro Zahran-Colon</dc:creator>
  <cp:lastModifiedBy>Jeffrey M. Colon</cp:lastModifiedBy>
  <cp:revision>98</cp:revision>
  <dcterms:created xsi:type="dcterms:W3CDTF">2001-01-17T14:48:09Z</dcterms:created>
  <dcterms:modified xsi:type="dcterms:W3CDTF">2023-02-26T20:32:43Z</dcterms:modified>
</cp:coreProperties>
</file>