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4"/>
  </p:notesMasterIdLst>
  <p:handoutMasterIdLst>
    <p:handoutMasterId r:id="rId25"/>
  </p:handoutMasterIdLst>
  <p:sldIdLst>
    <p:sldId id="285" r:id="rId2"/>
    <p:sldId id="362" r:id="rId3"/>
    <p:sldId id="363" r:id="rId4"/>
    <p:sldId id="348" r:id="rId5"/>
    <p:sldId id="364" r:id="rId6"/>
    <p:sldId id="370" r:id="rId7"/>
    <p:sldId id="355" r:id="rId8"/>
    <p:sldId id="356" r:id="rId9"/>
    <p:sldId id="357" r:id="rId10"/>
    <p:sldId id="358" r:id="rId11"/>
    <p:sldId id="359" r:id="rId12"/>
    <p:sldId id="360" r:id="rId13"/>
    <p:sldId id="366" r:id="rId14"/>
    <p:sldId id="361" r:id="rId15"/>
    <p:sldId id="367" r:id="rId16"/>
    <p:sldId id="368" r:id="rId17"/>
    <p:sldId id="369" r:id="rId18"/>
    <p:sldId id="352" r:id="rId19"/>
    <p:sldId id="353" r:id="rId20"/>
    <p:sldId id="354" r:id="rId21"/>
    <p:sldId id="371" r:id="rId22"/>
    <p:sldId id="372" r:id="rId23"/>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5"/>
    <p:restoredTop sz="94682"/>
  </p:normalViewPr>
  <p:slideViewPr>
    <p:cSldViewPr>
      <p:cViewPr varScale="1">
        <p:scale>
          <a:sx n="107" d="100"/>
          <a:sy n="107"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127A404-9B3A-8B4C-B70A-C2E8BBF3464F}"/>
    <pc:docChg chg="custSel modSld">
      <pc:chgData name="Jeffrey M. Colon" userId="615143b1-cdee-493d-9a9d-1565ce8666d9" providerId="ADAL" clId="{B127A404-9B3A-8B4C-B70A-C2E8BBF3464F}" dt="2023-03-21T12:01:32.381" v="242" actId="6549"/>
      <pc:docMkLst>
        <pc:docMk/>
      </pc:docMkLst>
      <pc:sldChg chg="modSp">
        <pc:chgData name="Jeffrey M. Colon" userId="615143b1-cdee-493d-9a9d-1565ce8666d9" providerId="ADAL" clId="{B127A404-9B3A-8B4C-B70A-C2E8BBF3464F}" dt="2023-03-21T11:37:19.997" v="192" actId="20577"/>
        <pc:sldMkLst>
          <pc:docMk/>
          <pc:sldMk cId="0" sldId="356"/>
        </pc:sldMkLst>
        <pc:spChg chg="mod">
          <ac:chgData name="Jeffrey M. Colon" userId="615143b1-cdee-493d-9a9d-1565ce8666d9" providerId="ADAL" clId="{B127A404-9B3A-8B4C-B70A-C2E8BBF3464F}" dt="2023-03-21T11:37:19.997" v="192" actId="20577"/>
          <ac:spMkLst>
            <pc:docMk/>
            <pc:sldMk cId="0" sldId="356"/>
            <ac:spMk id="17411" creationId="{00000000-0000-0000-0000-000000000000}"/>
          </ac:spMkLst>
        </pc:spChg>
      </pc:sldChg>
      <pc:sldChg chg="modSp">
        <pc:chgData name="Jeffrey M. Colon" userId="615143b1-cdee-493d-9a9d-1565ce8666d9" providerId="ADAL" clId="{B127A404-9B3A-8B4C-B70A-C2E8BBF3464F}" dt="2023-03-21T11:45:21.489" v="203" actId="20577"/>
        <pc:sldMkLst>
          <pc:docMk/>
          <pc:sldMk cId="0" sldId="357"/>
        </pc:sldMkLst>
        <pc:spChg chg="mod">
          <ac:chgData name="Jeffrey M. Colon" userId="615143b1-cdee-493d-9a9d-1565ce8666d9" providerId="ADAL" clId="{B127A404-9B3A-8B4C-B70A-C2E8BBF3464F}" dt="2023-03-21T11:45:21.489" v="203" actId="20577"/>
          <ac:spMkLst>
            <pc:docMk/>
            <pc:sldMk cId="0" sldId="357"/>
            <ac:spMk id="18452" creationId="{00000000-0000-0000-0000-000000000000}"/>
          </ac:spMkLst>
        </pc:spChg>
      </pc:sldChg>
      <pc:sldChg chg="modSp">
        <pc:chgData name="Jeffrey M. Colon" userId="615143b1-cdee-493d-9a9d-1565ce8666d9" providerId="ADAL" clId="{B127A404-9B3A-8B4C-B70A-C2E8BBF3464F}" dt="2023-03-21T11:53:00.672" v="207" actId="20577"/>
        <pc:sldMkLst>
          <pc:docMk/>
          <pc:sldMk cId="0" sldId="358"/>
        </pc:sldMkLst>
        <pc:spChg chg="mod">
          <ac:chgData name="Jeffrey M. Colon" userId="615143b1-cdee-493d-9a9d-1565ce8666d9" providerId="ADAL" clId="{B127A404-9B3A-8B4C-B70A-C2E8BBF3464F}" dt="2023-03-21T11:51:08.791" v="205" actId="20577"/>
          <ac:spMkLst>
            <pc:docMk/>
            <pc:sldMk cId="0" sldId="358"/>
            <ac:spMk id="19488" creationId="{00000000-0000-0000-0000-000000000000}"/>
          </ac:spMkLst>
        </pc:spChg>
        <pc:spChg chg="mod">
          <ac:chgData name="Jeffrey M. Colon" userId="615143b1-cdee-493d-9a9d-1565ce8666d9" providerId="ADAL" clId="{B127A404-9B3A-8B4C-B70A-C2E8BBF3464F}" dt="2023-03-21T11:53:00.672" v="207" actId="20577"/>
          <ac:spMkLst>
            <pc:docMk/>
            <pc:sldMk cId="0" sldId="358"/>
            <ac:spMk id="19489" creationId="{00000000-0000-0000-0000-000000000000}"/>
          </ac:spMkLst>
        </pc:spChg>
      </pc:sldChg>
      <pc:sldChg chg="modSp">
        <pc:chgData name="Jeffrey M. Colon" userId="615143b1-cdee-493d-9a9d-1565ce8666d9" providerId="ADAL" clId="{B127A404-9B3A-8B4C-B70A-C2E8BBF3464F}" dt="2023-03-21T11:56:16.876" v="211" actId="20577"/>
        <pc:sldMkLst>
          <pc:docMk/>
          <pc:sldMk cId="0" sldId="359"/>
        </pc:sldMkLst>
        <pc:spChg chg="mod">
          <ac:chgData name="Jeffrey M. Colon" userId="615143b1-cdee-493d-9a9d-1565ce8666d9" providerId="ADAL" clId="{B127A404-9B3A-8B4C-B70A-C2E8BBF3464F}" dt="2023-03-21T11:54:48.405" v="209" actId="20577"/>
          <ac:spMkLst>
            <pc:docMk/>
            <pc:sldMk cId="0" sldId="359"/>
            <ac:spMk id="20507" creationId="{00000000-0000-0000-0000-000000000000}"/>
          </ac:spMkLst>
        </pc:spChg>
        <pc:spChg chg="mod">
          <ac:chgData name="Jeffrey M. Colon" userId="615143b1-cdee-493d-9a9d-1565ce8666d9" providerId="ADAL" clId="{B127A404-9B3A-8B4C-B70A-C2E8BBF3464F}" dt="2023-03-21T11:56:16.876" v="211" actId="20577"/>
          <ac:spMkLst>
            <pc:docMk/>
            <pc:sldMk cId="0" sldId="359"/>
            <ac:spMk id="20508" creationId="{00000000-0000-0000-0000-000000000000}"/>
          </ac:spMkLst>
        </pc:spChg>
      </pc:sldChg>
      <pc:sldChg chg="modSp">
        <pc:chgData name="Jeffrey M. Colon" userId="615143b1-cdee-493d-9a9d-1565ce8666d9" providerId="ADAL" clId="{B127A404-9B3A-8B4C-B70A-C2E8BBF3464F}" dt="2023-03-21T12:01:32.381" v="242" actId="6549"/>
        <pc:sldMkLst>
          <pc:docMk/>
          <pc:sldMk cId="0" sldId="360"/>
        </pc:sldMkLst>
        <pc:spChg chg="mod">
          <ac:chgData name="Jeffrey M. Colon" userId="615143b1-cdee-493d-9a9d-1565ce8666d9" providerId="ADAL" clId="{B127A404-9B3A-8B4C-B70A-C2E8BBF3464F}" dt="2023-03-21T12:01:32.381" v="242" actId="6549"/>
          <ac:spMkLst>
            <pc:docMk/>
            <pc:sldMk cId="0" sldId="360"/>
            <ac:spMk id="21510" creationId="{00000000-0000-0000-0000-000000000000}"/>
          </ac:spMkLst>
        </pc:spChg>
        <pc:spChg chg="mod">
          <ac:chgData name="Jeffrey M. Colon" userId="615143b1-cdee-493d-9a9d-1565ce8666d9" providerId="ADAL" clId="{B127A404-9B3A-8B4C-B70A-C2E8BBF3464F}" dt="2023-03-21T11:59:10.197" v="213" actId="20577"/>
          <ac:spMkLst>
            <pc:docMk/>
            <pc:sldMk cId="0" sldId="360"/>
            <ac:spMk id="21532" creationId="{00000000-0000-0000-0000-000000000000}"/>
          </ac:spMkLst>
        </pc:spChg>
        <pc:spChg chg="mod">
          <ac:chgData name="Jeffrey M. Colon" userId="615143b1-cdee-493d-9a9d-1565ce8666d9" providerId="ADAL" clId="{B127A404-9B3A-8B4C-B70A-C2E8BBF3464F}" dt="2023-03-21T12:00:45.144" v="219" actId="20577"/>
          <ac:spMkLst>
            <pc:docMk/>
            <pc:sldMk cId="0" sldId="360"/>
            <ac:spMk id="21533" creationId="{00000000-0000-0000-0000-000000000000}"/>
          </ac:spMkLst>
        </pc:spChg>
      </pc:sldChg>
      <pc:sldChg chg="addSp delSp modSp mod">
        <pc:chgData name="Jeffrey M. Colon" userId="615143b1-cdee-493d-9a9d-1565ce8666d9" providerId="ADAL" clId="{B127A404-9B3A-8B4C-B70A-C2E8BBF3464F}" dt="2023-03-21T11:28:26.605" v="188" actId="20577"/>
        <pc:sldMkLst>
          <pc:docMk/>
          <pc:sldMk cId="0" sldId="364"/>
        </pc:sldMkLst>
        <pc:spChg chg="mod">
          <ac:chgData name="Jeffrey M. Colon" userId="615143b1-cdee-493d-9a9d-1565ce8666d9" providerId="ADAL" clId="{B127A404-9B3A-8B4C-B70A-C2E8BBF3464F}" dt="2023-03-21T11:16:32.991" v="61" actId="1076"/>
          <ac:spMkLst>
            <pc:docMk/>
            <pc:sldMk cId="0" sldId="364"/>
            <ac:spMk id="17" creationId="{00000000-0000-0000-0000-000000000000}"/>
          </ac:spMkLst>
        </pc:spChg>
        <pc:spChg chg="mod">
          <ac:chgData name="Jeffrey M. Colon" userId="615143b1-cdee-493d-9a9d-1565ce8666d9" providerId="ADAL" clId="{B127A404-9B3A-8B4C-B70A-C2E8BBF3464F}" dt="2023-03-21T11:13:38.194" v="34" actId="1076"/>
          <ac:spMkLst>
            <pc:docMk/>
            <pc:sldMk cId="0" sldId="364"/>
            <ac:spMk id="27" creationId="{00000000-0000-0000-0000-000000000000}"/>
          </ac:spMkLst>
        </pc:spChg>
        <pc:spChg chg="mod">
          <ac:chgData name="Jeffrey M. Colon" userId="615143b1-cdee-493d-9a9d-1565ce8666d9" providerId="ADAL" clId="{B127A404-9B3A-8B4C-B70A-C2E8BBF3464F}" dt="2023-03-21T11:11:49.931" v="16" actId="20577"/>
          <ac:spMkLst>
            <pc:docMk/>
            <pc:sldMk cId="0" sldId="364"/>
            <ac:spMk id="30721" creationId="{00000000-0000-0000-0000-000000000000}"/>
          </ac:spMkLst>
        </pc:spChg>
        <pc:spChg chg="mod">
          <ac:chgData name="Jeffrey M. Colon" userId="615143b1-cdee-493d-9a9d-1565ce8666d9" providerId="ADAL" clId="{B127A404-9B3A-8B4C-B70A-C2E8BBF3464F}" dt="2023-03-21T11:12:16.245" v="19" actId="1076"/>
          <ac:spMkLst>
            <pc:docMk/>
            <pc:sldMk cId="0" sldId="364"/>
            <ac:spMk id="30723" creationId="{00000000-0000-0000-0000-000000000000}"/>
          </ac:spMkLst>
        </pc:spChg>
        <pc:spChg chg="mod">
          <ac:chgData name="Jeffrey M. Colon" userId="615143b1-cdee-493d-9a9d-1565ce8666d9" providerId="ADAL" clId="{B127A404-9B3A-8B4C-B70A-C2E8BBF3464F}" dt="2023-03-21T11:25:25.331" v="183" actId="6549"/>
          <ac:spMkLst>
            <pc:docMk/>
            <pc:sldMk cId="0" sldId="364"/>
            <ac:spMk id="30733" creationId="{00000000-0000-0000-0000-000000000000}"/>
          </ac:spMkLst>
        </pc:spChg>
        <pc:spChg chg="mod">
          <ac:chgData name="Jeffrey M. Colon" userId="615143b1-cdee-493d-9a9d-1565ce8666d9" providerId="ADAL" clId="{B127A404-9B3A-8B4C-B70A-C2E8BBF3464F}" dt="2023-03-21T11:28:26.605" v="188" actId="20577"/>
          <ac:spMkLst>
            <pc:docMk/>
            <pc:sldMk cId="0" sldId="364"/>
            <ac:spMk id="30734" creationId="{00000000-0000-0000-0000-000000000000}"/>
          </ac:spMkLst>
        </pc:spChg>
        <pc:spChg chg="mod">
          <ac:chgData name="Jeffrey M. Colon" userId="615143b1-cdee-493d-9a9d-1565ce8666d9" providerId="ADAL" clId="{B127A404-9B3A-8B4C-B70A-C2E8BBF3464F}" dt="2023-03-21T11:23:04.550" v="117" actId="20577"/>
          <ac:spMkLst>
            <pc:docMk/>
            <pc:sldMk cId="0" sldId="364"/>
            <ac:spMk id="30735" creationId="{00000000-0000-0000-0000-000000000000}"/>
          </ac:spMkLst>
        </pc:spChg>
        <pc:spChg chg="mod">
          <ac:chgData name="Jeffrey M. Colon" userId="615143b1-cdee-493d-9a9d-1565ce8666d9" providerId="ADAL" clId="{B127A404-9B3A-8B4C-B70A-C2E8BBF3464F}" dt="2023-03-21T11:23:20.021" v="127" actId="14100"/>
          <ac:spMkLst>
            <pc:docMk/>
            <pc:sldMk cId="0" sldId="364"/>
            <ac:spMk id="30736" creationId="{00000000-0000-0000-0000-000000000000}"/>
          </ac:spMkLst>
        </pc:spChg>
        <pc:cxnChg chg="del mod">
          <ac:chgData name="Jeffrey M. Colon" userId="615143b1-cdee-493d-9a9d-1565ce8666d9" providerId="ADAL" clId="{B127A404-9B3A-8B4C-B70A-C2E8BBF3464F}" dt="2023-03-21T11:15:11.374" v="45" actId="478"/>
          <ac:cxnSpMkLst>
            <pc:docMk/>
            <pc:sldMk cId="0" sldId="364"/>
            <ac:cxnSpMk id="14" creationId="{00000000-0000-0000-0000-000000000000}"/>
          </ac:cxnSpMkLst>
        </pc:cxnChg>
        <pc:cxnChg chg="add mod">
          <ac:chgData name="Jeffrey M. Colon" userId="615143b1-cdee-493d-9a9d-1565ce8666d9" providerId="ADAL" clId="{B127A404-9B3A-8B4C-B70A-C2E8BBF3464F}" dt="2023-03-21T11:16:32.991" v="61" actId="1076"/>
          <ac:cxnSpMkLst>
            <pc:docMk/>
            <pc:sldMk cId="0" sldId="364"/>
            <ac:cxnSpMk id="15" creationId="{4C51B383-396E-9D58-704B-D5E86B68EF79}"/>
          </ac:cxnSpMkLst>
        </pc:cxnChg>
        <pc:cxnChg chg="del mod">
          <ac:chgData name="Jeffrey M. Colon" userId="615143b1-cdee-493d-9a9d-1565ce8666d9" providerId="ADAL" clId="{B127A404-9B3A-8B4C-B70A-C2E8BBF3464F}" dt="2023-03-21T11:15:08.867" v="44" actId="478"/>
          <ac:cxnSpMkLst>
            <pc:docMk/>
            <pc:sldMk cId="0" sldId="364"/>
            <ac:cxnSpMk id="33" creationId="{00000000-0000-0000-0000-000000000000}"/>
          </ac:cxnSpMkLst>
        </pc:cxnChg>
        <pc:cxnChg chg="mod">
          <ac:chgData name="Jeffrey M. Colon" userId="615143b1-cdee-493d-9a9d-1565ce8666d9" providerId="ADAL" clId="{B127A404-9B3A-8B4C-B70A-C2E8BBF3464F}" dt="2023-03-21T11:15:14.293" v="46" actId="1076"/>
          <ac:cxnSpMkLst>
            <pc:docMk/>
            <pc:sldMk cId="0" sldId="364"/>
            <ac:cxnSpMk id="37" creationId="{00000000-0000-0000-0000-000000000000}"/>
          </ac:cxnSpMkLst>
        </pc:cxnChg>
        <pc:cxnChg chg="mod">
          <ac:chgData name="Jeffrey M. Colon" userId="615143b1-cdee-493d-9a9d-1565ce8666d9" providerId="ADAL" clId="{B127A404-9B3A-8B4C-B70A-C2E8BBF3464F}" dt="2023-03-21T11:17:59.273" v="75" actId="14100"/>
          <ac:cxnSpMkLst>
            <pc:docMk/>
            <pc:sldMk cId="0" sldId="364"/>
            <ac:cxnSpMk id="49" creationId="{00000000-0000-0000-0000-000000000000}"/>
          </ac:cxnSpMkLst>
        </pc:cxnChg>
        <pc:cxnChg chg="mod">
          <ac:chgData name="Jeffrey M. Colon" userId="615143b1-cdee-493d-9a9d-1565ce8666d9" providerId="ADAL" clId="{B127A404-9B3A-8B4C-B70A-C2E8BBF3464F}" dt="2023-03-21T11:19:59.772" v="95" actId="1076"/>
          <ac:cxnSpMkLst>
            <pc:docMk/>
            <pc:sldMk cId="0" sldId="364"/>
            <ac:cxnSpMk id="55" creationId="{00000000-0000-0000-0000-000000000000}"/>
          </ac:cxnSpMkLst>
        </pc:cxnChg>
        <pc:cxnChg chg="mod">
          <ac:chgData name="Jeffrey M. Colon" userId="615143b1-cdee-493d-9a9d-1565ce8666d9" providerId="ADAL" clId="{B127A404-9B3A-8B4C-B70A-C2E8BBF3464F}" dt="2023-03-21T11:20:42.735" v="106" actId="14100"/>
          <ac:cxnSpMkLst>
            <pc:docMk/>
            <pc:sldMk cId="0" sldId="364"/>
            <ac:cxnSpMk id="67" creationId="{00000000-0000-0000-0000-000000000000}"/>
          </ac:cxnSpMkLst>
        </pc:cxnChg>
        <pc:cxnChg chg="mod">
          <ac:chgData name="Jeffrey M. Colon" userId="615143b1-cdee-493d-9a9d-1565ce8666d9" providerId="ADAL" clId="{B127A404-9B3A-8B4C-B70A-C2E8BBF3464F}" dt="2023-03-21T11:18:22.108" v="78" actId="692"/>
          <ac:cxnSpMkLst>
            <pc:docMk/>
            <pc:sldMk cId="0" sldId="364"/>
            <ac:cxnSpMk id="70" creationId="{00000000-0000-0000-0000-000000000000}"/>
          </ac:cxnSpMkLst>
        </pc:cxnChg>
      </pc:sldChg>
    </pc:docChg>
  </pc:docChgLst>
  <pc:docChgLst>
    <pc:chgData name="Jeffrey Colon" userId="615143b1-cdee-493d-9a9d-1565ce8666d9" providerId="ADAL" clId="{4A33EDA8-A441-4B9C-84D3-E1D088B405E9}"/>
    <pc:docChg chg="modSld">
      <pc:chgData name="Jeffrey Colon" userId="615143b1-cdee-493d-9a9d-1565ce8666d9" providerId="ADAL" clId="{4A33EDA8-A441-4B9C-84D3-E1D088B405E9}" dt="2023-03-23T17:14:16.586" v="19" actId="20577"/>
      <pc:docMkLst>
        <pc:docMk/>
      </pc:docMkLst>
      <pc:sldChg chg="modSp">
        <pc:chgData name="Jeffrey Colon" userId="615143b1-cdee-493d-9a9d-1565ce8666d9" providerId="ADAL" clId="{4A33EDA8-A441-4B9C-84D3-E1D088B405E9}" dt="2023-03-23T17:12:40.058" v="3" actId="20577"/>
        <pc:sldMkLst>
          <pc:docMk/>
          <pc:sldMk cId="0" sldId="358"/>
        </pc:sldMkLst>
        <pc:spChg chg="mod">
          <ac:chgData name="Jeffrey Colon" userId="615143b1-cdee-493d-9a9d-1565ce8666d9" providerId="ADAL" clId="{4A33EDA8-A441-4B9C-84D3-E1D088B405E9}" dt="2023-03-23T17:12:35.689" v="1" actId="20577"/>
          <ac:spMkLst>
            <pc:docMk/>
            <pc:sldMk cId="0" sldId="358"/>
            <ac:spMk id="19488" creationId="{00000000-0000-0000-0000-000000000000}"/>
          </ac:spMkLst>
        </pc:spChg>
        <pc:spChg chg="mod">
          <ac:chgData name="Jeffrey Colon" userId="615143b1-cdee-493d-9a9d-1565ce8666d9" providerId="ADAL" clId="{4A33EDA8-A441-4B9C-84D3-E1D088B405E9}" dt="2023-03-23T17:12:40.058" v="3" actId="20577"/>
          <ac:spMkLst>
            <pc:docMk/>
            <pc:sldMk cId="0" sldId="358"/>
            <ac:spMk id="19489" creationId="{00000000-0000-0000-0000-000000000000}"/>
          </ac:spMkLst>
        </pc:spChg>
      </pc:sldChg>
      <pc:sldChg chg="modSp">
        <pc:chgData name="Jeffrey Colon" userId="615143b1-cdee-493d-9a9d-1565ce8666d9" providerId="ADAL" clId="{4A33EDA8-A441-4B9C-84D3-E1D088B405E9}" dt="2023-03-23T17:12:52.210" v="7" actId="20577"/>
        <pc:sldMkLst>
          <pc:docMk/>
          <pc:sldMk cId="0" sldId="359"/>
        </pc:sldMkLst>
        <pc:spChg chg="mod">
          <ac:chgData name="Jeffrey Colon" userId="615143b1-cdee-493d-9a9d-1565ce8666d9" providerId="ADAL" clId="{4A33EDA8-A441-4B9C-84D3-E1D088B405E9}" dt="2023-03-23T17:12:47.919" v="5" actId="20577"/>
          <ac:spMkLst>
            <pc:docMk/>
            <pc:sldMk cId="0" sldId="359"/>
            <ac:spMk id="20507" creationId="{00000000-0000-0000-0000-000000000000}"/>
          </ac:spMkLst>
        </pc:spChg>
        <pc:spChg chg="mod">
          <ac:chgData name="Jeffrey Colon" userId="615143b1-cdee-493d-9a9d-1565ce8666d9" providerId="ADAL" clId="{4A33EDA8-A441-4B9C-84D3-E1D088B405E9}" dt="2023-03-23T17:12:52.210" v="7" actId="20577"/>
          <ac:spMkLst>
            <pc:docMk/>
            <pc:sldMk cId="0" sldId="359"/>
            <ac:spMk id="20508" creationId="{00000000-0000-0000-0000-000000000000}"/>
          </ac:spMkLst>
        </pc:spChg>
      </pc:sldChg>
      <pc:sldChg chg="modSp">
        <pc:chgData name="Jeffrey Colon" userId="615143b1-cdee-493d-9a9d-1565ce8666d9" providerId="ADAL" clId="{4A33EDA8-A441-4B9C-84D3-E1D088B405E9}" dt="2023-03-23T17:13:05.975" v="11" actId="20577"/>
        <pc:sldMkLst>
          <pc:docMk/>
          <pc:sldMk cId="0" sldId="360"/>
        </pc:sldMkLst>
        <pc:spChg chg="mod">
          <ac:chgData name="Jeffrey Colon" userId="615143b1-cdee-493d-9a9d-1565ce8666d9" providerId="ADAL" clId="{4A33EDA8-A441-4B9C-84D3-E1D088B405E9}" dt="2023-03-23T17:13:01.778" v="9" actId="20577"/>
          <ac:spMkLst>
            <pc:docMk/>
            <pc:sldMk cId="0" sldId="360"/>
            <ac:spMk id="21532" creationId="{00000000-0000-0000-0000-000000000000}"/>
          </ac:spMkLst>
        </pc:spChg>
        <pc:spChg chg="mod">
          <ac:chgData name="Jeffrey Colon" userId="615143b1-cdee-493d-9a9d-1565ce8666d9" providerId="ADAL" clId="{4A33EDA8-A441-4B9C-84D3-E1D088B405E9}" dt="2023-03-23T17:13:05.975" v="11" actId="20577"/>
          <ac:spMkLst>
            <pc:docMk/>
            <pc:sldMk cId="0" sldId="360"/>
            <ac:spMk id="21533" creationId="{00000000-0000-0000-0000-000000000000}"/>
          </ac:spMkLst>
        </pc:spChg>
      </pc:sldChg>
      <pc:sldChg chg="modSp">
        <pc:chgData name="Jeffrey Colon" userId="615143b1-cdee-493d-9a9d-1565ce8666d9" providerId="ADAL" clId="{4A33EDA8-A441-4B9C-84D3-E1D088B405E9}" dt="2023-03-23T17:14:16.586" v="19" actId="20577"/>
        <pc:sldMkLst>
          <pc:docMk/>
          <pc:sldMk cId="4067684375" sldId="371"/>
        </pc:sldMkLst>
        <pc:spChg chg="mod">
          <ac:chgData name="Jeffrey Colon" userId="615143b1-cdee-493d-9a9d-1565ce8666d9" providerId="ADAL" clId="{4A33EDA8-A441-4B9C-84D3-E1D088B405E9}" dt="2023-03-23T17:14:16.586" v="19" actId="20577"/>
          <ac:spMkLst>
            <pc:docMk/>
            <pc:sldMk cId="4067684375" sldId="371"/>
            <ac:spMk id="9" creationId="{2C97AC78-FEE2-1BDA-AA7B-A3202273FD0F}"/>
          </ac:spMkLst>
        </pc:spChg>
      </pc:sldChg>
    </pc:docChg>
  </pc:docChgLst>
  <pc:docChgLst>
    <pc:chgData name="Jeffrey M. Colon" userId="615143b1-cdee-493d-9a9d-1565ce8666d9" providerId="ADAL" clId="{BCC69C7B-EC44-5246-9F02-E7956ED9B282}"/>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10</a:t>
            </a:fld>
            <a:endParaRPr lang="en-US"/>
          </a:p>
        </p:txBody>
      </p:sp>
    </p:spTree>
    <p:extLst>
      <p:ext uri="{BB962C8B-B14F-4D97-AF65-F5344CB8AC3E}">
        <p14:creationId xmlns:p14="http://schemas.microsoft.com/office/powerpoint/2010/main" val="394365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16</a:t>
            </a:fld>
            <a:endParaRPr lang="en-US"/>
          </a:p>
        </p:txBody>
      </p:sp>
    </p:spTree>
    <p:extLst>
      <p:ext uri="{BB962C8B-B14F-4D97-AF65-F5344CB8AC3E}">
        <p14:creationId xmlns:p14="http://schemas.microsoft.com/office/powerpoint/2010/main" val="67883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22</a:t>
            </a:fld>
            <a:endParaRPr lang="en-US"/>
          </a:p>
        </p:txBody>
      </p:sp>
    </p:spTree>
    <p:extLst>
      <p:ext uri="{BB962C8B-B14F-4D97-AF65-F5344CB8AC3E}">
        <p14:creationId xmlns:p14="http://schemas.microsoft.com/office/powerpoint/2010/main" val="28794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4015556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8622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9675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47208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737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29028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0161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158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7929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13267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6706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Treaty Shopping and Base Erosion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25555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8680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4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295471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5245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77220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7037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904791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52465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881005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95643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Treaty Shopping and Base Erosion</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526483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510513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02768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3596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12855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27651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1835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4047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10154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448321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34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367126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82238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5377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297515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0373043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63497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188699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969223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6842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04633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026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7577099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349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478121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95199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04881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75937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Treaty Shopping and Base Erosion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41833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Treaty Shopping and Base Erosion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2671291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AEFF7ECB-CB75-4948-83AF-408B7FD6609B}" type="slidenum">
              <a:rPr lang="en-US" altLang="en-US"/>
              <a:pPr/>
              <a:t>‹#›</a:t>
            </a:fld>
            <a:endParaRPr lang="en-US" altLang="en-US" dirty="0"/>
          </a:p>
        </p:txBody>
      </p:sp>
    </p:spTree>
    <p:extLst>
      <p:ext uri="{BB962C8B-B14F-4D97-AF65-F5344CB8AC3E}">
        <p14:creationId xmlns:p14="http://schemas.microsoft.com/office/powerpoint/2010/main" val="383835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7756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89506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269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968709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88" b="1" smtClean="0">
                <a:solidFill>
                  <a:srgbClr val="898989"/>
                </a:solidFill>
                <a:latin typeface="+mn-lt"/>
                <a:ea typeface="+mn-ea"/>
              </a:defRPr>
            </a:lvl1pPr>
          </a:lstStyle>
          <a:p>
            <a:pPr>
              <a:defRPr/>
            </a:pPr>
            <a:r>
              <a:rPr lang="en-US"/>
              <a:t>Treaty Shopping and Base Erosion</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IT_TreatyShop_22S</a:t>
            </a:r>
          </a:p>
        </p:txBody>
      </p:sp>
    </p:spTree>
    <p:extLst>
      <p:ext uri="{BB962C8B-B14F-4D97-AF65-F5344CB8AC3E}">
        <p14:creationId xmlns:p14="http://schemas.microsoft.com/office/powerpoint/2010/main" val="8815104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Treaty Shopping and Base Erosion</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38FBCB7-5CDE-1609-A399-B25E50C9239A}"/>
              </a:ext>
            </a:extLst>
          </p:cNvPr>
          <p:cNvSpPr>
            <a:spLocks noGrp="1"/>
          </p:cNvSpPr>
          <p:nvPr>
            <p:ph type="ftr" sz="quarter" idx="11"/>
          </p:nvPr>
        </p:nvSpPr>
        <p:spPr/>
        <p:txBody>
          <a:bodyPr/>
          <a:lstStyle/>
          <a:p>
            <a:pPr>
              <a:defRPr/>
            </a:pPr>
            <a:r>
              <a:rPr lang="en-US"/>
              <a:t>Treaty Shopping and Base Erosion</a:t>
            </a:r>
            <a:endParaRPr lang="en-US" dirty="0"/>
          </a:p>
        </p:txBody>
      </p:sp>
      <p:sp>
        <p:nvSpPr>
          <p:cNvPr id="3" name="Slide Number Placeholder 2">
            <a:extLst>
              <a:ext uri="{FF2B5EF4-FFF2-40B4-BE49-F238E27FC236}">
                <a16:creationId xmlns:a16="http://schemas.microsoft.com/office/drawing/2014/main" id="{F699DB0F-AD73-CB82-E508-BB8665339FEA}"/>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9490" name="Slide Number Placeholder 1"/>
          <p:cNvSpPr>
            <a:spLocks noGrp="1"/>
          </p:cNvSpPr>
          <p:nvPr>
            <p:ph type="sldNum" sz="quarter" idx="10"/>
          </p:nvPr>
        </p:nvSpPr>
        <p:spPr>
          <a:noFill/>
        </p:spPr>
        <p:txBody>
          <a:bodyPr/>
          <a:lstStyle/>
          <a:p>
            <a:endParaRPr lang="en-US"/>
          </a:p>
          <a:p>
            <a:fld id="{9E0BC89C-FEEC-41D5-8B37-8DB961B331BF}" type="slidenum">
              <a:rPr lang="en-US"/>
              <a:pPr/>
              <a:t>10</a:t>
            </a:fld>
            <a:endParaRPr lang="en-US"/>
          </a:p>
        </p:txBody>
      </p:sp>
      <p:sp>
        <p:nvSpPr>
          <p:cNvPr id="1945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9460" name="Text Box 4"/>
          <p:cNvSpPr txBox="1">
            <a:spLocks noChangeArrowheads="1"/>
          </p:cNvSpPr>
          <p:nvPr/>
        </p:nvSpPr>
        <p:spPr bwMode="auto">
          <a:xfrm>
            <a:off x="978694" y="4035424"/>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3765" name="Rectangle 5"/>
          <p:cNvSpPr>
            <a:spLocks noChangeArrowheads="1"/>
          </p:cNvSpPr>
          <p:nvPr/>
        </p:nvSpPr>
        <p:spPr bwMode="auto">
          <a:xfrm>
            <a:off x="2438400" y="15684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3766" name="Rectangle 6"/>
          <p:cNvSpPr>
            <a:spLocks noChangeArrowheads="1"/>
          </p:cNvSpPr>
          <p:nvPr/>
        </p:nvSpPr>
        <p:spPr bwMode="auto">
          <a:xfrm>
            <a:off x="34290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67" name="Rectangle 7"/>
          <p:cNvSpPr>
            <a:spLocks noChangeArrowheads="1"/>
          </p:cNvSpPr>
          <p:nvPr/>
        </p:nvSpPr>
        <p:spPr bwMode="auto">
          <a:xfrm>
            <a:off x="10668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3768" name="Rectangle 8"/>
          <p:cNvSpPr>
            <a:spLocks noChangeArrowheads="1"/>
          </p:cNvSpPr>
          <p:nvPr/>
        </p:nvSpPr>
        <p:spPr bwMode="auto">
          <a:xfrm>
            <a:off x="5943600" y="1797050"/>
            <a:ext cx="7620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9465" name="Line 9"/>
          <p:cNvSpPr>
            <a:spLocks noChangeShapeType="1"/>
          </p:cNvSpPr>
          <p:nvPr/>
        </p:nvSpPr>
        <p:spPr bwMode="auto">
          <a:xfrm>
            <a:off x="4191000" y="1720850"/>
            <a:ext cx="17526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6" name="Line 10"/>
          <p:cNvSpPr>
            <a:spLocks noChangeShapeType="1"/>
          </p:cNvSpPr>
          <p:nvPr/>
        </p:nvSpPr>
        <p:spPr bwMode="auto">
          <a:xfrm flipH="1">
            <a:off x="5105400" y="2101850"/>
            <a:ext cx="30480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7" name="Text Box 11"/>
          <p:cNvSpPr txBox="1">
            <a:spLocks noChangeArrowheads="1"/>
          </p:cNvSpPr>
          <p:nvPr/>
        </p:nvSpPr>
        <p:spPr bwMode="auto">
          <a:xfrm>
            <a:off x="5486400" y="2317750"/>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9468" name="Text Box 12"/>
          <p:cNvSpPr txBox="1">
            <a:spLocks noChangeArrowheads="1"/>
          </p:cNvSpPr>
          <p:nvPr/>
        </p:nvSpPr>
        <p:spPr bwMode="auto">
          <a:xfrm>
            <a:off x="4648200" y="1377950"/>
            <a:ext cx="920445" cy="461665"/>
          </a:xfrm>
          <a:prstGeom prst="rect">
            <a:avLst/>
          </a:prstGeom>
          <a:noFill/>
          <a:ln w="9525">
            <a:noFill/>
            <a:miter lim="800000"/>
            <a:headEnd/>
            <a:tailEnd/>
          </a:ln>
        </p:spPr>
        <p:txBody>
          <a:bodyPr wrap="none">
            <a:spAutoFit/>
          </a:bodyPr>
          <a:lstStyle/>
          <a:p>
            <a:r>
              <a:rPr lang="en-US">
                <a:latin typeface="+mn-lt"/>
              </a:rPr>
              <a:t>Deposit</a:t>
            </a:r>
            <a:endParaRPr lang="en-US" sz="2400">
              <a:latin typeface="+mn-lt"/>
            </a:endParaRPr>
          </a:p>
        </p:txBody>
      </p:sp>
      <p:cxnSp>
        <p:nvCxnSpPr>
          <p:cNvPr id="19469" name="AutoShape 13"/>
          <p:cNvCxnSpPr>
            <a:cxnSpLocks noChangeShapeType="1"/>
            <a:stCxn id="373765" idx="2"/>
            <a:endCxn id="373767" idx="0"/>
          </p:cNvCxnSpPr>
          <p:nvPr/>
        </p:nvCxnSpPr>
        <p:spPr bwMode="auto">
          <a:xfrm rot="5400000">
            <a:off x="2438400" y="141605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619500" y="160655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1 T</a:t>
            </a:r>
          </a:p>
        </p:txBody>
      </p:sp>
      <p:sp>
        <p:nvSpPr>
          <p:cNvPr id="373776" name="Rectangle 16"/>
          <p:cNvSpPr>
            <a:spLocks noChangeArrowheads="1"/>
          </p:cNvSpPr>
          <p:nvPr/>
        </p:nvSpPr>
        <p:spPr bwMode="auto">
          <a:xfrm>
            <a:off x="58674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77" name="Rectangle 17"/>
          <p:cNvSpPr>
            <a:spLocks noChangeArrowheads="1"/>
          </p:cNvSpPr>
          <p:nvPr/>
        </p:nvSpPr>
        <p:spPr bwMode="auto">
          <a:xfrm>
            <a:off x="4495800" y="4278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9474" name="AutoShape 18"/>
          <p:cNvCxnSpPr>
            <a:cxnSpLocks noChangeShapeType="1"/>
            <a:stCxn id="373777" idx="2"/>
            <a:endCxn id="373776" idx="0"/>
          </p:cNvCxnSpPr>
          <p:nvPr/>
        </p:nvCxnSpPr>
        <p:spPr bwMode="auto">
          <a:xfrm rot="16200000" flipH="1">
            <a:off x="5791200" y="4202112"/>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392612"/>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192712"/>
            <a:ext cx="2971800" cy="830997"/>
          </a:xfrm>
          <a:prstGeom prst="rect">
            <a:avLst/>
          </a:prstGeom>
          <a:noFill/>
          <a:ln w="9525">
            <a:solidFill>
              <a:schemeClr val="tx1"/>
            </a:solidFill>
            <a:miter lim="800000"/>
            <a:headEnd/>
            <a:tailEnd/>
          </a:ln>
        </p:spPr>
        <p:txBody>
          <a:bodyPr>
            <a:spAutoFit/>
          </a:bodyPr>
          <a:lstStyle/>
          <a:p>
            <a:pPr marL="233363" indent="-233363">
              <a:buFont typeface="Times" charset="0"/>
              <a:buAutoNum type="arabicPeriod" startAt="2"/>
            </a:pPr>
            <a:r>
              <a:rPr lang="en-US" sz="1600" dirty="0">
                <a:latin typeface="+mn-lt"/>
              </a:rPr>
              <a:t>FS1 contributes 99% of loan amount to FS2 and lends 1% to FS2.</a:t>
            </a:r>
            <a:endParaRPr lang="en-US" sz="2800" dirty="0">
              <a:latin typeface="+mn-lt"/>
            </a:endParaRPr>
          </a:p>
        </p:txBody>
      </p:sp>
      <p:sp>
        <p:nvSpPr>
          <p:cNvPr id="19477" name="Text Box 21"/>
          <p:cNvSpPr txBox="1">
            <a:spLocks noChangeArrowheads="1"/>
          </p:cNvSpPr>
          <p:nvPr/>
        </p:nvSpPr>
        <p:spPr bwMode="auto">
          <a:xfrm>
            <a:off x="1151630" y="4310874"/>
            <a:ext cx="2333621" cy="338554"/>
          </a:xfrm>
          <a:prstGeom prst="rect">
            <a:avLst/>
          </a:prstGeom>
          <a:noFill/>
          <a:ln w="9525">
            <a:solidFill>
              <a:schemeClr val="tx1"/>
            </a:solidFill>
            <a:miter lim="800000"/>
            <a:headEnd/>
            <a:tailEnd/>
          </a:ln>
        </p:spPr>
        <p:txBody>
          <a:bodyPr wrap="square">
            <a:spAutoFit/>
          </a:bodyPr>
          <a:lstStyle/>
          <a:p>
            <a:r>
              <a:rPr lang="en-US" sz="1600" dirty="0">
                <a:latin typeface="+mn-lt"/>
              </a:rPr>
              <a:t>1.  FP loans $ to FS1</a:t>
            </a:r>
          </a:p>
        </p:txBody>
      </p:sp>
      <p:cxnSp>
        <p:nvCxnSpPr>
          <p:cNvPr id="19478" name="AutoShape 22"/>
          <p:cNvCxnSpPr>
            <a:cxnSpLocks noChangeShapeType="1"/>
            <a:stCxn id="373777" idx="1"/>
            <a:endCxn id="373775" idx="1"/>
          </p:cNvCxnSpPr>
          <p:nvPr/>
        </p:nvCxnSpPr>
        <p:spPr bwMode="auto">
          <a:xfrm rot="10800000" flipV="1">
            <a:off x="3505200" y="4468812"/>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8001000" y="1720850"/>
            <a:ext cx="533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Co</a:t>
            </a:r>
          </a:p>
        </p:txBody>
      </p:sp>
      <p:sp>
        <p:nvSpPr>
          <p:cNvPr id="373784" name="Rectangle 24"/>
          <p:cNvSpPr>
            <a:spLocks noChangeArrowheads="1"/>
          </p:cNvSpPr>
          <p:nvPr/>
        </p:nvSpPr>
        <p:spPr bwMode="auto">
          <a:xfrm>
            <a:off x="7086600" y="1492250"/>
            <a:ext cx="4572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SH</a:t>
            </a:r>
          </a:p>
        </p:txBody>
      </p:sp>
      <p:sp>
        <p:nvSpPr>
          <p:cNvPr id="19481" name="Line 25"/>
          <p:cNvSpPr>
            <a:spLocks noChangeShapeType="1"/>
          </p:cNvSpPr>
          <p:nvPr/>
        </p:nvSpPr>
        <p:spPr bwMode="auto">
          <a:xfrm flipH="1">
            <a:off x="6705600" y="1720850"/>
            <a:ext cx="381000" cy="152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2" name="Line 26"/>
          <p:cNvSpPr>
            <a:spLocks noChangeShapeType="1"/>
          </p:cNvSpPr>
          <p:nvPr/>
        </p:nvSpPr>
        <p:spPr bwMode="auto">
          <a:xfrm>
            <a:off x="7620000" y="1644650"/>
            <a:ext cx="3810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373787" name="Rectangle 27"/>
          <p:cNvSpPr>
            <a:spLocks noChangeArrowheads="1"/>
          </p:cNvSpPr>
          <p:nvPr/>
        </p:nvSpPr>
        <p:spPr bwMode="auto">
          <a:xfrm>
            <a:off x="3505200" y="5802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2 T</a:t>
            </a:r>
          </a:p>
        </p:txBody>
      </p:sp>
      <p:sp>
        <p:nvSpPr>
          <p:cNvPr id="19484" name="Line 28"/>
          <p:cNvSpPr>
            <a:spLocks noChangeShapeType="1"/>
          </p:cNvSpPr>
          <p:nvPr/>
        </p:nvSpPr>
        <p:spPr bwMode="auto">
          <a:xfrm>
            <a:off x="4343400" y="5497512"/>
            <a:ext cx="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19485" name="AutoShape 29"/>
          <p:cNvCxnSpPr>
            <a:cxnSpLocks noChangeShapeType="1"/>
            <a:stCxn id="373775" idx="1"/>
            <a:endCxn id="373787" idx="1"/>
          </p:cNvCxnSpPr>
          <p:nvPr/>
        </p:nvCxnSpPr>
        <p:spPr bwMode="auto">
          <a:xfrm rot="10800000" flipH="1" flipV="1">
            <a:off x="3505200" y="5307012"/>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497512"/>
            <a:ext cx="14478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7" name="Text Box 31"/>
          <p:cNvSpPr txBox="1">
            <a:spLocks noChangeArrowheads="1"/>
          </p:cNvSpPr>
          <p:nvPr/>
        </p:nvSpPr>
        <p:spPr bwMode="auto">
          <a:xfrm>
            <a:off x="6019800" y="5789612"/>
            <a:ext cx="1986569" cy="338554"/>
          </a:xfrm>
          <a:prstGeom prst="rect">
            <a:avLst/>
          </a:prstGeom>
          <a:noFill/>
          <a:ln w="9525">
            <a:solidFill>
              <a:schemeClr val="tx1"/>
            </a:solidFill>
            <a:miter lim="800000"/>
            <a:headEnd/>
            <a:tailEnd/>
          </a:ln>
        </p:spPr>
        <p:txBody>
          <a:bodyPr wrap="none">
            <a:spAutoFit/>
          </a:bodyPr>
          <a:lstStyle/>
          <a:p>
            <a:r>
              <a:rPr lang="en-US" sz="1600" dirty="0">
                <a:latin typeface="+mn-lt"/>
              </a:rPr>
              <a:t>FS2 loans 100% to DS</a:t>
            </a:r>
          </a:p>
        </p:txBody>
      </p:sp>
      <p:sp>
        <p:nvSpPr>
          <p:cNvPr id="19488" name="Rectangle 32"/>
          <p:cNvSpPr>
            <a:spLocks noChangeArrowheads="1"/>
          </p:cNvSpPr>
          <p:nvPr/>
        </p:nvSpPr>
        <p:spPr bwMode="auto">
          <a:xfrm>
            <a:off x="2701925" y="7620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6</a:t>
            </a:r>
          </a:p>
        </p:txBody>
      </p:sp>
      <p:sp>
        <p:nvSpPr>
          <p:cNvPr id="19489" name="Rectangle 33"/>
          <p:cNvSpPr>
            <a:spLocks noChangeArrowheads="1"/>
          </p:cNvSpPr>
          <p:nvPr/>
        </p:nvSpPr>
        <p:spPr bwMode="auto">
          <a:xfrm>
            <a:off x="4800600" y="35052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9</a:t>
            </a:r>
          </a:p>
        </p:txBody>
      </p:sp>
      <p:cxnSp>
        <p:nvCxnSpPr>
          <p:cNvPr id="3" name="Straight Connector 2">
            <a:extLst>
              <a:ext uri="{FF2B5EF4-FFF2-40B4-BE49-F238E27FC236}">
                <a16:creationId xmlns:a16="http://schemas.microsoft.com/office/drawing/2014/main" id="{DBFC66EB-78DA-B248-332B-5C5CA9C31712}"/>
              </a:ext>
            </a:extLst>
          </p:cNvPr>
          <p:cNvCxnSpPr>
            <a:cxnSpLocks/>
          </p:cNvCxnSpPr>
          <p:nvPr/>
        </p:nvCxnSpPr>
        <p:spPr>
          <a:xfrm>
            <a:off x="455676" y="3253921"/>
            <a:ext cx="8232648" cy="104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37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37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37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94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3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37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4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4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37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4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373765" grpId="0" animBg="1"/>
      <p:bldP spid="373766" grpId="0" animBg="1"/>
      <p:bldP spid="373767" grpId="0" animBg="1"/>
      <p:bldP spid="373768" grpId="0" animBg="1"/>
      <p:bldP spid="19465" grpId="0" animBg="1"/>
      <p:bldP spid="19466" grpId="0" animBg="1"/>
      <p:bldP spid="19467" grpId="0"/>
      <p:bldP spid="19468" grpId="0"/>
      <p:bldP spid="373775" grpId="0" animBg="1"/>
      <p:bldP spid="373776" grpId="0" animBg="1"/>
      <p:bldP spid="373777" grpId="0" animBg="1"/>
      <p:bldP spid="19476" grpId="0" animBg="1"/>
      <p:bldP spid="19477" grpId="0" animBg="1"/>
      <p:bldP spid="373783" grpId="0" animBg="1"/>
      <p:bldP spid="373784" grpId="0" animBg="1"/>
      <p:bldP spid="19481" grpId="0" animBg="1"/>
      <p:bldP spid="19482" grpId="0" animBg="1"/>
      <p:bldP spid="373787" grpId="0" animBg="1"/>
      <p:bldP spid="19484" grpId="0" animBg="1"/>
      <p:bldP spid="19486" grpId="0" animBg="1"/>
      <p:bldP spid="19487" grpId="0" animBg="1"/>
      <p:bldP spid="19488" grpId="0" animBg="1"/>
      <p:bldP spid="194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0509" name="Slide Number Placeholder 1"/>
          <p:cNvSpPr>
            <a:spLocks noGrp="1"/>
          </p:cNvSpPr>
          <p:nvPr>
            <p:ph type="sldNum" sz="quarter" idx="10"/>
          </p:nvPr>
        </p:nvSpPr>
        <p:spPr>
          <a:noFill/>
        </p:spPr>
        <p:txBody>
          <a:bodyPr/>
          <a:lstStyle/>
          <a:p>
            <a:endParaRPr lang="en-US"/>
          </a:p>
          <a:p>
            <a:fld id="{D99A2FDE-FDEE-4536-8EBE-015985F35A03}" type="slidenum">
              <a:rPr lang="en-US"/>
              <a:pPr/>
              <a:t>11</a:t>
            </a:fld>
            <a:endParaRPr lang="en-US"/>
          </a:p>
        </p:txBody>
      </p:sp>
      <p:sp>
        <p:nvSpPr>
          <p:cNvPr id="2048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0484" name="Text Box 4"/>
          <p:cNvSpPr txBox="1">
            <a:spLocks noChangeArrowheads="1"/>
          </p:cNvSpPr>
          <p:nvPr/>
        </p:nvSpPr>
        <p:spPr bwMode="auto">
          <a:xfrm>
            <a:off x="3409367" y="3886200"/>
            <a:ext cx="1726532"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789" name="Rectangle 5"/>
          <p:cNvSpPr>
            <a:spLocks noChangeArrowheads="1"/>
          </p:cNvSpPr>
          <p:nvPr/>
        </p:nvSpPr>
        <p:spPr bwMode="auto">
          <a:xfrm>
            <a:off x="3160713"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a:t>
            </a:r>
          </a:p>
        </p:txBody>
      </p:sp>
      <p:sp>
        <p:nvSpPr>
          <p:cNvPr id="374790" name="Rectangle 6"/>
          <p:cNvSpPr>
            <a:spLocks noChangeArrowheads="1"/>
          </p:cNvSpPr>
          <p:nvPr/>
        </p:nvSpPr>
        <p:spPr bwMode="auto">
          <a:xfrm>
            <a:off x="3236913" y="29718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20487" name="Line 7"/>
          <p:cNvSpPr>
            <a:spLocks noChangeShapeType="1"/>
          </p:cNvSpPr>
          <p:nvPr/>
        </p:nvSpPr>
        <p:spPr bwMode="auto">
          <a:xfrm>
            <a:off x="3998913" y="2438400"/>
            <a:ext cx="0" cy="533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20488" name="AutoShape 8"/>
          <p:cNvCxnSpPr>
            <a:cxnSpLocks noChangeShapeType="1"/>
            <a:stCxn id="374790" idx="1"/>
            <a:endCxn id="374789" idx="1"/>
          </p:cNvCxnSpPr>
          <p:nvPr/>
        </p:nvCxnSpPr>
        <p:spPr bwMode="auto">
          <a:xfrm rot="10800000">
            <a:off x="3160713" y="2247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2247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2438400"/>
            <a:ext cx="643125" cy="461665"/>
          </a:xfrm>
          <a:prstGeom prst="rect">
            <a:avLst/>
          </a:prstGeom>
          <a:noFill/>
          <a:ln w="9525">
            <a:noFill/>
            <a:miter lim="800000"/>
            <a:headEnd/>
            <a:tailEnd/>
          </a:ln>
        </p:spPr>
        <p:txBody>
          <a:bodyPr wrap="none">
            <a:spAutoFit/>
          </a:bodyPr>
          <a:lstStyle/>
          <a:p>
            <a:r>
              <a:rPr lang="en-US">
                <a:latin typeface="+mn-lt"/>
              </a:rPr>
              <a:t>Loan</a:t>
            </a:r>
            <a:endParaRPr lang="en-US" sz="2400">
              <a:latin typeface="+mn-lt"/>
            </a:endParaRPr>
          </a:p>
        </p:txBody>
      </p:sp>
      <p:sp>
        <p:nvSpPr>
          <p:cNvPr id="20491" name="Text Box 11"/>
          <p:cNvSpPr txBox="1">
            <a:spLocks noChangeArrowheads="1"/>
          </p:cNvSpPr>
          <p:nvPr/>
        </p:nvSpPr>
        <p:spPr bwMode="auto">
          <a:xfrm>
            <a:off x="1676400" y="2438400"/>
            <a:ext cx="923201" cy="461665"/>
          </a:xfrm>
          <a:prstGeom prst="rect">
            <a:avLst/>
          </a:prstGeom>
          <a:noFill/>
          <a:ln w="9525">
            <a:noFill/>
            <a:miter lim="800000"/>
            <a:headEnd/>
            <a:tailEnd/>
          </a:ln>
        </p:spPr>
        <p:txBody>
          <a:bodyPr wrap="none">
            <a:spAutoFit/>
          </a:bodyPr>
          <a:lstStyle/>
          <a:p>
            <a:r>
              <a:rPr lang="en-US" dirty="0">
                <a:latin typeface="+mn-lt"/>
              </a:rPr>
              <a:t>Interest</a:t>
            </a:r>
            <a:endParaRPr lang="en-US" sz="2400" b="0" dirty="0">
              <a:latin typeface="+mn-lt"/>
            </a:endParaRPr>
          </a:p>
        </p:txBody>
      </p:sp>
      <p:sp>
        <p:nvSpPr>
          <p:cNvPr id="20492" name="AutoShape 12"/>
          <p:cNvSpPr>
            <a:spLocks noChangeArrowheads="1"/>
          </p:cNvSpPr>
          <p:nvPr/>
        </p:nvSpPr>
        <p:spPr bwMode="auto">
          <a:xfrm>
            <a:off x="3617913" y="1219200"/>
            <a:ext cx="762000" cy="533400"/>
          </a:xfrm>
          <a:prstGeom prst="smileyFace">
            <a:avLst>
              <a:gd name="adj" fmla="val 4653"/>
            </a:avLst>
          </a:prstGeom>
          <a:solidFill>
            <a:schemeClr val="accent1">
              <a:lumMod val="40000"/>
              <a:lumOff val="60000"/>
            </a:schemeClr>
          </a:solidFill>
          <a:ln w="9525">
            <a:solidFill>
              <a:schemeClr val="tx1"/>
            </a:solidFill>
            <a:round/>
            <a:headEnd/>
            <a:tailEnd/>
          </a:ln>
        </p:spPr>
        <p:txBody>
          <a:bodyPr wrap="none" anchor="ctr"/>
          <a:lstStyle/>
          <a:p>
            <a:endParaRPr lang="en-US">
              <a:latin typeface="+mn-lt"/>
            </a:endParaRPr>
          </a:p>
        </p:txBody>
      </p:sp>
      <p:sp>
        <p:nvSpPr>
          <p:cNvPr id="20493" name="Line 13"/>
          <p:cNvSpPr>
            <a:spLocks noChangeShapeType="1"/>
          </p:cNvSpPr>
          <p:nvPr/>
        </p:nvSpPr>
        <p:spPr bwMode="auto">
          <a:xfrm flipV="1">
            <a:off x="36941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4" name="Line 14"/>
          <p:cNvSpPr>
            <a:spLocks noChangeShapeType="1"/>
          </p:cNvSpPr>
          <p:nvPr/>
        </p:nvSpPr>
        <p:spPr bwMode="auto">
          <a:xfrm>
            <a:off x="43037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5" name="Text Box 15"/>
          <p:cNvSpPr txBox="1">
            <a:spLocks noChangeArrowheads="1"/>
          </p:cNvSpPr>
          <p:nvPr/>
        </p:nvSpPr>
        <p:spPr bwMode="auto">
          <a:xfrm>
            <a:off x="4379913" y="1511300"/>
            <a:ext cx="713657" cy="338554"/>
          </a:xfrm>
          <a:prstGeom prst="rect">
            <a:avLst/>
          </a:prstGeom>
          <a:noFill/>
          <a:ln w="9525">
            <a:noFill/>
            <a:miter lim="800000"/>
            <a:headEnd/>
            <a:tailEnd/>
          </a:ln>
        </p:spPr>
        <p:txBody>
          <a:bodyPr wrap="none">
            <a:spAutoFit/>
          </a:bodyPr>
          <a:lstStyle/>
          <a:p>
            <a:r>
              <a:rPr lang="en-US" sz="1600">
                <a:latin typeface="+mn-lt"/>
              </a:rPr>
              <a:t>Bonds</a:t>
            </a:r>
            <a:endParaRPr lang="en-US" sz="2400">
              <a:latin typeface="+mn-lt"/>
            </a:endParaRPr>
          </a:p>
        </p:txBody>
      </p:sp>
      <p:sp>
        <p:nvSpPr>
          <p:cNvPr id="20496" name="Text Box 16"/>
          <p:cNvSpPr txBox="1">
            <a:spLocks noChangeArrowheads="1"/>
          </p:cNvSpPr>
          <p:nvPr/>
        </p:nvSpPr>
        <p:spPr bwMode="auto">
          <a:xfrm>
            <a:off x="2286000" y="1447800"/>
            <a:ext cx="842475" cy="338554"/>
          </a:xfrm>
          <a:prstGeom prst="rect">
            <a:avLst/>
          </a:prstGeom>
          <a:noFill/>
          <a:ln w="9525">
            <a:noFill/>
            <a:miter lim="800000"/>
            <a:headEnd/>
            <a:tailEnd/>
          </a:ln>
        </p:spPr>
        <p:txBody>
          <a:bodyPr wrap="none">
            <a:spAutoFit/>
          </a:bodyPr>
          <a:lstStyle/>
          <a:p>
            <a:r>
              <a:rPr lang="en-US" sz="1600" dirty="0">
                <a:latin typeface="+mn-lt"/>
              </a:rPr>
              <a:t>Interest</a:t>
            </a:r>
            <a:endParaRPr lang="en-US" sz="2400" dirty="0">
              <a:latin typeface="+mn-lt"/>
            </a:endParaRPr>
          </a:p>
        </p:txBody>
      </p:sp>
      <p:sp>
        <p:nvSpPr>
          <p:cNvPr id="20497" name="Rectangle 17"/>
          <p:cNvSpPr>
            <a:spLocks noChangeArrowheads="1"/>
          </p:cNvSpPr>
          <p:nvPr/>
        </p:nvSpPr>
        <p:spPr bwMode="auto">
          <a:xfrm>
            <a:off x="2633079" y="4703034"/>
            <a:ext cx="198688"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802" name="Rectangle 18"/>
          <p:cNvSpPr>
            <a:spLocks noChangeArrowheads="1"/>
          </p:cNvSpPr>
          <p:nvPr/>
        </p:nvSpPr>
        <p:spPr bwMode="auto">
          <a:xfrm>
            <a:off x="3601453" y="47204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sp>
        <p:nvSpPr>
          <p:cNvPr id="374803" name="Rectangle 19"/>
          <p:cNvSpPr>
            <a:spLocks noChangeArrowheads="1"/>
          </p:cNvSpPr>
          <p:nvPr/>
        </p:nvSpPr>
        <p:spPr bwMode="auto">
          <a:xfrm>
            <a:off x="45920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4804" name="Rectangle 20"/>
          <p:cNvSpPr>
            <a:spLocks noChangeArrowheads="1"/>
          </p:cNvSpPr>
          <p:nvPr/>
        </p:nvSpPr>
        <p:spPr bwMode="auto">
          <a:xfrm>
            <a:off x="22298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cxnSp>
        <p:nvCxnSpPr>
          <p:cNvPr id="20501" name="AutoShape 21"/>
          <p:cNvCxnSpPr>
            <a:cxnSpLocks noChangeShapeType="1"/>
            <a:stCxn id="374802" idx="2"/>
            <a:endCxn id="374804" idx="0"/>
          </p:cNvCxnSpPr>
          <p:nvPr/>
        </p:nvCxnSpPr>
        <p:spPr bwMode="auto">
          <a:xfrm rot="5400000">
            <a:off x="3667627" y="4568096"/>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4848727" y="4758596"/>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2229853" y="4910996"/>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flipV="1">
            <a:off x="4038600" y="5652358"/>
            <a:ext cx="513766"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505" name="Text Box 25"/>
          <p:cNvSpPr txBox="1">
            <a:spLocks noChangeArrowheads="1"/>
          </p:cNvSpPr>
          <p:nvPr/>
        </p:nvSpPr>
        <p:spPr bwMode="auto">
          <a:xfrm>
            <a:off x="588673" y="4357547"/>
            <a:ext cx="2175453" cy="584775"/>
          </a:xfrm>
          <a:prstGeom prst="rect">
            <a:avLst/>
          </a:prstGeom>
          <a:noFill/>
          <a:ln w="9525">
            <a:solidFill>
              <a:schemeClr val="tx1"/>
            </a:solidFill>
            <a:miter lim="800000"/>
            <a:headEnd/>
            <a:tailEnd/>
          </a:ln>
        </p:spPr>
        <p:txBody>
          <a:bodyPr wrap="square">
            <a:spAutoFit/>
          </a:bodyPr>
          <a:lstStyle/>
          <a:p>
            <a:r>
              <a:rPr lang="en-US" sz="1600">
                <a:latin typeface="+mn-lt"/>
              </a:rPr>
              <a:t>FP licenses IP to FS for fixed royalty</a:t>
            </a:r>
          </a:p>
        </p:txBody>
      </p:sp>
      <p:sp>
        <p:nvSpPr>
          <p:cNvPr id="20506" name="Text Box 26"/>
          <p:cNvSpPr txBox="1">
            <a:spLocks noChangeArrowheads="1"/>
          </p:cNvSpPr>
          <p:nvPr/>
        </p:nvSpPr>
        <p:spPr bwMode="auto">
          <a:xfrm>
            <a:off x="1523999" y="5928420"/>
            <a:ext cx="3915568" cy="338554"/>
          </a:xfrm>
          <a:prstGeom prst="rect">
            <a:avLst/>
          </a:prstGeom>
          <a:noFill/>
          <a:ln w="9525">
            <a:solidFill>
              <a:schemeClr val="tx1"/>
            </a:solidFill>
            <a:miter lim="800000"/>
            <a:headEnd/>
            <a:tailEnd/>
          </a:ln>
        </p:spPr>
        <p:txBody>
          <a:bodyPr wrap="square">
            <a:spAutoFit/>
          </a:bodyPr>
          <a:lstStyle/>
          <a:p>
            <a:r>
              <a:rPr lang="en-US" sz="1600">
                <a:latin typeface="+mn-lt"/>
              </a:rPr>
              <a:t>FS licenses IP to DS for contingent royalty</a:t>
            </a:r>
          </a:p>
        </p:txBody>
      </p:sp>
      <p:sp>
        <p:nvSpPr>
          <p:cNvPr id="20507" name="Rectangle 27"/>
          <p:cNvSpPr>
            <a:spLocks noChangeArrowheads="1"/>
          </p:cNvSpPr>
          <p:nvPr/>
        </p:nvSpPr>
        <p:spPr bwMode="auto">
          <a:xfrm>
            <a:off x="3657600" y="609600"/>
            <a:ext cx="750526" cy="369332"/>
          </a:xfrm>
          <a:prstGeom prst="rect">
            <a:avLst/>
          </a:prstGeom>
          <a:noFill/>
          <a:ln w="9525">
            <a:solidFill>
              <a:schemeClr val="tx1"/>
            </a:solidFill>
            <a:miter lim="800000"/>
            <a:headEnd/>
            <a:tailEnd/>
          </a:ln>
        </p:spPr>
        <p:txBody>
          <a:bodyPr wrap="none">
            <a:spAutoFit/>
          </a:bodyPr>
          <a:lstStyle/>
          <a:p>
            <a:r>
              <a:rPr lang="en-US" dirty="0">
                <a:latin typeface="+mn-lt"/>
              </a:rPr>
              <a:t>Ex. 11</a:t>
            </a:r>
          </a:p>
        </p:txBody>
      </p:sp>
      <p:sp>
        <p:nvSpPr>
          <p:cNvPr id="20508" name="Rectangle 28"/>
          <p:cNvSpPr>
            <a:spLocks noChangeArrowheads="1"/>
          </p:cNvSpPr>
          <p:nvPr/>
        </p:nvSpPr>
        <p:spPr bwMode="auto">
          <a:xfrm>
            <a:off x="3867744" y="4010148"/>
            <a:ext cx="809778" cy="369332"/>
          </a:xfrm>
          <a:prstGeom prst="rect">
            <a:avLst/>
          </a:prstGeom>
          <a:noFill/>
          <a:ln w="9525">
            <a:solidFill>
              <a:schemeClr val="tx1"/>
            </a:solidFill>
            <a:miter lim="800000"/>
            <a:headEnd/>
            <a:tailEnd/>
          </a:ln>
        </p:spPr>
        <p:txBody>
          <a:bodyPr wrap="square">
            <a:spAutoFit/>
          </a:bodyPr>
          <a:lstStyle/>
          <a:p>
            <a:r>
              <a:rPr lang="en-US" dirty="0">
                <a:latin typeface="+mn-lt"/>
              </a:rPr>
              <a:t>Ex. 12</a:t>
            </a:r>
          </a:p>
        </p:txBody>
      </p:sp>
      <p:cxnSp>
        <p:nvCxnSpPr>
          <p:cNvPr id="5" name="Straight Connector 4">
            <a:extLst>
              <a:ext uri="{FF2B5EF4-FFF2-40B4-BE49-F238E27FC236}">
                <a16:creationId xmlns:a16="http://schemas.microsoft.com/office/drawing/2014/main" id="{727990B1-1354-35C5-71D7-EA52B154F7B9}"/>
              </a:ext>
            </a:extLst>
          </p:cNvPr>
          <p:cNvCxnSpPr/>
          <p:nvPr/>
        </p:nvCxnSpPr>
        <p:spPr>
          <a:xfrm>
            <a:off x="384048" y="3695258"/>
            <a:ext cx="86075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D21BF8-C294-9E5D-B667-B630163EF7B2}"/>
              </a:ext>
            </a:extLst>
          </p:cNvPr>
          <p:cNvSpPr txBox="1"/>
          <p:nvPr/>
        </p:nvSpPr>
        <p:spPr>
          <a:xfrm>
            <a:off x="5436973" y="5782962"/>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0"/>
                                          </p:stCondLst>
                                        </p:cTn>
                                        <p:tgtEl>
                                          <p:spTgt spid="2048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204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4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48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374789" grpId="0" animBg="1"/>
      <p:bldP spid="374790" grpId="0" animBg="1"/>
      <p:bldP spid="20487" grpId="0" animBg="1"/>
      <p:bldP spid="20490" grpId="0"/>
      <p:bldP spid="20491" grpId="0"/>
      <p:bldP spid="20492" grpId="0" animBg="1"/>
      <p:bldP spid="20493" grpId="0" animBg="1"/>
      <p:bldP spid="20494" grpId="0" animBg="1"/>
      <p:bldP spid="20495" grpId="0"/>
      <p:bldP spid="20496" grpId="0"/>
      <p:bldP spid="20497" grpId="0"/>
      <p:bldP spid="374802" grpId="0" animBg="1"/>
      <p:bldP spid="374803" grpId="0" animBg="1"/>
      <p:bldP spid="374804" grpId="0" animBg="1"/>
      <p:bldP spid="20504" grpId="0" animBg="1"/>
      <p:bldP spid="20505" grpId="0" animBg="1"/>
      <p:bldP spid="20506" grpId="0" animBg="1"/>
      <p:bldP spid="20507" grpId="0" animBg="1"/>
      <p:bldP spid="205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r>
              <a:rPr lang="en-US" sz="2000" b="1" u="sng" dirty="0">
                <a:ea typeface="ＭＳ Ｐゴシック" pitchFamily="34" charset="-128"/>
              </a:rPr>
              <a:t> </a:t>
            </a:r>
          </a:p>
        </p:txBody>
      </p:sp>
      <p:sp>
        <p:nvSpPr>
          <p:cNvPr id="2150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1534" name="Slide Number Placeholder 1"/>
          <p:cNvSpPr>
            <a:spLocks noGrp="1"/>
          </p:cNvSpPr>
          <p:nvPr>
            <p:ph type="sldNum" sz="quarter" idx="10"/>
          </p:nvPr>
        </p:nvSpPr>
        <p:spPr>
          <a:noFill/>
        </p:spPr>
        <p:txBody>
          <a:bodyPr/>
          <a:lstStyle/>
          <a:p>
            <a:endParaRPr lang="en-US"/>
          </a:p>
          <a:p>
            <a:fld id="{0B4F5BCA-C7B9-4DEC-BB23-8813B2ED4351}" type="slidenum">
              <a:rPr lang="en-US"/>
              <a:pPr/>
              <a:t>12</a:t>
            </a:fld>
            <a:endParaRPr lang="en-US"/>
          </a:p>
        </p:txBody>
      </p:sp>
      <p:sp>
        <p:nvSpPr>
          <p:cNvPr id="21505" name="Footer Placeholder 3"/>
          <p:cNvSpPr>
            <a:spLocks noGrp="1"/>
          </p:cNvSpPr>
          <p:nvPr>
            <p:ph type="ftr" sz="quarter" idx="11"/>
          </p:nvPr>
        </p:nvSpPr>
        <p:spPr>
          <a:xfrm>
            <a:off x="3124200" y="6465197"/>
            <a:ext cx="2895600" cy="365125"/>
          </a:xfrm>
          <a:noFill/>
        </p:spPr>
        <p:txBody>
          <a:bodyPr/>
          <a:lstStyle/>
          <a:p>
            <a:r>
              <a:rPr lang="en-US" dirty="0">
                <a:latin typeface="Arial" pitchFamily="34" charset="0"/>
                <a:ea typeface="ＭＳ Ｐゴシック" pitchFamily="34" charset="-128"/>
              </a:rPr>
              <a:t>Treaty Shopping and Base Erosion</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mn-lt"/>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mn-lt"/>
            </a:endParaRPr>
          </a:p>
        </p:txBody>
      </p:sp>
      <p:sp>
        <p:nvSpPr>
          <p:cNvPr id="21510" name="Text Box 6"/>
          <p:cNvSpPr txBox="1">
            <a:spLocks noChangeArrowheads="1"/>
          </p:cNvSpPr>
          <p:nvPr/>
        </p:nvSpPr>
        <p:spPr bwMode="auto">
          <a:xfrm>
            <a:off x="4724400" y="4339812"/>
            <a:ext cx="3663760" cy="307777"/>
          </a:xfrm>
          <a:prstGeom prst="rect">
            <a:avLst/>
          </a:prstGeom>
          <a:noFill/>
          <a:ln w="9525">
            <a:solidFill>
              <a:schemeClr val="tx1"/>
            </a:solidFill>
            <a:miter lim="800000"/>
            <a:headEnd/>
            <a:tailEnd/>
          </a:ln>
        </p:spPr>
        <p:txBody>
          <a:bodyPr wrap="none">
            <a:spAutoFit/>
          </a:bodyPr>
          <a:lstStyle/>
          <a:p>
            <a:r>
              <a:rPr lang="en-US" sz="1400" dirty="0">
                <a:latin typeface="+mn-lt"/>
              </a:rPr>
              <a:t>FP contributes $ to FS for perpetual </a:t>
            </a:r>
            <a:r>
              <a:rPr lang="en-US" sz="1400" dirty="0" err="1">
                <a:latin typeface="+mn-lt"/>
              </a:rPr>
              <a:t>prd</a:t>
            </a:r>
            <a:r>
              <a:rPr lang="en-US" sz="1400">
                <a:latin typeface="+mn-lt"/>
              </a:rPr>
              <a:t> stock.</a:t>
            </a:r>
            <a:endParaRPr lang="en-US" sz="1400" dirty="0">
              <a:latin typeface="+mn-lt"/>
            </a:endParaRPr>
          </a:p>
        </p:txBody>
      </p:sp>
      <p:sp>
        <p:nvSpPr>
          <p:cNvPr id="21511" name="Text Box 7"/>
          <p:cNvSpPr txBox="1">
            <a:spLocks noChangeArrowheads="1"/>
          </p:cNvSpPr>
          <p:nvPr/>
        </p:nvSpPr>
        <p:spPr bwMode="auto">
          <a:xfrm>
            <a:off x="4800600" y="4989100"/>
            <a:ext cx="2895600" cy="314325"/>
          </a:xfrm>
          <a:prstGeom prst="rect">
            <a:avLst/>
          </a:prstGeom>
          <a:noFill/>
          <a:ln w="9525">
            <a:solidFill>
              <a:schemeClr val="tx1"/>
            </a:solidFill>
            <a:miter lim="800000"/>
            <a:headEnd/>
            <a:tailEnd/>
          </a:ln>
        </p:spPr>
        <p:txBody>
          <a:bodyPr>
            <a:spAutoFit/>
          </a:bodyPr>
          <a:lstStyle/>
          <a:p>
            <a:r>
              <a:rPr lang="en-US" sz="1400">
                <a:latin typeface="+mn-lt"/>
              </a:rPr>
              <a:t>FS loans $ to FS 1.</a:t>
            </a:r>
          </a:p>
        </p:txBody>
      </p:sp>
      <p:sp>
        <p:nvSpPr>
          <p:cNvPr id="375816" name="Rectangle 8"/>
          <p:cNvSpPr>
            <a:spLocks noChangeArrowheads="1"/>
          </p:cNvSpPr>
          <p:nvPr/>
        </p:nvSpPr>
        <p:spPr bwMode="auto">
          <a:xfrm>
            <a:off x="3048000" y="1371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17" name="Rectangle 9"/>
          <p:cNvSpPr>
            <a:spLocks noChangeArrowheads="1"/>
          </p:cNvSpPr>
          <p:nvPr/>
        </p:nvSpPr>
        <p:spPr bwMode="auto">
          <a:xfrm>
            <a:off x="4038600"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cxnSp>
        <p:nvCxnSpPr>
          <p:cNvPr id="21514" name="AutoShape 10"/>
          <p:cNvCxnSpPr>
            <a:cxnSpLocks noChangeShapeType="1"/>
            <a:stCxn id="375816" idx="2"/>
          </p:cNvCxnSpPr>
          <p:nvPr/>
        </p:nvCxnSpPr>
        <p:spPr bwMode="auto">
          <a:xfrm rot="5400000">
            <a:off x="3048000" y="1219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4229100" y="1409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2514600" y="2701667"/>
            <a:ext cx="3066032" cy="307777"/>
          </a:xfrm>
          <a:prstGeom prst="rect">
            <a:avLst/>
          </a:prstGeom>
          <a:noFill/>
          <a:ln w="9525">
            <a:solidFill>
              <a:schemeClr val="tx1"/>
            </a:solidFill>
            <a:miter lim="800000"/>
            <a:headEnd/>
            <a:tailEnd/>
          </a:ln>
        </p:spPr>
        <p:txBody>
          <a:bodyPr wrap="none">
            <a:spAutoFit/>
          </a:bodyPr>
          <a:lstStyle/>
          <a:p>
            <a:r>
              <a:rPr lang="en-US" sz="1400">
                <a:latin typeface="+mn-lt"/>
              </a:rPr>
              <a:t>1. FS makes interest bearing loan to DS</a:t>
            </a:r>
          </a:p>
        </p:txBody>
      </p:sp>
      <p:sp>
        <p:nvSpPr>
          <p:cNvPr id="21517" name="Text Box 13"/>
          <p:cNvSpPr txBox="1">
            <a:spLocks noChangeArrowheads="1"/>
          </p:cNvSpPr>
          <p:nvPr/>
        </p:nvSpPr>
        <p:spPr bwMode="auto">
          <a:xfrm>
            <a:off x="190500" y="1033300"/>
            <a:ext cx="2324100" cy="523220"/>
          </a:xfrm>
          <a:prstGeom prst="rect">
            <a:avLst/>
          </a:prstGeom>
          <a:noFill/>
          <a:ln w="9525">
            <a:solidFill>
              <a:schemeClr val="tx1"/>
            </a:solidFill>
            <a:miter lim="800000"/>
            <a:headEnd/>
            <a:tailEnd/>
          </a:ln>
        </p:spPr>
        <p:txBody>
          <a:bodyPr wrap="square">
            <a:spAutoFit/>
          </a:bodyPr>
          <a:lstStyle/>
          <a:p>
            <a:r>
              <a:rPr lang="en-US" sz="1400" dirty="0">
                <a:latin typeface="+mn-lt"/>
              </a:rPr>
              <a:t>2. FP makes non-interest bearing loan to FS</a:t>
            </a:r>
          </a:p>
        </p:txBody>
      </p:sp>
      <p:sp>
        <p:nvSpPr>
          <p:cNvPr id="375822" name="Rectangle 14"/>
          <p:cNvSpPr>
            <a:spLocks noChangeArrowheads="1"/>
          </p:cNvSpPr>
          <p:nvPr/>
        </p:nvSpPr>
        <p:spPr bwMode="auto">
          <a:xfrm>
            <a:off x="1905000" y="2133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21519" name="Line 15"/>
          <p:cNvSpPr>
            <a:spLocks noChangeShapeType="1"/>
          </p:cNvSpPr>
          <p:nvPr/>
        </p:nvSpPr>
        <p:spPr bwMode="auto">
          <a:xfrm>
            <a:off x="3581400" y="2286000"/>
            <a:ext cx="457200" cy="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0" name="AutoShape 16"/>
          <p:cNvCxnSpPr>
            <a:cxnSpLocks noChangeShapeType="1"/>
            <a:stCxn id="375816" idx="1"/>
            <a:endCxn id="375822" idx="1"/>
          </p:cNvCxnSpPr>
          <p:nvPr/>
        </p:nvCxnSpPr>
        <p:spPr bwMode="auto">
          <a:xfrm rot="10800000" flipV="1">
            <a:off x="1905000" y="1562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46843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375826" name="Rectangle 18"/>
          <p:cNvSpPr>
            <a:spLocks noChangeArrowheads="1"/>
          </p:cNvSpPr>
          <p:nvPr/>
        </p:nvSpPr>
        <p:spPr bwMode="auto">
          <a:xfrm>
            <a:off x="2667000" y="59035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sp>
        <p:nvSpPr>
          <p:cNvPr id="375827" name="Rectangle 19"/>
          <p:cNvSpPr>
            <a:spLocks noChangeArrowheads="1"/>
          </p:cNvSpPr>
          <p:nvPr/>
        </p:nvSpPr>
        <p:spPr bwMode="auto">
          <a:xfrm>
            <a:off x="2667000" y="40747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28" name="Rectangle 20"/>
          <p:cNvSpPr>
            <a:spLocks noChangeArrowheads="1"/>
          </p:cNvSpPr>
          <p:nvPr/>
        </p:nvSpPr>
        <p:spPr bwMode="auto">
          <a:xfrm>
            <a:off x="2667000" y="52939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1 T</a:t>
            </a:r>
          </a:p>
        </p:txBody>
      </p:sp>
      <p:sp>
        <p:nvSpPr>
          <p:cNvPr id="21525" name="Line 21"/>
          <p:cNvSpPr>
            <a:spLocks noChangeShapeType="1"/>
          </p:cNvSpPr>
          <p:nvPr/>
        </p:nvSpPr>
        <p:spPr bwMode="auto">
          <a:xfrm>
            <a:off x="3505200" y="5065300"/>
            <a:ext cx="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1526" name="Line 22"/>
          <p:cNvSpPr>
            <a:spLocks noChangeShapeType="1"/>
          </p:cNvSpPr>
          <p:nvPr/>
        </p:nvSpPr>
        <p:spPr bwMode="auto">
          <a:xfrm>
            <a:off x="3505200" y="4455700"/>
            <a:ext cx="0" cy="228600"/>
          </a:xfrm>
          <a:prstGeom prst="line">
            <a:avLst/>
          </a:prstGeom>
          <a:noFill/>
          <a:ln w="9525">
            <a:solidFill>
              <a:schemeClr val="tx1"/>
            </a:solidFill>
            <a:round/>
            <a:headEnd/>
            <a:tailEnd type="triangle" w="med" len="med"/>
          </a:ln>
        </p:spPr>
        <p:txBody>
          <a:bodyPr/>
          <a:lstStyle/>
          <a:p>
            <a:endParaRPr lang="en-US">
              <a:latin typeface="+mn-lt"/>
            </a:endParaRPr>
          </a:p>
        </p:txBody>
      </p:sp>
      <p:sp>
        <p:nvSpPr>
          <p:cNvPr id="21527" name="Line 23"/>
          <p:cNvSpPr>
            <a:spLocks noChangeShapeType="1"/>
          </p:cNvSpPr>
          <p:nvPr/>
        </p:nvSpPr>
        <p:spPr bwMode="auto">
          <a:xfrm>
            <a:off x="3505200" y="5674900"/>
            <a:ext cx="0" cy="22860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8" name="AutoShape 24"/>
          <p:cNvCxnSpPr>
            <a:cxnSpLocks noChangeShapeType="1"/>
            <a:stCxn id="375827" idx="1"/>
            <a:endCxn id="375825" idx="1"/>
          </p:cNvCxnSpPr>
          <p:nvPr/>
        </p:nvCxnSpPr>
        <p:spPr bwMode="auto">
          <a:xfrm rot="10800000" flipH="1" flipV="1">
            <a:off x="2667000" y="4265200"/>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4874800"/>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5711412"/>
            <a:ext cx="1533497" cy="307777"/>
          </a:xfrm>
          <a:prstGeom prst="rect">
            <a:avLst/>
          </a:prstGeom>
          <a:noFill/>
          <a:ln w="9525">
            <a:solidFill>
              <a:schemeClr val="tx1"/>
            </a:solidFill>
            <a:miter lim="800000"/>
            <a:headEnd/>
            <a:tailEnd/>
          </a:ln>
        </p:spPr>
        <p:txBody>
          <a:bodyPr wrap="none">
            <a:spAutoFit/>
          </a:bodyPr>
          <a:lstStyle/>
          <a:p>
            <a:r>
              <a:rPr lang="en-US" sz="1400">
                <a:latin typeface="+mn-lt"/>
              </a:rPr>
              <a:t>FS 1 loans $ to DS.</a:t>
            </a:r>
          </a:p>
        </p:txBody>
      </p:sp>
      <p:cxnSp>
        <p:nvCxnSpPr>
          <p:cNvPr id="21531" name="AutoShape 27"/>
          <p:cNvCxnSpPr>
            <a:cxnSpLocks noChangeShapeType="1"/>
            <a:stCxn id="375828" idx="1"/>
            <a:endCxn id="375826" idx="1"/>
          </p:cNvCxnSpPr>
          <p:nvPr/>
        </p:nvCxnSpPr>
        <p:spPr bwMode="auto">
          <a:xfrm rot="10800000" flipH="1" flipV="1">
            <a:off x="2667000" y="5484400"/>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733800" y="609600"/>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13</a:t>
            </a:r>
          </a:p>
        </p:txBody>
      </p:sp>
      <p:sp>
        <p:nvSpPr>
          <p:cNvPr id="21533" name="Rectangle 29"/>
          <p:cNvSpPr>
            <a:spLocks noChangeArrowheads="1"/>
          </p:cNvSpPr>
          <p:nvPr/>
        </p:nvSpPr>
        <p:spPr bwMode="auto">
          <a:xfrm>
            <a:off x="3048000" y="3555587"/>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15</a:t>
            </a:r>
          </a:p>
        </p:txBody>
      </p:sp>
      <p:cxnSp>
        <p:nvCxnSpPr>
          <p:cNvPr id="3" name="Straight Connector 2">
            <a:extLst>
              <a:ext uri="{FF2B5EF4-FFF2-40B4-BE49-F238E27FC236}">
                <a16:creationId xmlns:a16="http://schemas.microsoft.com/office/drawing/2014/main" id="{43692F22-70ED-B9BC-8E80-A94BC7D19046}"/>
              </a:ext>
            </a:extLst>
          </p:cNvPr>
          <p:cNvCxnSpPr/>
          <p:nvPr/>
        </p:nvCxnSpPr>
        <p:spPr>
          <a:xfrm>
            <a:off x="533400" y="3276600"/>
            <a:ext cx="83088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58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5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nodePh="1">
                                  <p:stCondLst>
                                    <p:cond delay="0"/>
                                  </p:stCondLst>
                                  <p:endCondLst>
                                    <p:cond evt="begin" delay="0">
                                      <p:tn val="31"/>
                                    </p:cond>
                                  </p:endCondLst>
                                  <p:childTnLst>
                                    <p:set>
                                      <p:cBhvr>
                                        <p:cTn id="32" dur="1" fill="hold">
                                          <p:stCondLst>
                                            <p:cond delay="0"/>
                                          </p:stCondLst>
                                        </p:cTn>
                                        <p:tgtEl>
                                          <p:spTgt spid="215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58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5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58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58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5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5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5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5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animBg="1"/>
      <p:bldP spid="21511" grpId="0" animBg="1"/>
      <p:bldP spid="375816" grpId="0" animBg="1"/>
      <p:bldP spid="375817" grpId="0" animBg="1"/>
      <p:bldP spid="21516" grpId="0" animBg="1"/>
      <p:bldP spid="21517" grpId="0" animBg="1"/>
      <p:bldP spid="375822" grpId="0" animBg="1"/>
      <p:bldP spid="21519" grpId="0" animBg="1"/>
      <p:bldP spid="375825" grpId="0" animBg="1"/>
      <p:bldP spid="375826" grpId="0" animBg="1"/>
      <p:bldP spid="375827" grpId="0" animBg="1"/>
      <p:bldP spid="375828" grpId="0" animBg="1"/>
      <p:bldP spid="21525" grpId="0" animBg="1"/>
      <p:bldP spid="21526" grpId="0" animBg="1"/>
      <p:bldP spid="21527" grpId="0" animBg="1"/>
      <p:bldP spid="21530" grpId="0" animBg="1"/>
      <p:bldP spid="21532" grpId="0" animBg="1"/>
      <p:bldP spid="215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a:buFontTx/>
              <a:buNone/>
            </a:pPr>
            <a:r>
              <a:rPr lang="en-US">
                <a:ea typeface="ＭＳ Ｐゴシック" pitchFamily="34" charset="-128"/>
              </a:rPr>
              <a:t>  </a:t>
            </a:r>
          </a:p>
        </p:txBody>
      </p:sp>
      <p:sp>
        <p:nvSpPr>
          <p:cNvPr id="32769" name="Title 1"/>
          <p:cNvSpPr>
            <a:spLocks noGrp="1"/>
          </p:cNvSpPr>
          <p:nvPr>
            <p:ph type="title"/>
          </p:nvPr>
        </p:nvSpPr>
        <p:spPr/>
        <p:txBody>
          <a:bodyPr/>
          <a:lstStyle/>
          <a:p>
            <a:r>
              <a:rPr lang="en-US" b="1" dirty="0">
                <a:ea typeface="ＭＳ Ｐゴシック" pitchFamily="34" charset="-128"/>
              </a:rPr>
              <a:t>Definition of Conduit:  US-UK Treaty</a:t>
            </a:r>
          </a:p>
        </p:txBody>
      </p:sp>
      <p:sp>
        <p:nvSpPr>
          <p:cNvPr id="32774" name="Slide Number Placeholder 8"/>
          <p:cNvSpPr>
            <a:spLocks noGrp="1"/>
          </p:cNvSpPr>
          <p:nvPr>
            <p:ph type="sldNum" sz="quarter" idx="10"/>
          </p:nvPr>
        </p:nvSpPr>
        <p:spPr>
          <a:noFill/>
        </p:spPr>
        <p:txBody>
          <a:bodyPr/>
          <a:lstStyle/>
          <a:p>
            <a:endParaRPr lang="en-US"/>
          </a:p>
          <a:p>
            <a:fld id="{33F1A0EC-9898-462C-AFED-5D5FBB9E100E}" type="slidenum">
              <a:rPr lang="en-US"/>
              <a:pPr/>
              <a:t>13</a:t>
            </a:fld>
            <a:endParaRPr lang="en-US"/>
          </a:p>
        </p:txBody>
      </p:sp>
      <p:sp>
        <p:nvSpPr>
          <p:cNvPr id="8" name="Footer Placeholder 7"/>
          <p:cNvSpPr>
            <a:spLocks noGrp="1"/>
          </p:cNvSpPr>
          <p:nvPr>
            <p:ph type="ftr" sz="quarter" idx="11"/>
          </p:nvPr>
        </p:nvSpPr>
        <p:spPr/>
        <p:txBody>
          <a:bodyPr/>
          <a:lstStyle/>
          <a:p>
            <a:pPr>
              <a:defRPr/>
            </a:pPr>
            <a:r>
              <a:rPr lang="en-US"/>
              <a:t>Treaty Shopping and Base Erosion</a:t>
            </a:r>
          </a:p>
        </p:txBody>
      </p:sp>
      <p:pic>
        <p:nvPicPr>
          <p:cNvPr id="32771" name="Picture 5"/>
          <p:cNvPicPr>
            <a:picLocks noChangeAspect="1"/>
          </p:cNvPicPr>
          <p:nvPr/>
        </p:nvPicPr>
        <p:blipFill>
          <a:blip r:embed="rId2" cstate="print"/>
          <a:srcRect/>
          <a:stretch>
            <a:fillRect/>
          </a:stretch>
        </p:blipFill>
        <p:spPr bwMode="auto">
          <a:xfrm>
            <a:off x="685800" y="8382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108200" y="5510212"/>
            <a:ext cx="6096000" cy="307975"/>
          </a:xfrm>
          <a:prstGeom prst="rect">
            <a:avLst/>
          </a:prstGeom>
          <a:noFill/>
          <a:ln w="9525">
            <a:noFill/>
            <a:miter lim="800000"/>
            <a:headEnd/>
            <a:tailEnd/>
          </a:ln>
        </p:spPr>
        <p:txBody>
          <a:bodyPr>
            <a:spAutoFit/>
          </a:bodyPr>
          <a:lstStyle/>
          <a:p>
            <a:r>
              <a:rPr lang="en-US" sz="1400" dirty="0"/>
              <a:t>Article 3(1)(n), US-UK Treaty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noFill/>
        </p:spPr>
        <p:txBody>
          <a:bodyPr/>
          <a:lstStyle/>
          <a:p>
            <a:pPr marL="0" indent="0" eaLnBrk="1" hangingPunct="1">
              <a:buNone/>
            </a:pPr>
            <a:endParaRPr lang="en-US" dirty="0">
              <a:ea typeface="ＭＳ Ｐゴシック" pitchFamily="34" charset="-128"/>
            </a:endParaRPr>
          </a:p>
          <a:p>
            <a:pPr marL="231775" indent="-231775" eaLnBrk="1" hangingPunct="1"/>
            <a:r>
              <a:rPr lang="en-US" sz="3600" dirty="0">
                <a:ea typeface="ＭＳ Ｐゴシック" pitchFamily="34" charset="-128"/>
              </a:rPr>
              <a:t>Article 3, par. 1(n):  Conduit Arrangement</a:t>
            </a:r>
          </a:p>
          <a:p>
            <a:pPr marL="231775" indent="-231775" eaLnBrk="1" hangingPunct="1"/>
            <a:r>
              <a:rPr lang="en-US" sz="3600" dirty="0">
                <a:ea typeface="ＭＳ Ｐゴシック" pitchFamily="34" charset="-128"/>
              </a:rPr>
              <a:t>Article 10, par. 9 (dividends)</a:t>
            </a:r>
          </a:p>
          <a:p>
            <a:pPr marL="231775" indent="-231775" eaLnBrk="1" hangingPunct="1"/>
            <a:r>
              <a:rPr lang="en-US" sz="3600" dirty="0">
                <a:ea typeface="ＭＳ Ｐゴシック" pitchFamily="34" charset="-128"/>
              </a:rPr>
              <a:t>Article 11, par. 7 (interest)</a:t>
            </a:r>
          </a:p>
          <a:p>
            <a:pPr marL="231775" indent="-231775" eaLnBrk="1" hangingPunct="1"/>
            <a:r>
              <a:rPr lang="en-US" sz="3600" dirty="0">
                <a:ea typeface="ＭＳ Ｐゴシック" pitchFamily="34" charset="-128"/>
              </a:rPr>
              <a:t>Article 12, par. 5 (royalties)</a:t>
            </a:r>
          </a:p>
          <a:p>
            <a:pPr marL="231775" indent="-231775" eaLnBrk="1" hangingPunct="1"/>
            <a:r>
              <a:rPr lang="en-US" sz="3600" dirty="0">
                <a:ea typeface="ＭＳ Ｐゴシック" pitchFamily="34" charset="-128"/>
              </a:rPr>
              <a:t>Technical Explanation Annex (Exchange of Letters)</a:t>
            </a:r>
            <a:endParaRPr lang="en-US" b="1" u="sng" dirty="0">
              <a:ea typeface="ＭＳ Ｐゴシック" pitchFamily="34" charset="-128"/>
            </a:endParaRPr>
          </a:p>
        </p:txBody>
      </p:sp>
      <p:sp>
        <p:nvSpPr>
          <p:cNvPr id="22530" name="Rectangle 2"/>
          <p:cNvSpPr>
            <a:spLocks noGrp="1" noChangeArrowheads="1"/>
          </p:cNvSpPr>
          <p:nvPr>
            <p:ph type="title"/>
          </p:nvPr>
        </p:nvSpPr>
        <p:spPr>
          <a:noFill/>
        </p:spPr>
        <p:txBody>
          <a:bodyPr/>
          <a:lstStyle/>
          <a:p>
            <a:pPr eaLnBrk="1" hangingPunct="1"/>
            <a:r>
              <a:rPr lang="en-US" b="1">
                <a:ea typeface="ＭＳ Ｐゴシック" pitchFamily="34" charset="-128"/>
              </a:rPr>
              <a:t>Conduit Financing:  UK Treaty</a:t>
            </a:r>
            <a:endParaRPr lang="en-US" b="1" u="sng">
              <a:ea typeface="ＭＳ Ｐゴシック" pitchFamily="34" charset="-128"/>
            </a:endParaRPr>
          </a:p>
        </p:txBody>
      </p:sp>
      <p:sp>
        <p:nvSpPr>
          <p:cNvPr id="22532" name="Slide Number Placeholder 1"/>
          <p:cNvSpPr>
            <a:spLocks noGrp="1"/>
          </p:cNvSpPr>
          <p:nvPr>
            <p:ph type="sldNum" sz="quarter" idx="10"/>
          </p:nvPr>
        </p:nvSpPr>
        <p:spPr>
          <a:noFill/>
        </p:spPr>
        <p:txBody>
          <a:bodyPr/>
          <a:lstStyle/>
          <a:p>
            <a:endParaRPr lang="en-US"/>
          </a:p>
          <a:p>
            <a:fld id="{76EE472A-459D-4590-A557-793CFE19C633}" type="slidenum">
              <a:rPr lang="en-US"/>
              <a:pPr/>
              <a:t>14</a:t>
            </a:fld>
            <a:endParaRPr lang="en-US"/>
          </a:p>
        </p:txBody>
      </p:sp>
      <p:sp>
        <p:nvSpPr>
          <p:cNvPr id="2252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a:ea typeface="ＭＳ Ｐゴシック" pitchFamily="34" charset="-128"/>
              </a:rPr>
              <a:t>Treaty Shopping:  Conduit Arrangements</a:t>
            </a:r>
            <a:endParaRPr lang="en-US">
              <a:ea typeface="ＭＳ Ｐゴシック" pitchFamily="34" charset="-128"/>
            </a:endParaRPr>
          </a:p>
        </p:txBody>
      </p:sp>
      <p:sp>
        <p:nvSpPr>
          <p:cNvPr id="33811" name="Slide Number Placeholder 4"/>
          <p:cNvSpPr>
            <a:spLocks noGrp="1"/>
          </p:cNvSpPr>
          <p:nvPr>
            <p:ph type="sldNum" sz="quarter" idx="10"/>
          </p:nvPr>
        </p:nvSpPr>
        <p:spPr>
          <a:noFill/>
        </p:spPr>
        <p:txBody>
          <a:bodyPr/>
          <a:lstStyle/>
          <a:p>
            <a:endParaRPr lang="en-US"/>
          </a:p>
          <a:p>
            <a:fld id="{31D4B268-68DD-4964-BC6E-2CBFBE9306E4}" type="slidenum">
              <a:rPr lang="en-US"/>
              <a:pPr/>
              <a:t>15</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cxnSp>
        <p:nvCxnSpPr>
          <p:cNvPr id="14" name="Straight Connector 13"/>
          <p:cNvCxnSpPr>
            <a:cxnSpLocks noChangeShapeType="1"/>
            <a:stCxn id="27" idx="2"/>
            <a:endCxn id="17" idx="0"/>
          </p:cNvCxnSpPr>
          <p:nvPr/>
        </p:nvCxnSpPr>
        <p:spPr bwMode="auto">
          <a:xfrm rot="5400000">
            <a:off x="3924301" y="38862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581400" y="44196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581400" y="26670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3848101" y="20574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600200" y="17510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057400" y="3657600"/>
            <a:ext cx="838200" cy="381000"/>
          </a:xfrm>
          <a:prstGeom prst="rect">
            <a:avLst/>
          </a:prstGeom>
          <a:noFill/>
          <a:ln w="9525">
            <a:noFill/>
            <a:miter lim="800000"/>
            <a:headEnd/>
            <a:tailEnd/>
          </a:ln>
        </p:spPr>
        <p:txBody>
          <a:bodyPr>
            <a:spAutoFit/>
          </a:bodyPr>
          <a:lstStyle/>
          <a:p>
            <a:r>
              <a:rPr lang="en-US">
                <a:latin typeface="+mn-lt"/>
              </a:rPr>
              <a:t>$$</a:t>
            </a:r>
          </a:p>
        </p:txBody>
      </p:sp>
      <p:sp>
        <p:nvSpPr>
          <p:cNvPr id="33801" name="TextBox 84"/>
          <p:cNvSpPr txBox="1">
            <a:spLocks noChangeArrowheads="1"/>
          </p:cNvSpPr>
          <p:nvPr/>
        </p:nvSpPr>
        <p:spPr bwMode="auto">
          <a:xfrm>
            <a:off x="6172200" y="1828800"/>
            <a:ext cx="2438400" cy="1323975"/>
          </a:xfrm>
          <a:prstGeom prst="rect">
            <a:avLst/>
          </a:prstGeom>
          <a:noFill/>
          <a:ln w="9525">
            <a:noFill/>
            <a:miter lim="800000"/>
            <a:headEnd/>
            <a:tailEnd/>
          </a:ln>
        </p:spPr>
        <p:txBody>
          <a:bodyPr>
            <a:spAutoFit/>
          </a:bodyPr>
          <a:lstStyle/>
          <a:p>
            <a:r>
              <a:rPr lang="en-US" sz="1600">
                <a:latin typeface="+mn-lt"/>
              </a:rPr>
              <a:t>Contract: Pay UK Co issue price of prd stk, receive 3.75% + 20% USCo net profits, and redemption price of stk in 20 yrs. </a:t>
            </a:r>
          </a:p>
        </p:txBody>
      </p:sp>
      <p:sp>
        <p:nvSpPr>
          <p:cNvPr id="33802" name="TextBox 85"/>
          <p:cNvSpPr txBox="1">
            <a:spLocks noChangeArrowheads="1"/>
          </p:cNvSpPr>
          <p:nvPr/>
        </p:nvSpPr>
        <p:spPr bwMode="auto">
          <a:xfrm>
            <a:off x="6172200" y="3657600"/>
            <a:ext cx="1447800" cy="923925"/>
          </a:xfrm>
          <a:prstGeom prst="rect">
            <a:avLst/>
          </a:prstGeom>
          <a:noFill/>
          <a:ln w="9525">
            <a:noFill/>
            <a:miter lim="800000"/>
            <a:headEnd/>
            <a:tailEnd/>
          </a:ln>
        </p:spPr>
        <p:txBody>
          <a:bodyPr>
            <a:spAutoFit/>
          </a:bodyPr>
          <a:lstStyle/>
          <a:p>
            <a:r>
              <a:rPr lang="en-US">
                <a:latin typeface="+mn-lt"/>
              </a:rPr>
              <a:t>Prd Stk: 4% + 20% net profits</a:t>
            </a:r>
          </a:p>
        </p:txBody>
      </p:sp>
      <p:sp>
        <p:nvSpPr>
          <p:cNvPr id="23" name="Rectangle 22"/>
          <p:cNvSpPr/>
          <p:nvPr/>
        </p:nvSpPr>
        <p:spPr>
          <a:xfrm>
            <a:off x="3581400" y="7620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124200" y="12969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581400" y="30099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334000" y="30099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334000" y="12969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752600" y="5448506"/>
            <a:ext cx="6096000" cy="307975"/>
          </a:xfrm>
          <a:prstGeom prst="rect">
            <a:avLst/>
          </a:prstGeom>
          <a:noFill/>
          <a:ln w="9525">
            <a:noFill/>
            <a:miter lim="800000"/>
            <a:headEnd/>
            <a:tailEnd/>
          </a:ln>
        </p:spPr>
        <p:txBody>
          <a:bodyPr>
            <a:spAutoFit/>
          </a:bodyPr>
          <a:lstStyle/>
          <a:p>
            <a:r>
              <a:rPr lang="en-US" sz="1400" dirty="0">
                <a:latin typeface="+mn-lt"/>
              </a:rPr>
              <a:t>Example 1, Exchange of Letters, US-UK Treaty, Annex to Technical Explanation</a:t>
            </a:r>
          </a:p>
        </p:txBody>
      </p:sp>
      <p:sp>
        <p:nvSpPr>
          <p:cNvPr id="33809" name="TextBox 35"/>
          <p:cNvSpPr txBox="1">
            <a:spLocks noChangeArrowheads="1"/>
          </p:cNvSpPr>
          <p:nvPr/>
        </p:nvSpPr>
        <p:spPr bwMode="auto">
          <a:xfrm>
            <a:off x="2057400" y="2133600"/>
            <a:ext cx="838200" cy="381000"/>
          </a:xfrm>
          <a:prstGeom prst="rect">
            <a:avLst/>
          </a:prstGeom>
          <a:noFill/>
          <a:ln w="9525">
            <a:noFill/>
            <a:miter lim="800000"/>
            <a:headEnd/>
            <a:tailEnd/>
          </a:ln>
        </p:spPr>
        <p:txBody>
          <a:bodyPr>
            <a:spAutoFit/>
          </a:bodyPr>
          <a:lstStyle/>
          <a:p>
            <a:r>
              <a:rPr lang="en-US">
                <a:latin typeface="+mn-l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6400" indent="-406400">
              <a:lnSpc>
                <a:spcPct val="80000"/>
              </a:lnSpc>
            </a:pPr>
            <a:r>
              <a:rPr lang="en-US" sz="3200" dirty="0">
                <a:ea typeface="ＭＳ Ｐゴシック" pitchFamily="34" charset="-128"/>
              </a:rPr>
              <a:t>Limit treaty benefits to </a:t>
            </a:r>
            <a:r>
              <a:rPr lang="en-US" sz="3200" i="1" dirty="0">
                <a:ea typeface="ＭＳ Ｐゴシック" pitchFamily="34" charset="-128"/>
              </a:rPr>
              <a:t>qualified persons</a:t>
            </a:r>
          </a:p>
          <a:p>
            <a:pPr marL="406400" indent="-406400">
              <a:lnSpc>
                <a:spcPct val="80000"/>
              </a:lnSpc>
            </a:pPr>
            <a:endParaRPr lang="en-US" sz="3200" i="1" dirty="0">
              <a:ea typeface="ＭＳ Ｐゴシック" pitchFamily="34" charset="-128"/>
            </a:endParaRPr>
          </a:p>
          <a:p>
            <a:pPr marL="406400" indent="-406400"/>
            <a:r>
              <a:rPr lang="en-US" sz="3200" dirty="0">
                <a:ea typeface="ＭＳ Ｐゴシック" pitchFamily="34" charset="-128"/>
              </a:rPr>
              <a:t>A </a:t>
            </a:r>
            <a:r>
              <a:rPr lang="en-US" sz="3200" i="1" dirty="0">
                <a:ea typeface="ＭＳ Ｐゴシック" pitchFamily="34" charset="-128"/>
              </a:rPr>
              <a:t>qualified person</a:t>
            </a:r>
            <a:r>
              <a:rPr lang="en-US" sz="3200" dirty="0">
                <a:ea typeface="ＭＳ Ｐゴシック" pitchFamily="34" charset="-128"/>
              </a:rPr>
              <a:t> is treaty </a:t>
            </a:r>
            <a:r>
              <a:rPr lang="en-US" sz="3200" i="1" dirty="0">
                <a:ea typeface="ＭＳ Ｐゴシック" pitchFamily="34" charset="-128"/>
              </a:rPr>
              <a:t>resident</a:t>
            </a:r>
            <a:r>
              <a:rPr lang="en-US" sz="3200" dirty="0">
                <a:ea typeface="ＭＳ Ｐゴシック" pitchFamily="34" charset="-128"/>
              </a:rPr>
              <a:t> who is a(n):</a:t>
            </a:r>
          </a:p>
          <a:p>
            <a:pPr marL="749300" lvl="1" indent="-463550"/>
            <a:r>
              <a:rPr lang="en-US" sz="2800" b="1" i="1" dirty="0">
                <a:ea typeface="ＭＳ Ｐゴシック" pitchFamily="34" charset="-128"/>
              </a:rPr>
              <a:t>Individual</a:t>
            </a:r>
          </a:p>
          <a:p>
            <a:pPr marL="749300" lvl="1" indent="-463550"/>
            <a:r>
              <a:rPr lang="en-US" sz="2800" b="1" i="1" dirty="0">
                <a:ea typeface="ＭＳ Ｐゴシック" pitchFamily="34" charset="-128"/>
              </a:rPr>
              <a:t>Qualified governmental entity</a:t>
            </a:r>
            <a:r>
              <a:rPr lang="en-US" sz="2800" i="1" dirty="0">
                <a:ea typeface="ＭＳ Ｐゴシック" pitchFamily="34" charset="-128"/>
              </a:rPr>
              <a:t> </a:t>
            </a:r>
            <a:r>
              <a:rPr lang="en-US" sz="2800" dirty="0">
                <a:ea typeface="ＭＳ Ｐゴシック" pitchFamily="34" charset="-128"/>
              </a:rPr>
              <a:t>(state, political subdivision, etc.)</a:t>
            </a:r>
          </a:p>
          <a:p>
            <a:pPr marL="749300" lvl="1" indent="-463550"/>
            <a:r>
              <a:rPr lang="en-US" sz="2800" b="1" i="1" dirty="0">
                <a:ea typeface="ＭＳ Ｐゴシック" pitchFamily="34" charset="-128"/>
              </a:rPr>
              <a:t>Publicly Traded Entities and Subsidiaries</a:t>
            </a:r>
          </a:p>
          <a:p>
            <a:pPr marL="914400" lvl="2" indent="-342900"/>
            <a:r>
              <a:rPr lang="en-US" sz="2400" dirty="0">
                <a:ea typeface="ＭＳ Ｐゴシック" pitchFamily="34" charset="-128"/>
              </a:rPr>
              <a:t>Regularly traded public entity (6% annual turnover (¶7(e)), </a:t>
            </a:r>
            <a:r>
              <a:rPr lang="en-US" sz="2400" i="1" dirty="0">
                <a:ea typeface="ＭＳ Ｐゴシック" pitchFamily="34" charset="-128"/>
              </a:rPr>
              <a:t>or</a:t>
            </a:r>
            <a:r>
              <a:rPr lang="en-US" sz="2400" dirty="0">
                <a:ea typeface="ＭＳ Ｐゴシック" pitchFamily="34" charset="-128"/>
              </a:rPr>
              <a:t> </a:t>
            </a:r>
          </a:p>
          <a:p>
            <a:pPr marL="914400" lvl="2" indent="-342900"/>
            <a:r>
              <a:rPr lang="en-US" sz="2400" dirty="0">
                <a:ea typeface="ＭＳ Ｐゴシック" pitchFamily="34" charset="-128"/>
              </a:rPr>
              <a:t>At least 50% of vote </a:t>
            </a:r>
            <a:r>
              <a:rPr lang="en-US" sz="2400" i="1" dirty="0">
                <a:ea typeface="ＭＳ Ｐゴシック" pitchFamily="34" charset="-128"/>
              </a:rPr>
              <a:t>and</a:t>
            </a:r>
            <a:r>
              <a:rPr lang="en-US" sz="2400" dirty="0">
                <a:ea typeface="ＭＳ Ｐゴシック" pitchFamily="34" charset="-128"/>
              </a:rPr>
              <a:t> value held by five or fewer publicly traded entities</a:t>
            </a:r>
          </a:p>
          <a:p>
            <a:pPr marL="406400" indent="-406400">
              <a:buFontTx/>
              <a:buNone/>
            </a:pPr>
            <a:endParaRPr lang="en-US" sz="3200" baseline="-25000" dirty="0">
              <a:ea typeface="ＭＳ Ｐゴシック" pitchFamily="34" charset="-128"/>
            </a:endParaRPr>
          </a:p>
        </p:txBody>
      </p:sp>
      <p:sp>
        <p:nvSpPr>
          <p:cNvPr id="34817" name="Title 1"/>
          <p:cNvSpPr>
            <a:spLocks noGrp="1"/>
          </p:cNvSpPr>
          <p:nvPr>
            <p:ph type="title"/>
          </p:nvPr>
        </p:nvSpPr>
        <p:spPr/>
        <p:txBody>
          <a:bodyPr/>
          <a:lstStyle/>
          <a:p>
            <a:r>
              <a:rPr lang="en-US" b="1">
                <a:ea typeface="ＭＳ Ｐゴシック" pitchFamily="34" charset="-128"/>
              </a:rPr>
              <a:t>LOB Article:  Article 23(2), US-UK Treaty</a:t>
            </a:r>
            <a:endParaRPr lang="en-US">
              <a:ea typeface="ＭＳ Ｐゴシック" pitchFamily="34" charset="-128"/>
            </a:endParaRPr>
          </a:p>
        </p:txBody>
      </p:sp>
      <p:sp>
        <p:nvSpPr>
          <p:cNvPr id="34820" name="Slide Number Placeholder 6"/>
          <p:cNvSpPr>
            <a:spLocks noGrp="1"/>
          </p:cNvSpPr>
          <p:nvPr>
            <p:ph type="sldNum" sz="quarter" idx="10"/>
          </p:nvPr>
        </p:nvSpPr>
        <p:spPr>
          <a:noFill/>
        </p:spPr>
        <p:txBody>
          <a:bodyPr/>
          <a:lstStyle/>
          <a:p>
            <a:endParaRPr lang="en-US"/>
          </a:p>
          <a:p>
            <a:fld id="{3B1A9870-E748-446E-A601-13679C967141}" type="slidenum">
              <a:rPr lang="en-US"/>
              <a:pPr/>
              <a:t>16</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a:r>
              <a:rPr lang="en-US" sz="2800" b="1" i="1" dirty="0">
                <a:ea typeface="ＭＳ Ｐゴシック" pitchFamily="34" charset="-128"/>
              </a:rPr>
              <a:t>Pensions</a:t>
            </a:r>
            <a:r>
              <a:rPr lang="en-US" sz="2800" dirty="0">
                <a:ea typeface="ＭＳ Ｐゴシック" pitchFamily="34" charset="-128"/>
              </a:rPr>
              <a:t> (if &gt;50% of beneficiaries, members, etc., are residents of either US or UK) and Tax-exempts (¶2(e)) </a:t>
            </a:r>
          </a:p>
          <a:p>
            <a:pPr marL="457200" lvl="1">
              <a:buFont typeface="Wingdings" pitchFamily="2" charset="2"/>
              <a:buNone/>
            </a:pPr>
            <a:endParaRPr lang="en-US" sz="2800" dirty="0">
              <a:ea typeface="ＭＳ Ｐゴシック" pitchFamily="34" charset="-128"/>
            </a:endParaRPr>
          </a:p>
          <a:p>
            <a:pPr marL="457200" lvl="1"/>
            <a:r>
              <a:rPr lang="en-US" sz="2800" b="1" i="1" dirty="0">
                <a:ea typeface="ＭＳ Ｐゴシック" pitchFamily="34" charset="-128"/>
              </a:rPr>
              <a:t>Non-individual</a:t>
            </a:r>
            <a:r>
              <a:rPr lang="en-US" sz="2800" i="1" dirty="0">
                <a:ea typeface="ＭＳ Ｐゴシック" pitchFamily="34" charset="-128"/>
              </a:rPr>
              <a:t>:  Base erosion and base ownership tests</a:t>
            </a:r>
            <a:r>
              <a:rPr lang="en-US" sz="2800" dirty="0">
                <a:ea typeface="ＭＳ Ｐゴシック" pitchFamily="34" charset="-128"/>
              </a:rPr>
              <a:t> (¶2(f)) </a:t>
            </a:r>
          </a:p>
          <a:p>
            <a:pPr marL="800100" lvl="2" indent="-342900"/>
            <a:r>
              <a:rPr lang="en-US" sz="2400" dirty="0">
                <a:ea typeface="ＭＳ Ｐゴシック" pitchFamily="34" charset="-128"/>
              </a:rPr>
              <a:t>At least 50% of vote </a:t>
            </a:r>
            <a:r>
              <a:rPr lang="en-US" sz="2400" i="1" dirty="0">
                <a:ea typeface="ＭＳ Ｐゴシック" pitchFamily="34" charset="-128"/>
              </a:rPr>
              <a:t>and </a:t>
            </a:r>
            <a:r>
              <a:rPr lang="en-US" sz="2400" dirty="0">
                <a:ea typeface="ＭＳ Ｐゴシック" pitchFamily="34" charset="-128"/>
              </a:rPr>
              <a:t>value owned for at least 1/2 of period by QPs; </a:t>
            </a:r>
            <a:r>
              <a:rPr lang="en-US" sz="2400" i="1" dirty="0">
                <a:ea typeface="ＭＳ Ｐゴシック" pitchFamily="34" charset="-128"/>
              </a:rPr>
              <a:t>and</a:t>
            </a:r>
          </a:p>
          <a:p>
            <a:pPr marL="800100" lvl="2" indent="-342900"/>
            <a:r>
              <a:rPr lang="en-US" sz="2400" dirty="0">
                <a:ea typeface="ＭＳ Ｐゴシック" pitchFamily="34" charset="-128"/>
              </a:rPr>
              <a:t>Less than 50% of </a:t>
            </a:r>
            <a:r>
              <a:rPr lang="en-US" sz="2400" i="1" dirty="0">
                <a:ea typeface="ＭＳ Ｐゴシック" pitchFamily="34" charset="-128"/>
              </a:rPr>
              <a:t>gross income</a:t>
            </a:r>
            <a:r>
              <a:rPr lang="en-US" sz="2400" dirty="0">
                <a:ea typeface="ＭＳ Ｐゴシック" pitchFamily="34" charset="-128"/>
              </a:rPr>
              <a:t> is paid or accrued as deductible payments to 3</a:t>
            </a:r>
            <a:r>
              <a:rPr lang="en-US" sz="2400" baseline="30000" dirty="0">
                <a:ea typeface="ＭＳ Ｐゴシック" pitchFamily="34" charset="-128"/>
              </a:rPr>
              <a:t>rd</a:t>
            </a:r>
            <a:r>
              <a:rPr lang="en-US" sz="2400" dirty="0">
                <a:ea typeface="ＭＳ Ｐゴシック" pitchFamily="34" charset="-128"/>
              </a:rPr>
              <a:t> country residents (arm</a:t>
            </a:r>
            <a:r>
              <a:rPr lang="en-US" altLang="en-US" sz="2400" dirty="0">
                <a:ea typeface="ＭＳ Ｐゴシック" pitchFamily="34" charset="-128"/>
              </a:rPr>
              <a:t>’</a:t>
            </a:r>
            <a:r>
              <a:rPr lang="en-US" sz="2400" dirty="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a:ea typeface="ＭＳ Ｐゴシック" pitchFamily="34" charset="-128"/>
            </a:endParaRPr>
          </a:p>
        </p:txBody>
      </p:sp>
      <p:sp>
        <p:nvSpPr>
          <p:cNvPr id="35841" name="Title 1"/>
          <p:cNvSpPr>
            <a:spLocks noGrp="1"/>
          </p:cNvSpPr>
          <p:nvPr>
            <p:ph type="title"/>
          </p:nvPr>
        </p:nvSpPr>
        <p:spPr/>
        <p:txBody>
          <a:bodyPr/>
          <a:lstStyle/>
          <a:p>
            <a:r>
              <a:rPr lang="en-US" b="1" dirty="0">
                <a:ea typeface="ＭＳ Ｐゴシック" pitchFamily="34" charset="-128"/>
              </a:rPr>
              <a:t>LOB Article:  Article 23(2), US-UK Treaty</a:t>
            </a:r>
            <a:endParaRPr lang="en-US" dirty="0">
              <a:ea typeface="ＭＳ Ｐゴシック" pitchFamily="34" charset="-128"/>
            </a:endParaRPr>
          </a:p>
        </p:txBody>
      </p:sp>
      <p:sp>
        <p:nvSpPr>
          <p:cNvPr id="35844" name="Slide Number Placeholder 6"/>
          <p:cNvSpPr>
            <a:spLocks noGrp="1"/>
          </p:cNvSpPr>
          <p:nvPr>
            <p:ph type="sldNum" sz="quarter" idx="10"/>
          </p:nvPr>
        </p:nvSpPr>
        <p:spPr>
          <a:noFill/>
        </p:spPr>
        <p:txBody>
          <a:bodyPr/>
          <a:lstStyle/>
          <a:p>
            <a:endParaRPr lang="en-US"/>
          </a:p>
          <a:p>
            <a:fld id="{3FBE919A-652C-4520-A0D5-8423396BB7EA}" type="slidenum">
              <a:rPr lang="en-US"/>
              <a:pPr/>
              <a:t>17</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marL="114300" indent="-114300" eaLnBrk="1" hangingPunct="1"/>
            <a:r>
              <a:rPr lang="en-US" sz="2400" b="1" dirty="0">
                <a:latin typeface="+mn-lt"/>
                <a:ea typeface="ＭＳ Ｐゴシック" pitchFamily="34" charset="-128"/>
              </a:rPr>
              <a:t>Derivative Benefits</a:t>
            </a:r>
            <a:r>
              <a:rPr lang="en-US" sz="2400" dirty="0">
                <a:latin typeface="+mn-lt"/>
                <a:ea typeface="ＭＳ Ｐゴシック" pitchFamily="34" charset="-128"/>
              </a:rPr>
              <a:t>: Otherwise </a:t>
            </a:r>
            <a:r>
              <a:rPr lang="en-US" sz="2400" i="1" dirty="0">
                <a:latin typeface="+mn-lt"/>
                <a:ea typeface="ＭＳ Ｐゴシック" pitchFamily="34" charset="-128"/>
              </a:rPr>
              <a:t>non-qualifying</a:t>
            </a:r>
            <a:r>
              <a:rPr lang="en-US" sz="2400" dirty="0">
                <a:latin typeface="+mn-lt"/>
                <a:ea typeface="ＭＳ Ｐゴシック" pitchFamily="34" charset="-128"/>
              </a:rPr>
              <a:t> company can claim treaty benefits if:</a:t>
            </a:r>
          </a:p>
          <a:p>
            <a:pPr marL="342900" lvl="1" indent="-114300" eaLnBrk="1" hangingPunct="1"/>
            <a:r>
              <a:rPr lang="en-US" sz="2000" dirty="0">
                <a:latin typeface="+mn-lt"/>
                <a:ea typeface="ＭＳ Ｐゴシック" pitchFamily="34" charset="-128"/>
              </a:rPr>
              <a:t>At least 95% of vote and value owned by 7 or fewer persons who are equivalent beneficiaries (</a:t>
            </a:r>
            <a:r>
              <a:rPr lang="ja-JP" altLang="en-US" sz="2000">
                <a:latin typeface="+mn-lt"/>
                <a:ea typeface="ＭＳ Ｐゴシック" pitchFamily="34" charset="-128"/>
              </a:rPr>
              <a:t>“</a:t>
            </a:r>
            <a:r>
              <a:rPr lang="en-US" altLang="ja-JP" sz="2000" dirty="0">
                <a:latin typeface="+mn-lt"/>
                <a:ea typeface="ＭＳ Ｐゴシック" pitchFamily="34" charset="-128"/>
              </a:rPr>
              <a:t>EBs</a:t>
            </a:r>
            <a:r>
              <a:rPr lang="ja-JP" altLang="en-US" sz="2000">
                <a:latin typeface="+mn-lt"/>
                <a:ea typeface="ＭＳ Ｐゴシック" pitchFamily="34" charset="-128"/>
              </a:rPr>
              <a:t>”</a:t>
            </a:r>
            <a:r>
              <a:rPr lang="en-US" altLang="ja-JP" sz="2000" dirty="0">
                <a:latin typeface="+mn-lt"/>
                <a:ea typeface="ＭＳ Ｐゴシック" pitchFamily="34" charset="-128"/>
              </a:rPr>
              <a:t>); </a:t>
            </a:r>
            <a:r>
              <a:rPr lang="en-US" altLang="ja-JP" sz="2000" b="1" dirty="0">
                <a:latin typeface="+mn-lt"/>
                <a:ea typeface="ＭＳ Ｐゴシック" pitchFamily="34" charset="-128"/>
              </a:rPr>
              <a:t>and </a:t>
            </a:r>
          </a:p>
          <a:p>
            <a:pPr marL="342900" lvl="1" indent="-114300" eaLnBrk="1" hangingPunct="1"/>
            <a:r>
              <a:rPr lang="en-US" sz="2000" dirty="0">
                <a:latin typeface="+mn-lt"/>
                <a:ea typeface="ＭＳ Ｐゴシック" pitchFamily="34" charset="-128"/>
              </a:rPr>
              <a:t>Less than 50% of GI is paid or accrued in the form of deductible payments to persons who are not EBs. (¶3) </a:t>
            </a:r>
          </a:p>
          <a:p>
            <a:pPr marL="228600" lvl="1" indent="0" eaLnBrk="1" hangingPunct="1">
              <a:buNone/>
            </a:pPr>
            <a:endParaRPr lang="en-US" sz="2000" dirty="0">
              <a:latin typeface="+mn-lt"/>
              <a:ea typeface="ＭＳ Ｐゴシック" pitchFamily="34" charset="-128"/>
            </a:endParaRPr>
          </a:p>
          <a:p>
            <a:pPr marL="114300" indent="-114300" eaLnBrk="1" hangingPunct="1"/>
            <a:r>
              <a:rPr lang="en-US" sz="2400" b="1" dirty="0">
                <a:latin typeface="+mn-lt"/>
                <a:ea typeface="ＭＳ Ｐゴシック" pitchFamily="34" charset="-128"/>
              </a:rPr>
              <a:t>Equivalent Beneficiaries</a:t>
            </a:r>
            <a:r>
              <a:rPr lang="en-US" sz="2400" dirty="0">
                <a:latin typeface="+mn-lt"/>
                <a:ea typeface="ＭＳ Ｐゴシック" pitchFamily="34" charset="-128"/>
              </a:rPr>
              <a:t>:   </a:t>
            </a:r>
          </a:p>
          <a:p>
            <a:pPr marL="342900" lvl="1" indent="-114300" eaLnBrk="1" hangingPunct="1"/>
            <a:r>
              <a:rPr lang="en-US" sz="2000" dirty="0">
                <a:latin typeface="+mn-lt"/>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a:p>
            <a:pPr marL="342900" lvl="1" indent="-114300" eaLnBrk="1" hangingPunct="1"/>
            <a:r>
              <a:rPr lang="en-US" sz="2000" dirty="0">
                <a:latin typeface="+mn-lt"/>
                <a:ea typeface="ＭＳ Ｐゴシック" pitchFamily="34" charset="-128"/>
              </a:rPr>
              <a:t>For dividends, interest, and royalties, the treaty rate of the EB is at least as low as the rate under the UK treaty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p:txBody>
      </p:sp>
      <p:sp>
        <p:nvSpPr>
          <p:cNvPr id="23554"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u="sng">
              <a:ea typeface="ＭＳ Ｐゴシック" pitchFamily="34" charset="-128"/>
            </a:endParaRPr>
          </a:p>
        </p:txBody>
      </p:sp>
      <p:sp>
        <p:nvSpPr>
          <p:cNvPr id="23556" name="Slide Number Placeholder 1"/>
          <p:cNvSpPr>
            <a:spLocks noGrp="1"/>
          </p:cNvSpPr>
          <p:nvPr>
            <p:ph type="sldNum" sz="quarter" idx="10"/>
          </p:nvPr>
        </p:nvSpPr>
        <p:spPr>
          <a:noFill/>
        </p:spPr>
        <p:txBody>
          <a:bodyPr/>
          <a:lstStyle/>
          <a:p>
            <a:endParaRPr lang="en-US"/>
          </a:p>
          <a:p>
            <a:fld id="{343F3FA6-3779-4FE8-B02B-0E3B99B3295D}" type="slidenum">
              <a:rPr lang="en-US"/>
              <a:pPr/>
              <a:t>18</a:t>
            </a:fld>
            <a:endParaRPr lang="en-US"/>
          </a:p>
        </p:txBody>
      </p:sp>
      <p:sp>
        <p:nvSpPr>
          <p:cNvPr id="2355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231775" indent="-231775" eaLnBrk="1" hangingPunct="1"/>
            <a:r>
              <a:rPr lang="en-US" sz="2000" b="1" dirty="0">
                <a:ea typeface="ＭＳ Ｐゴシック" pitchFamily="34" charset="-128"/>
              </a:rPr>
              <a:t>Active Business Income (¶4(a))</a:t>
            </a:r>
          </a:p>
          <a:p>
            <a:pPr marL="812800" lvl="1" indent="-292100" eaLnBrk="1" hangingPunct="1"/>
            <a:r>
              <a:rPr lang="en-US" sz="1800" dirty="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dirty="0">
              <a:ea typeface="ＭＳ Ｐゴシック" pitchFamily="34" charset="-128"/>
            </a:endParaRPr>
          </a:p>
          <a:p>
            <a:pPr marL="231775" indent="-231775" eaLnBrk="1" hangingPunct="1"/>
            <a:r>
              <a:rPr lang="en-US" sz="2000" b="1" dirty="0">
                <a:ea typeface="ＭＳ Ｐゴシック" pitchFamily="34" charset="-128"/>
              </a:rPr>
              <a:t>Disproportionate Ownership and Income Interests (¶5)</a:t>
            </a:r>
          </a:p>
          <a:p>
            <a:pPr marL="812800" lvl="1" indent="-292100" eaLnBrk="1" hangingPunct="1"/>
            <a:r>
              <a:rPr lang="en-US" sz="1800" dirty="0">
                <a:ea typeface="ＭＳ Ｐゴシック" pitchFamily="34" charset="-128"/>
              </a:rPr>
              <a:t>Applies if company has class of shares that entitles holder to larger portion of the company</a:t>
            </a:r>
            <a:r>
              <a:rPr lang="ja-JP" altLang="en-US" sz="1800">
                <a:ea typeface="ＭＳ Ｐゴシック" pitchFamily="34" charset="-128"/>
              </a:rPr>
              <a:t>’</a:t>
            </a:r>
            <a:r>
              <a:rPr lang="en-US" altLang="ja-JP" sz="1800" dirty="0">
                <a:ea typeface="ＭＳ Ｐゴシック" pitchFamily="34" charset="-128"/>
              </a:rPr>
              <a:t>s profit, income, or gain </a:t>
            </a:r>
            <a:r>
              <a:rPr lang="en-US" altLang="ja-JP" sz="1800" i="1" dirty="0">
                <a:ea typeface="ＭＳ Ｐゴシック" pitchFamily="34" charset="-128"/>
              </a:rPr>
              <a:t>in the other contracting state</a:t>
            </a:r>
            <a:r>
              <a:rPr lang="en-US" altLang="ja-JP" sz="1800" dirty="0">
                <a:ea typeface="ＭＳ Ｐゴシック" pitchFamily="34" charset="-128"/>
              </a:rPr>
              <a:t> than the holder would otherwise be entitled to; </a:t>
            </a:r>
            <a:r>
              <a:rPr lang="en-US" altLang="ja-JP" sz="1800" b="1" dirty="0">
                <a:ea typeface="ＭＳ Ｐゴシック" pitchFamily="34" charset="-128"/>
              </a:rPr>
              <a:t>and</a:t>
            </a:r>
            <a:endParaRPr lang="en-US" altLang="ja-JP" sz="1800" dirty="0">
              <a:ea typeface="ＭＳ Ｐゴシック" pitchFamily="34" charset="-128"/>
            </a:endParaRPr>
          </a:p>
          <a:p>
            <a:pPr marL="812800" lvl="1" indent="-292100" eaLnBrk="1" hangingPunct="1"/>
            <a:r>
              <a:rPr lang="en-US" sz="1800" dirty="0">
                <a:ea typeface="ＭＳ Ｐゴシック" pitchFamily="34" charset="-128"/>
              </a:rPr>
              <a:t>At least 50% of Vote and Value owned by persons who are not EBs.</a:t>
            </a:r>
          </a:p>
        </p:txBody>
      </p:sp>
      <p:sp>
        <p:nvSpPr>
          <p:cNvPr id="24578"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a:ea typeface="ＭＳ Ｐゴシック" pitchFamily="34" charset="-128"/>
            </a:endParaRPr>
          </a:p>
        </p:txBody>
      </p:sp>
      <p:sp>
        <p:nvSpPr>
          <p:cNvPr id="24590" name="Slide Number Placeholder 1"/>
          <p:cNvSpPr>
            <a:spLocks noGrp="1"/>
          </p:cNvSpPr>
          <p:nvPr>
            <p:ph type="sldNum" sz="quarter" idx="10"/>
          </p:nvPr>
        </p:nvSpPr>
        <p:spPr>
          <a:noFill/>
        </p:spPr>
        <p:txBody>
          <a:bodyPr/>
          <a:lstStyle/>
          <a:p>
            <a:endParaRPr lang="en-US"/>
          </a:p>
          <a:p>
            <a:fld id="{AA765F28-3C56-494C-8BAB-7C01E33759C1}" type="slidenum">
              <a:rPr lang="en-US"/>
              <a:pPr/>
              <a:t>19</a:t>
            </a:fld>
            <a:endParaRPr lang="en-US"/>
          </a:p>
        </p:txBody>
      </p:sp>
      <p:sp>
        <p:nvSpPr>
          <p:cNvPr id="2457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5562600"/>
            <a:ext cx="1828800" cy="414337"/>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4953000"/>
            <a:ext cx="2133600" cy="414337"/>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UK:  Publicly Traded</a:t>
            </a:r>
          </a:p>
        </p:txBody>
      </p:sp>
      <p:sp>
        <p:nvSpPr>
          <p:cNvPr id="24584" name="Line 9"/>
          <p:cNvSpPr>
            <a:spLocks noChangeShapeType="1"/>
          </p:cNvSpPr>
          <p:nvPr/>
        </p:nvSpPr>
        <p:spPr bwMode="auto">
          <a:xfrm flipH="1" flipV="1">
            <a:off x="3200400" y="4583668"/>
            <a:ext cx="990600" cy="369332"/>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4572000"/>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191000"/>
            <a:ext cx="2530475" cy="954107"/>
          </a:xfrm>
          <a:prstGeom prst="rect">
            <a:avLst/>
          </a:prstGeom>
          <a:noFill/>
          <a:ln w="9525">
            <a:noFill/>
            <a:miter lim="800000"/>
            <a:headEnd/>
            <a:tailEnd/>
          </a:ln>
        </p:spPr>
        <p:txBody>
          <a:bodyPr>
            <a:spAutoFit/>
          </a:bodyPr>
          <a:lstStyle/>
          <a:p>
            <a:r>
              <a:rPr lang="en-US">
                <a:latin typeface="+mn-lt"/>
              </a:rPr>
              <a:t>Tracking Stock:  Dividends paid based on US Co</a:t>
            </a:r>
            <a:r>
              <a:rPr lang="ja-JP" altLang="en-US">
                <a:latin typeface="+mn-lt"/>
              </a:rPr>
              <a:t>’</a:t>
            </a:r>
            <a:r>
              <a:rPr lang="en-US" altLang="ja-JP">
                <a:latin typeface="+mn-lt"/>
              </a:rPr>
              <a:t>s earnings</a:t>
            </a:r>
            <a:endParaRPr lang="en-US" sz="2000">
              <a:latin typeface="+mn-lt"/>
            </a:endParaRPr>
          </a:p>
        </p:txBody>
      </p:sp>
      <p:sp>
        <p:nvSpPr>
          <p:cNvPr id="24587" name="Text Box 12"/>
          <p:cNvSpPr txBox="1">
            <a:spLocks noChangeArrowheads="1"/>
          </p:cNvSpPr>
          <p:nvPr/>
        </p:nvSpPr>
        <p:spPr bwMode="auto">
          <a:xfrm>
            <a:off x="2286000" y="4291012"/>
            <a:ext cx="1621919" cy="369332"/>
          </a:xfrm>
          <a:prstGeom prst="rect">
            <a:avLst/>
          </a:prstGeom>
          <a:noFill/>
          <a:ln w="9525">
            <a:noFill/>
            <a:miter lim="800000"/>
            <a:headEnd/>
            <a:tailEnd/>
          </a:ln>
        </p:spPr>
        <p:txBody>
          <a:bodyPr wrap="none">
            <a:spAutoFit/>
          </a:bodyPr>
          <a:lstStyle/>
          <a:p>
            <a:r>
              <a:rPr lang="en-US" dirty="0">
                <a:latin typeface="+mn-lt"/>
              </a:rPr>
              <a:t>Common Stock</a:t>
            </a:r>
          </a:p>
        </p:txBody>
      </p:sp>
      <p:sp>
        <p:nvSpPr>
          <p:cNvPr id="24588" name="Line 13"/>
          <p:cNvSpPr>
            <a:spLocks noChangeShapeType="1"/>
          </p:cNvSpPr>
          <p:nvPr/>
        </p:nvSpPr>
        <p:spPr bwMode="auto">
          <a:xfrm flipH="1" flipV="1">
            <a:off x="4267200" y="5334000"/>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25709" y="4192607"/>
            <a:ext cx="64008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6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7" grpId="0" animBg="1"/>
      <p:bldP spid="24584" grpId="0" animBg="1"/>
      <p:bldP spid="24585" grpId="0" animBg="1"/>
      <p:bldP spid="24586" grpId="0"/>
      <p:bldP spid="24587" grpId="0"/>
      <p:bldP spid="24588" grpId="0" animBg="1"/>
      <p:bldP spid="245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28673" name="Title 1"/>
          <p:cNvSpPr>
            <a:spLocks noGrp="1"/>
          </p:cNvSpPr>
          <p:nvPr>
            <p:ph type="title"/>
          </p:nvPr>
        </p:nvSpPr>
        <p:spPr/>
        <p:txBody>
          <a:bodyPr/>
          <a:lstStyle/>
          <a:p>
            <a:r>
              <a:rPr lang="en-US" b="1" dirty="0">
                <a:ea typeface="ＭＳ Ｐゴシック" pitchFamily="34" charset="-128"/>
              </a:rPr>
              <a:t>Treaty Shopping</a:t>
            </a:r>
            <a:endParaRPr lang="en-US" dirty="0">
              <a:ea typeface="ＭＳ Ｐゴシック" pitchFamily="34" charset="-128"/>
            </a:endParaRPr>
          </a:p>
        </p:txBody>
      </p:sp>
      <p:sp>
        <p:nvSpPr>
          <p:cNvPr id="28690" name="Slide Number Placeholder 4"/>
          <p:cNvSpPr>
            <a:spLocks noGrp="1"/>
          </p:cNvSpPr>
          <p:nvPr>
            <p:ph type="sldNum" sz="quarter" idx="10"/>
          </p:nvPr>
        </p:nvSpPr>
        <p:spPr>
          <a:noFill/>
        </p:spPr>
        <p:txBody>
          <a:bodyPr/>
          <a:lstStyle/>
          <a:p>
            <a:endParaRPr lang="en-US"/>
          </a:p>
          <a:p>
            <a:fld id="{85F49B7B-D3B2-48CE-A903-416A57906DDF}" type="slidenum">
              <a:rPr lang="en-US"/>
              <a:pPr/>
              <a:t>2</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sp>
        <p:nvSpPr>
          <p:cNvPr id="28675" name="TextBox 20"/>
          <p:cNvSpPr txBox="1">
            <a:spLocks noChangeArrowheads="1"/>
          </p:cNvSpPr>
          <p:nvPr/>
        </p:nvSpPr>
        <p:spPr bwMode="auto">
          <a:xfrm>
            <a:off x="3257617" y="1751955"/>
            <a:ext cx="3006592" cy="461665"/>
          </a:xfrm>
          <a:prstGeom prst="rect">
            <a:avLst/>
          </a:prstGeom>
          <a:noFill/>
          <a:ln w="9525">
            <a:noFill/>
            <a:miter lim="800000"/>
            <a:headEnd/>
            <a:tailEnd/>
          </a:ln>
        </p:spPr>
        <p:txBody>
          <a:bodyPr wrap="none">
            <a:spAutoFit/>
          </a:bodyPr>
          <a:lstStyle/>
          <a:p>
            <a:r>
              <a:rPr lang="en-US" sz="2400" dirty="0"/>
              <a:t>Non-Treaty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err="1"/>
              <a:t>USCo</a:t>
            </a:r>
            <a:endParaRPr lang="en-US" sz="2400" dirty="0"/>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a:off x="4760913" y="2213620"/>
            <a:ext cx="1587" cy="113918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257616" y="1982788"/>
            <a:ext cx="628583" cy="1712912"/>
          </a:xfrm>
          <a:prstGeom prst="bentConnector3">
            <a:avLst>
              <a:gd name="adj1" fmla="val -3636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5426864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59295592"/>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flipV="1">
            <a:off x="58547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1847915" y="2783682"/>
            <a:ext cx="1066800" cy="381000"/>
          </a:xfrm>
          <a:prstGeom prst="rect">
            <a:avLst/>
          </a:prstGeom>
          <a:noFill/>
          <a:ln w="9525">
            <a:noFill/>
            <a:miter lim="800000"/>
            <a:headEnd/>
            <a:tailEnd/>
          </a:ln>
        </p:spPr>
        <p:txBody>
          <a:bodyPr>
            <a:spAutoFit/>
          </a:bodyPr>
          <a:lstStyle/>
          <a:p>
            <a:r>
              <a:rPr lang="en-US" dirty="0"/>
              <a:t>Capital</a:t>
            </a:r>
          </a:p>
        </p:txBody>
      </p:sp>
      <p:sp>
        <p:nvSpPr>
          <p:cNvPr id="28686" name="TextBox 83"/>
          <p:cNvSpPr txBox="1">
            <a:spLocks noChangeArrowheads="1"/>
          </p:cNvSpPr>
          <p:nvPr/>
        </p:nvSpPr>
        <p:spPr bwMode="auto">
          <a:xfrm>
            <a:off x="1903073" y="4341813"/>
            <a:ext cx="1066800" cy="381000"/>
          </a:xfrm>
          <a:prstGeom prst="rect">
            <a:avLst/>
          </a:prstGeom>
          <a:noFill/>
          <a:ln w="9525">
            <a:noFill/>
            <a:miter lim="800000"/>
            <a:headEnd/>
            <a:tailEnd/>
          </a:ln>
        </p:spPr>
        <p:txBody>
          <a:bodyPr>
            <a:spAutoFit/>
          </a:bodyPr>
          <a:lstStyle/>
          <a:p>
            <a:r>
              <a:rPr lang="en-US" dirty="0"/>
              <a:t>Capital</a:t>
            </a:r>
          </a:p>
        </p:txBody>
      </p:sp>
      <p:sp>
        <p:nvSpPr>
          <p:cNvPr id="28687" name="TextBox 84"/>
          <p:cNvSpPr txBox="1">
            <a:spLocks noChangeArrowheads="1"/>
          </p:cNvSpPr>
          <p:nvPr/>
        </p:nvSpPr>
        <p:spPr bwMode="auto">
          <a:xfrm>
            <a:off x="6731000" y="2783682"/>
            <a:ext cx="1066800" cy="381000"/>
          </a:xfrm>
          <a:prstGeom prst="rect">
            <a:avLst/>
          </a:prstGeom>
          <a:noFill/>
          <a:ln w="9525">
            <a:noFill/>
            <a:miter lim="800000"/>
            <a:headEnd/>
            <a:tailEnd/>
          </a:ln>
        </p:spPr>
        <p:txBody>
          <a:bodyPr>
            <a:spAutoFit/>
          </a:bodyPr>
          <a:lstStyle/>
          <a:p>
            <a:r>
              <a:rPr lang="en-US" dirty="0"/>
              <a:t>Return</a:t>
            </a:r>
          </a:p>
        </p:txBody>
      </p:sp>
      <p:sp>
        <p:nvSpPr>
          <p:cNvPr id="28688" name="TextBox 85"/>
          <p:cNvSpPr txBox="1">
            <a:spLocks noChangeArrowheads="1"/>
          </p:cNvSpPr>
          <p:nvPr/>
        </p:nvSpPr>
        <p:spPr bwMode="auto">
          <a:xfrm>
            <a:off x="6731000" y="4249625"/>
            <a:ext cx="1066800" cy="381000"/>
          </a:xfrm>
          <a:prstGeom prst="rect">
            <a:avLst/>
          </a:prstGeom>
          <a:noFill/>
          <a:ln w="9525">
            <a:noFill/>
            <a:miter lim="800000"/>
            <a:headEnd/>
            <a:tailEnd/>
          </a:ln>
        </p:spPr>
        <p:txBody>
          <a:bodyPr>
            <a:spAutoFit/>
          </a:bodyPr>
          <a:lstStyle/>
          <a:p>
            <a:r>
              <a:rPr lang="en-US" dirty="0"/>
              <a:t>Return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  Examples</a:t>
            </a:r>
            <a:endParaRPr lang="en-US" sz="2800" b="1">
              <a:ea typeface="ＭＳ Ｐゴシック" pitchFamily="34" charset="-128"/>
            </a:endParaRPr>
          </a:p>
        </p:txBody>
      </p:sp>
      <p:sp>
        <p:nvSpPr>
          <p:cNvPr id="25619" name="Slide Number Placeholder 1"/>
          <p:cNvSpPr>
            <a:spLocks noGrp="1"/>
          </p:cNvSpPr>
          <p:nvPr>
            <p:ph type="sldNum" sz="quarter" idx="10"/>
          </p:nvPr>
        </p:nvSpPr>
        <p:spPr>
          <a:noFill/>
        </p:spPr>
        <p:txBody>
          <a:bodyPr/>
          <a:lstStyle/>
          <a:p>
            <a:endParaRPr lang="en-US"/>
          </a:p>
          <a:p>
            <a:fld id="{8F0529F6-F39A-4534-BDE8-2DEB625BBFAD}" type="slidenum">
              <a:rPr lang="en-US"/>
              <a:pPr/>
              <a:t>20</a:t>
            </a:fld>
            <a:endParaRPr lang="en-US"/>
          </a:p>
        </p:txBody>
      </p:sp>
      <p:sp>
        <p:nvSpPr>
          <p:cNvPr id="2560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1295400" y="2133600"/>
            <a:ext cx="21336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1295400" y="2895600"/>
            <a:ext cx="21336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733800" y="2057400"/>
            <a:ext cx="19812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Sub</a:t>
            </a:r>
          </a:p>
        </p:txBody>
      </p:sp>
      <p:sp>
        <p:nvSpPr>
          <p:cNvPr id="369672" name="Rectangle 8"/>
          <p:cNvSpPr>
            <a:spLocks noChangeArrowheads="1"/>
          </p:cNvSpPr>
          <p:nvPr/>
        </p:nvSpPr>
        <p:spPr bwMode="auto">
          <a:xfrm>
            <a:off x="3733800" y="2895600"/>
            <a:ext cx="19812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3581400" y="1219200"/>
            <a:ext cx="2286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2362200" y="25479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724400" y="24717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724400" y="16335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657600" y="6858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55912" y="3920331"/>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810000" y="5148262"/>
            <a:ext cx="1905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810000" y="5834062"/>
            <a:ext cx="19050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810000" y="4462462"/>
            <a:ext cx="1905000" cy="414338"/>
          </a:xfrm>
          <a:prstGeom prst="rect">
            <a:avLst/>
          </a:prstGeom>
          <a:solidFill>
            <a:schemeClr val="tx2">
              <a:lumMod val="50000"/>
              <a:lumOff val="5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762500" y="4876800"/>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762500" y="5562600"/>
            <a:ext cx="0" cy="271462"/>
          </a:xfrm>
          <a:prstGeom prst="straightConnector1">
            <a:avLst/>
          </a:prstGeom>
          <a:noFill/>
          <a:ln w="9525">
            <a:solidFill>
              <a:schemeClr val="tx1"/>
            </a:solidFill>
            <a:round/>
            <a:headEnd/>
            <a:tailEnd/>
          </a:ln>
        </p:spPr>
      </p:cxnSp>
      <p:cxnSp>
        <p:nvCxnSpPr>
          <p:cNvPr id="4" name="Straight Connector 3">
            <a:extLst>
              <a:ext uri="{FF2B5EF4-FFF2-40B4-BE49-F238E27FC236}">
                <a16:creationId xmlns:a16="http://schemas.microsoft.com/office/drawing/2014/main" id="{A1761BAF-D2CA-727E-D561-AEAE534747CF}"/>
              </a:ext>
            </a:extLst>
          </p:cNvPr>
          <p:cNvCxnSpPr>
            <a:cxnSpLocks/>
          </p:cNvCxnSpPr>
          <p:nvPr/>
        </p:nvCxnSpPr>
        <p:spPr>
          <a:xfrm>
            <a:off x="384048" y="3623088"/>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96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96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96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6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9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96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9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P spid="369670" grpId="0" animBg="1"/>
      <p:bldP spid="369671" grpId="0" animBg="1"/>
      <p:bldP spid="369672" grpId="0" animBg="1"/>
      <p:bldP spid="369673" grpId="0" animBg="1"/>
      <p:bldP spid="25612" grpId="0" animBg="1"/>
      <p:bldP spid="25613" grpId="0" animBg="1"/>
      <p:bldP spid="369679" grpId="0" animBg="1"/>
      <p:bldP spid="369680" grpId="0" animBg="1"/>
      <p:bldP spid="3696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B8E291F-64AE-D967-D7BB-DA3542C36907}"/>
              </a:ext>
            </a:extLst>
          </p:cNvPr>
          <p:cNvSpPr>
            <a:spLocks noGrp="1"/>
          </p:cNvSpPr>
          <p:nvPr>
            <p:ph type="body" idx="1"/>
          </p:nvPr>
        </p:nvSpPr>
        <p:spPr>
          <a:xfrm>
            <a:off x="384048" y="557402"/>
            <a:ext cx="4040188" cy="380392"/>
          </a:xfrm>
        </p:spPr>
        <p:txBody>
          <a:bodyPr/>
          <a:lstStyle/>
          <a:p>
            <a:r>
              <a:rPr lang="en-US" sz="1800" dirty="0"/>
              <a:t>Out with the Old </a:t>
            </a:r>
            <a:r>
              <a:rPr lang="en-US" altLang="en-US" sz="1800" dirty="0"/>
              <a:t>§163(j)</a:t>
            </a:r>
            <a:endParaRPr lang="en-US" sz="1800" dirty="0"/>
          </a:p>
        </p:txBody>
      </p:sp>
      <p:sp>
        <p:nvSpPr>
          <p:cNvPr id="7" name="Text Placeholder 6">
            <a:extLst>
              <a:ext uri="{FF2B5EF4-FFF2-40B4-BE49-F238E27FC236}">
                <a16:creationId xmlns:a16="http://schemas.microsoft.com/office/drawing/2014/main" id="{7544F052-6C17-4BC0-74FF-6ABF06C8F9CF}"/>
              </a:ext>
            </a:extLst>
          </p:cNvPr>
          <p:cNvSpPr>
            <a:spLocks noGrp="1"/>
          </p:cNvSpPr>
          <p:nvPr>
            <p:ph type="body" idx="19"/>
          </p:nvPr>
        </p:nvSpPr>
        <p:spPr>
          <a:xfrm>
            <a:off x="4727576" y="533399"/>
            <a:ext cx="4040188" cy="390225"/>
          </a:xfrm>
        </p:spPr>
        <p:txBody>
          <a:bodyPr/>
          <a:lstStyle/>
          <a:p>
            <a:r>
              <a:rPr lang="en-US" sz="1800" dirty="0"/>
              <a:t>In with the New </a:t>
            </a:r>
            <a:r>
              <a:rPr lang="en-US" altLang="en-US" sz="1800" dirty="0"/>
              <a:t>§163(j)</a:t>
            </a:r>
            <a:endParaRPr lang="en-US" sz="1800" dirty="0"/>
          </a:p>
        </p:txBody>
      </p:sp>
      <p:sp>
        <p:nvSpPr>
          <p:cNvPr id="8" name="Content Placeholder 7">
            <a:extLst>
              <a:ext uri="{FF2B5EF4-FFF2-40B4-BE49-F238E27FC236}">
                <a16:creationId xmlns:a16="http://schemas.microsoft.com/office/drawing/2014/main" id="{80EBA3DC-D017-D8E0-6521-5035CA56F5BA}"/>
              </a:ext>
            </a:extLst>
          </p:cNvPr>
          <p:cNvSpPr>
            <a:spLocks noGrp="1"/>
          </p:cNvSpPr>
          <p:nvPr>
            <p:ph sz="quarter" idx="20"/>
          </p:nvPr>
        </p:nvSpPr>
        <p:spPr>
          <a:xfrm>
            <a:off x="379412" y="937794"/>
            <a:ext cx="4041648" cy="5362803"/>
          </a:xfrm>
        </p:spPr>
        <p:txBody>
          <a:bodyPr/>
          <a:lstStyle/>
          <a:p>
            <a:r>
              <a:rPr lang="en-US" sz="1800" dirty="0"/>
              <a:t>No deduction for </a:t>
            </a:r>
            <a:r>
              <a:rPr lang="en-US" sz="1800" i="1" dirty="0"/>
              <a:t>disqualified interest  </a:t>
            </a:r>
            <a:r>
              <a:rPr lang="en-US" sz="1800" dirty="0"/>
              <a:t>if US Corp had:</a:t>
            </a:r>
          </a:p>
          <a:p>
            <a:pPr lvl="1"/>
            <a:r>
              <a:rPr lang="en-US" sz="1800" i="1" dirty="0"/>
              <a:t>Excess Interest Expense </a:t>
            </a:r>
            <a:r>
              <a:rPr lang="en-US" sz="1800" dirty="0"/>
              <a:t>(EIE), and</a:t>
            </a:r>
          </a:p>
          <a:p>
            <a:pPr lvl="1"/>
            <a:r>
              <a:rPr lang="en-US" sz="1800" dirty="0"/>
              <a:t>D/E ratio &gt; 1.5 to 1</a:t>
            </a:r>
          </a:p>
          <a:p>
            <a:r>
              <a:rPr lang="en-US" sz="1800" dirty="0"/>
              <a:t>EIE: Net Interest Exp &gt; 50% of ATI</a:t>
            </a:r>
          </a:p>
          <a:p>
            <a:r>
              <a:rPr lang="en-US" sz="1800" dirty="0"/>
              <a:t>ATI: TI  computed w/out regard to:</a:t>
            </a:r>
          </a:p>
          <a:p>
            <a:pPr lvl="1"/>
            <a:r>
              <a:rPr lang="en-US" sz="1800" dirty="0"/>
              <a:t>Int income/exp</a:t>
            </a:r>
          </a:p>
          <a:p>
            <a:pPr lvl="1"/>
            <a:r>
              <a:rPr lang="en-US" sz="1800" dirty="0"/>
              <a:t>NOL</a:t>
            </a:r>
          </a:p>
          <a:p>
            <a:pPr lvl="1"/>
            <a:r>
              <a:rPr lang="en-US" sz="1800" dirty="0"/>
              <a:t>Depreciation &amp; amortization</a:t>
            </a:r>
          </a:p>
          <a:p>
            <a:r>
              <a:rPr lang="en-US" sz="1800" i="1" dirty="0"/>
              <a:t>Disqualified interest</a:t>
            </a:r>
          </a:p>
          <a:p>
            <a:pPr lvl="1"/>
            <a:r>
              <a:rPr lang="en-US" sz="1800" dirty="0"/>
              <a:t>Interest paid to </a:t>
            </a:r>
            <a:r>
              <a:rPr lang="en-US" sz="1800" b="1" dirty="0"/>
              <a:t>related person </a:t>
            </a:r>
            <a:r>
              <a:rPr lang="en-US" sz="1800" dirty="0"/>
              <a:t>if </a:t>
            </a:r>
            <a:r>
              <a:rPr lang="en-US" sz="1800" b="1" dirty="0"/>
              <a:t>no tax imposed </a:t>
            </a:r>
            <a:r>
              <a:rPr lang="en-US" sz="1800" dirty="0"/>
              <a:t>on the paid interest</a:t>
            </a:r>
          </a:p>
          <a:p>
            <a:pPr lvl="1"/>
            <a:r>
              <a:rPr lang="en-US" sz="1800" dirty="0"/>
              <a:t>If tax eliminated under treaty, treated as no tax imposed</a:t>
            </a:r>
          </a:p>
          <a:p>
            <a:r>
              <a:rPr lang="en-US" sz="1800" i="1" dirty="0"/>
              <a:t>Disqualified interest </a:t>
            </a:r>
            <a:r>
              <a:rPr lang="en-US" sz="1800" dirty="0"/>
              <a:t>disallowed as deduction up to the amount of EIE</a:t>
            </a:r>
          </a:p>
          <a:p>
            <a:r>
              <a:rPr lang="en-US" sz="1800" dirty="0"/>
              <a:t>Carryover of disallowed amounts</a:t>
            </a:r>
          </a:p>
          <a:p>
            <a:endParaRPr lang="en-US" sz="1600" dirty="0"/>
          </a:p>
          <a:p>
            <a:endParaRPr lang="en-US" dirty="0"/>
          </a:p>
        </p:txBody>
      </p:sp>
      <p:sp>
        <p:nvSpPr>
          <p:cNvPr id="9" name="Content Placeholder 8">
            <a:extLst>
              <a:ext uri="{FF2B5EF4-FFF2-40B4-BE49-F238E27FC236}">
                <a16:creationId xmlns:a16="http://schemas.microsoft.com/office/drawing/2014/main" id="{2C97AC78-FEE2-1BDA-AA7B-A3202273FD0F}"/>
              </a:ext>
            </a:extLst>
          </p:cNvPr>
          <p:cNvSpPr>
            <a:spLocks noGrp="1"/>
          </p:cNvSpPr>
          <p:nvPr>
            <p:ph sz="quarter" idx="21"/>
          </p:nvPr>
        </p:nvSpPr>
        <p:spPr>
          <a:xfrm>
            <a:off x="4724400" y="914401"/>
            <a:ext cx="4041648" cy="5410200"/>
          </a:xfrm>
        </p:spPr>
        <p:txBody>
          <a:bodyPr>
            <a:normAutofit fontScale="92500"/>
          </a:bodyPr>
          <a:lstStyle/>
          <a:p>
            <a:r>
              <a:rPr lang="en-US" sz="1800" dirty="0"/>
              <a:t>Business interest deduction limited to:</a:t>
            </a:r>
          </a:p>
          <a:p>
            <a:pPr lvl="1"/>
            <a:r>
              <a:rPr lang="en-US" sz="1800" dirty="0"/>
              <a:t>Bus. interest </a:t>
            </a:r>
            <a:r>
              <a:rPr lang="en-US" sz="1800" dirty="0" err="1"/>
              <a:t>inc</a:t>
            </a:r>
            <a:r>
              <a:rPr lang="en-US" sz="1800" dirty="0"/>
              <a:t> + 30% of adjusted taxable income (ATI)</a:t>
            </a:r>
          </a:p>
          <a:p>
            <a:r>
              <a:rPr lang="en-US" sz="1800" dirty="0"/>
              <a:t>ATI: TI computed </a:t>
            </a:r>
            <a:r>
              <a:rPr lang="en-US" sz="1800" i="1" dirty="0"/>
              <a:t>w/out regard </a:t>
            </a:r>
            <a:r>
              <a:rPr lang="en-US" sz="1800" dirty="0"/>
              <a:t>to</a:t>
            </a:r>
          </a:p>
          <a:p>
            <a:pPr lvl="1"/>
            <a:r>
              <a:rPr lang="en-US" sz="1800" dirty="0"/>
              <a:t>Non-business income, loss, gain, etc.</a:t>
            </a:r>
          </a:p>
          <a:p>
            <a:pPr lvl="1"/>
            <a:r>
              <a:rPr lang="en-US" sz="1800" dirty="0"/>
              <a:t>Bus. Interest exp. and bus. interest inc.</a:t>
            </a:r>
          </a:p>
          <a:p>
            <a:pPr lvl="1"/>
            <a:r>
              <a:rPr lang="en-US" sz="1800" dirty="0"/>
              <a:t>NOL</a:t>
            </a:r>
          </a:p>
          <a:p>
            <a:pPr lvl="1"/>
            <a:r>
              <a:rPr lang="en-US" sz="1800" dirty="0"/>
              <a:t>Pre-2022 TY: depreciation &amp; amortization; after 2021, no add back for depreciation</a:t>
            </a:r>
          </a:p>
          <a:p>
            <a:r>
              <a:rPr lang="en-US" sz="1800" dirty="0"/>
              <a:t>Any disallowed interest deduction carried over to following year</a:t>
            </a:r>
          </a:p>
          <a:p>
            <a:r>
              <a:rPr lang="en-US" sz="1800" dirty="0"/>
              <a:t>Small business (aver. gross receipts less </a:t>
            </a:r>
            <a:r>
              <a:rPr lang="en-US" sz="1800"/>
              <a:t>than 29MM) </a:t>
            </a:r>
            <a:r>
              <a:rPr lang="en-US" sz="1800" dirty="0"/>
              <a:t>excluded</a:t>
            </a:r>
          </a:p>
          <a:p>
            <a:r>
              <a:rPr lang="en-US" sz="1800" dirty="0"/>
              <a:t>Applies to FC with UST/B</a:t>
            </a:r>
          </a:p>
          <a:p>
            <a:r>
              <a:rPr lang="en-US" sz="1800" dirty="0"/>
              <a:t>Identity of payor is now irrelevant</a:t>
            </a:r>
          </a:p>
          <a:p>
            <a:r>
              <a:rPr lang="en-US" sz="1800" dirty="0"/>
              <a:t>Whether treaty applies is now irrelevant</a:t>
            </a:r>
          </a:p>
          <a:p>
            <a:r>
              <a:rPr lang="en-US" sz="1800" dirty="0"/>
              <a:t>D/E ratio is now irrelevant</a:t>
            </a:r>
          </a:p>
        </p:txBody>
      </p:sp>
      <p:sp>
        <p:nvSpPr>
          <p:cNvPr id="4" name="Slide Number Placeholder 3">
            <a:extLst>
              <a:ext uri="{FF2B5EF4-FFF2-40B4-BE49-F238E27FC236}">
                <a16:creationId xmlns:a16="http://schemas.microsoft.com/office/drawing/2014/main" id="{BA6F5475-9283-719F-093B-0A674DE33D44}"/>
              </a:ext>
            </a:extLst>
          </p:cNvPr>
          <p:cNvSpPr>
            <a:spLocks noGrp="1"/>
          </p:cNvSpPr>
          <p:nvPr>
            <p:ph type="sldNum" sz="quarter" idx="22"/>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5E0C644F-D6CD-C098-67D2-B6F11649FE31}"/>
              </a:ext>
            </a:extLst>
          </p:cNvPr>
          <p:cNvSpPr>
            <a:spLocks noGrp="1"/>
          </p:cNvSpPr>
          <p:nvPr>
            <p:ph type="ftr" sz="quarter" idx="23"/>
          </p:nvPr>
        </p:nvSpPr>
        <p:spPr/>
        <p:txBody>
          <a:bodyPr/>
          <a:lstStyle/>
          <a:p>
            <a:pPr>
              <a:defRPr/>
            </a:pPr>
            <a:r>
              <a:rPr lang="en-US"/>
              <a:t>Treaty Shopping and Base Erosion</a:t>
            </a:r>
            <a:endParaRPr lang="en-US" dirty="0"/>
          </a:p>
        </p:txBody>
      </p:sp>
      <p:sp>
        <p:nvSpPr>
          <p:cNvPr id="3" name="Title 2">
            <a:extLst>
              <a:ext uri="{FF2B5EF4-FFF2-40B4-BE49-F238E27FC236}">
                <a16:creationId xmlns:a16="http://schemas.microsoft.com/office/drawing/2014/main" id="{0A895A4F-CD95-06C8-3AD5-9743C19F9D71}"/>
              </a:ext>
            </a:extLst>
          </p:cNvPr>
          <p:cNvSpPr>
            <a:spLocks noGrp="1"/>
          </p:cNvSpPr>
          <p:nvPr>
            <p:ph type="title"/>
          </p:nvPr>
        </p:nvSpPr>
        <p:spPr/>
        <p:txBody>
          <a:bodyPr/>
          <a:lstStyle/>
          <a:p>
            <a:r>
              <a:rPr lang="en-US" dirty="0"/>
              <a:t>Earnings Stripping and Base Erosion: </a:t>
            </a:r>
            <a:r>
              <a:rPr lang="en-US" altLang="en-US" sz="1800" dirty="0"/>
              <a:t>§163(j)</a:t>
            </a:r>
            <a:r>
              <a:rPr lang="en-US" dirty="0"/>
              <a:t> </a:t>
            </a:r>
          </a:p>
        </p:txBody>
      </p:sp>
    </p:spTree>
    <p:extLst>
      <p:ext uri="{BB962C8B-B14F-4D97-AF65-F5344CB8AC3E}">
        <p14:creationId xmlns:p14="http://schemas.microsoft.com/office/powerpoint/2010/main" val="4067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bg/>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39AE2A-8275-208E-1B2E-BB806CB4E9BF}"/>
                  </a:ext>
                </a:extLst>
              </p:cNvPr>
              <p:cNvSpPr>
                <a:spLocks noGrp="1"/>
              </p:cNvSpPr>
              <p:nvPr>
                <p:ph idx="1"/>
              </p:nvPr>
            </p:nvSpPr>
            <p:spPr/>
            <p:txBody>
              <a:bodyPr/>
              <a:lstStyle/>
              <a:p>
                <a:r>
                  <a:rPr lang="en-US" sz="2400" dirty="0"/>
                  <a:t>BEAT =&gt; 10% </a:t>
                </a:r>
                <a:r>
                  <a:rPr lang="en-US" sz="2400" i="1" dirty="0"/>
                  <a:t>additional tax</a:t>
                </a:r>
                <a:r>
                  <a:rPr lang="en-US" sz="2400" dirty="0"/>
                  <a:t> on Base Erosion Minimum Tax Amount (BEMTA)   </a:t>
                </a:r>
              </a:p>
              <a:p>
                <a:r>
                  <a:rPr lang="en-US" sz="2400" dirty="0"/>
                  <a:t>Applies to </a:t>
                </a:r>
              </a:p>
              <a:p>
                <a:pPr lvl="1"/>
                <a:r>
                  <a:rPr lang="en-US" sz="2000" dirty="0"/>
                  <a:t>Corporate taxpayers (3-year average annual gross receipts ≥ 500mm)</a:t>
                </a:r>
              </a:p>
              <a:p>
                <a:pPr lvl="1"/>
                <a:r>
                  <a:rPr lang="en-US" sz="2000" dirty="0"/>
                  <a:t>Base Erosion percentage (BEP) ≥ 3% </a:t>
                </a:r>
              </a:p>
              <a:p>
                <a:pPr lvl="2"/>
                <a:r>
                  <a:rPr lang="en-US" sz="2000" dirty="0" err="1"/>
                  <a:t>BEPercentage</a:t>
                </a:r>
                <a:r>
                  <a:rPr lang="en-US" sz="2000" dirty="0"/>
                  <a:t>:</a:t>
                </a:r>
                <a:r>
                  <a:rPr lang="en-US" sz="2000" i="1" dirty="0">
                    <a:latin typeface="Cambria Math" panose="02040503050406030204" pitchFamily="18" charset="0"/>
                  </a:rPr>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𝐵𝑎𝑠𝑒</m:t>
                        </m:r>
                        <m:r>
                          <a:rPr lang="en-US" sz="2000" i="1">
                            <a:latin typeface="Cambria Math" panose="02040503050406030204" pitchFamily="18" charset="0"/>
                          </a:rPr>
                          <m:t> </m:t>
                        </m:r>
                        <m:r>
                          <a:rPr lang="en-US" sz="2000" i="1">
                            <a:latin typeface="Cambria Math" panose="02040503050406030204" pitchFamily="18" charset="0"/>
                          </a:rPr>
                          <m:t>𝐸𝑟𝑜𝑠𝑖𝑜𝑛</m:t>
                        </m:r>
                        <m:r>
                          <a:rPr lang="en-US" sz="2000" i="1">
                            <a:latin typeface="Cambria Math" panose="02040503050406030204" pitchFamily="18" charset="0"/>
                          </a:rPr>
                          <m:t> </m:t>
                        </m:r>
                        <m:r>
                          <a:rPr lang="en-US" sz="2000" i="1">
                            <a:latin typeface="Cambria Math" panose="02040503050406030204" pitchFamily="18" charset="0"/>
                          </a:rPr>
                          <m:t>𝑇𝑎𝑥</m:t>
                        </m:r>
                        <m:r>
                          <a:rPr lang="en-US" sz="2000" i="1">
                            <a:latin typeface="Cambria Math" panose="02040503050406030204" pitchFamily="18" charset="0"/>
                          </a:rPr>
                          <m:t> </m:t>
                        </m:r>
                        <m:r>
                          <a:rPr lang="en-US" sz="2000" i="1">
                            <a:latin typeface="Cambria Math" panose="02040503050406030204" pitchFamily="18" charset="0"/>
                          </a:rPr>
                          <m:t>𝐵𝑒𝑛𝑒𝑓𝑖𝑡𝑠</m:t>
                        </m:r>
                        <m:r>
                          <a:rPr lang="en-US" sz="2000" i="1">
                            <a:latin typeface="Cambria Math" panose="02040503050406030204" pitchFamily="18" charset="0"/>
                          </a:rPr>
                          <m:t> (</m:t>
                        </m:r>
                        <m:r>
                          <a:rPr lang="en-US" sz="2000" i="1">
                            <a:latin typeface="Cambria Math" panose="02040503050406030204" pitchFamily="18" charset="0"/>
                          </a:rPr>
                          <m:t>𝐵𝐸𝑇𝐵</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𝐷𝑒𝑑𝑢𝑐𝑡𝑖𝑜𝑛𝑠</m:t>
                        </m:r>
                        <m:r>
                          <a:rPr lang="en-US" sz="2000" b="0" i="1" smtClean="0">
                            <a:latin typeface="Cambria Math" panose="02040503050406030204" pitchFamily="18" charset="0"/>
                          </a:rPr>
                          <m:t> </m:t>
                        </m:r>
                        <m:r>
                          <a:rPr lang="en-US" sz="2000" b="0" i="1" smtClean="0">
                            <a:latin typeface="Cambria Math" panose="02040503050406030204" pitchFamily="18" charset="0"/>
                          </a:rPr>
                          <m:t>𝐵𝑢𝑡</m:t>
                        </m:r>
                        <m:r>
                          <a:rPr lang="en-US" sz="2000" b="0" i="1" smtClean="0">
                            <a:latin typeface="Cambria Math" panose="02040503050406030204" pitchFamily="18" charset="0"/>
                          </a:rPr>
                          <m:t> </m:t>
                        </m:r>
                        <m:r>
                          <a:rPr lang="en-US" sz="2000" b="0" i="1" smtClean="0">
                            <a:latin typeface="Cambria Math" panose="02040503050406030204" pitchFamily="18" charset="0"/>
                          </a:rPr>
                          <m:t>𝐴𝑑𝑑𝑖𝑛𝑔</m:t>
                        </m:r>
                        <m:r>
                          <a:rPr lang="en-US" sz="2000" b="0" i="1" smtClean="0">
                            <a:latin typeface="Cambria Math" panose="02040503050406030204" pitchFamily="18" charset="0"/>
                          </a:rPr>
                          <m:t> </m:t>
                        </m:r>
                        <m:r>
                          <a:rPr lang="en-US" sz="2000" b="0" i="1" smtClean="0">
                            <a:latin typeface="Cambria Math" panose="02040503050406030204" pitchFamily="18" charset="0"/>
                          </a:rPr>
                          <m:t>𝐵𝑎𝑐𝑘</m:t>
                        </m:r>
                        <m:r>
                          <a:rPr lang="en-US" sz="2000" b="0" i="1" smtClean="0">
                            <a:latin typeface="Cambria Math" panose="02040503050406030204" pitchFamily="18" charset="0"/>
                          </a:rPr>
                          <m:t>:</m:t>
                        </m:r>
                        <m:r>
                          <a:rPr lang="en-US" sz="2000" b="0" i="1" smtClean="0">
                            <a:latin typeface="Cambria Math" panose="02040503050406030204" pitchFamily="18" charset="0"/>
                          </a:rPr>
                          <m:t>𝑁𝑂𝐿</m:t>
                        </m:r>
                        <m:r>
                          <a:rPr lang="en-US" sz="2000" b="0" i="1" smtClean="0">
                            <a:latin typeface="Cambria Math" panose="02040503050406030204" pitchFamily="18" charset="0"/>
                          </a:rPr>
                          <m:t>+245</m:t>
                        </m:r>
                        <m:r>
                          <a:rPr lang="en-US" sz="2000" b="0" i="1" smtClean="0">
                            <a:latin typeface="Cambria Math" panose="02040503050406030204" pitchFamily="18" charset="0"/>
                          </a:rPr>
                          <m:t>𝐴</m:t>
                        </m:r>
                        <m:r>
                          <a:rPr lang="en-US" sz="2000" b="0" i="1" smtClean="0">
                            <a:latin typeface="Cambria Math" panose="02040503050406030204" pitchFamily="18" charset="0"/>
                          </a:rPr>
                          <m:t>+250 </m:t>
                        </m:r>
                        <m:r>
                          <a:rPr lang="en-US" sz="2000" b="0" i="1" smtClean="0">
                            <a:latin typeface="Cambria Math" panose="02040503050406030204" pitchFamily="18" charset="0"/>
                          </a:rPr>
                          <m:t>𝐷𝑒𝑑𝑢𝑐𝑡𝑖𝑜𝑛𝑠</m:t>
                        </m:r>
                        <m:r>
                          <a:rPr lang="en-US" sz="2000" b="0" i="1" smtClean="0">
                            <a:latin typeface="Cambria Math" panose="02040503050406030204" pitchFamily="18" charset="0"/>
                          </a:rPr>
                          <m:t>)</m:t>
                        </m:r>
                      </m:den>
                    </m:f>
                  </m:oMath>
                </a14:m>
                <a:endParaRPr lang="en-US" sz="2000" dirty="0"/>
              </a:p>
              <a:p>
                <a:pPr lvl="1"/>
                <a:r>
                  <a:rPr lang="en-US" sz="2400" dirty="0"/>
                  <a:t>BETB: </a:t>
                </a:r>
              </a:p>
              <a:p>
                <a:pPr lvl="2"/>
                <a:r>
                  <a:rPr lang="en-US" sz="2000" dirty="0"/>
                  <a:t>Deduction for base erosion payment (BEP)</a:t>
                </a:r>
              </a:p>
              <a:p>
                <a:pPr lvl="3"/>
                <a:r>
                  <a:rPr lang="en-US" sz="1800" dirty="0"/>
                  <a:t>Deductible payment to related (</a:t>
                </a:r>
                <a:r>
                  <a:rPr lang="en-US" sz="2000" dirty="0"/>
                  <a:t>≥ 25%) foreign person, </a:t>
                </a:r>
                <a:r>
                  <a:rPr lang="en-US" sz="2000" b="1" dirty="0"/>
                  <a:t>or</a:t>
                </a:r>
              </a:p>
              <a:p>
                <a:pPr lvl="3"/>
                <a:r>
                  <a:rPr lang="en-US" sz="2000" dirty="0"/>
                  <a:t>Purchase of property depreciable property from related foreign person.  Note, inventory is </a:t>
                </a:r>
                <a:r>
                  <a:rPr lang="en-US" sz="2000" b="1" dirty="0"/>
                  <a:t>not </a:t>
                </a:r>
                <a:r>
                  <a:rPr lang="en-US" sz="2000" dirty="0"/>
                  <a:t>included.</a:t>
                </a:r>
              </a:p>
              <a:p>
                <a:pPr lvl="2"/>
                <a:r>
                  <a:rPr lang="en-US" sz="2000" dirty="0"/>
                  <a:t>If gross basis FDAP tax imposed on payment, the payment is not treated as a BETB</a:t>
                </a:r>
              </a:p>
              <a:p>
                <a:r>
                  <a:rPr lang="en-US" sz="2400" dirty="0"/>
                  <a:t>If BEAT applies, BEMTA:</a:t>
                </a:r>
              </a:p>
              <a:p>
                <a:pPr lvl="1"/>
                <a:r>
                  <a:rPr lang="en-US" sz="2000" dirty="0"/>
                  <a:t>10% * Modified TI [TI + BETB] – (Regular Tax Liability – allowable credits)</a:t>
                </a:r>
              </a:p>
              <a:p>
                <a:pPr lvl="1"/>
                <a:endParaRPr lang="en-US" sz="1800" dirty="0"/>
              </a:p>
              <a:p>
                <a:pPr lvl="2"/>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9539AE2A-8275-208E-1B2E-BB806CB4E9BF}"/>
                  </a:ext>
                </a:extLst>
              </p:cNvPr>
              <p:cNvSpPr>
                <a:spLocks noGrp="1" noRot="1" noChangeAspect="1" noMove="1" noResize="1" noEditPoints="1" noAdjustHandles="1" noChangeArrowheads="1" noChangeShapeType="1" noTextEdit="1"/>
              </p:cNvSpPr>
              <p:nvPr>
                <p:ph idx="1"/>
              </p:nvPr>
            </p:nvSpPr>
            <p:spPr>
              <a:blipFill>
                <a:blip r:embed="rId3"/>
                <a:stretch>
                  <a:fillRect l="-150" t="-1092" r="-1049" b="-30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EE20E0-AA65-5060-4C28-EDBF35132C7C}"/>
              </a:ext>
            </a:extLst>
          </p:cNvPr>
          <p:cNvSpPr>
            <a:spLocks noGrp="1"/>
          </p:cNvSpPr>
          <p:nvPr>
            <p:ph type="title"/>
          </p:nvPr>
        </p:nvSpPr>
        <p:spPr/>
        <p:txBody>
          <a:bodyPr/>
          <a:lstStyle/>
          <a:p>
            <a:r>
              <a:rPr lang="en-US" dirty="0"/>
              <a:t>We Got the Beat: Base Erosion and Anti-Abuse Tax (</a:t>
            </a:r>
            <a:r>
              <a:rPr lang="en-US" altLang="en-US" sz="1800" dirty="0"/>
              <a:t>§59A)</a:t>
            </a:r>
            <a:endParaRPr lang="en-US" dirty="0"/>
          </a:p>
        </p:txBody>
      </p:sp>
      <p:sp>
        <p:nvSpPr>
          <p:cNvPr id="4" name="Slide Number Placeholder 3">
            <a:extLst>
              <a:ext uri="{FF2B5EF4-FFF2-40B4-BE49-F238E27FC236}">
                <a16:creationId xmlns:a16="http://schemas.microsoft.com/office/drawing/2014/main" id="{944A43FA-DE56-A1E3-5F08-67EFE19CFE3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1672EF1A-A4BC-AD33-ED13-1C6195A0AD11}"/>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6441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indent="-228600">
              <a:spcBef>
                <a:spcPct val="0"/>
              </a:spcBef>
              <a:defRPr/>
            </a:pPr>
            <a:r>
              <a:rPr lang="en-US" sz="2800" dirty="0">
                <a:solidFill>
                  <a:srgbClr val="000000"/>
                </a:solidFill>
              </a:rPr>
              <a:t>Lower source country taxes on capital returns of non-treaty resident investors by interposing entity formed in a treaty country and entitled to treaty benefits.</a:t>
            </a:r>
          </a:p>
          <a:p>
            <a:pPr marL="228600" indent="-228600">
              <a:spcBef>
                <a:spcPct val="0"/>
              </a:spcBef>
              <a:defRPr/>
            </a:pPr>
            <a:endParaRPr lang="en-US" sz="2800" dirty="0">
              <a:solidFill>
                <a:srgbClr val="000000"/>
              </a:solidFill>
            </a:endParaRPr>
          </a:p>
          <a:p>
            <a:pPr marL="228600" indent="-228600">
              <a:spcBef>
                <a:spcPct val="0"/>
              </a:spcBef>
              <a:defRPr/>
            </a:pPr>
            <a:r>
              <a:rPr lang="en-US" sz="2800" dirty="0">
                <a:solidFill>
                  <a:srgbClr val="000000"/>
                </a:solidFill>
              </a:rPr>
              <a:t>Lower source country taxes on capital returns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29697" name="Title 1"/>
          <p:cNvSpPr>
            <a:spLocks noGrp="1"/>
          </p:cNvSpPr>
          <p:nvPr>
            <p:ph type="title"/>
          </p:nvPr>
        </p:nvSpPr>
        <p:spPr/>
        <p:txBody>
          <a:bodyPr/>
          <a:lstStyle/>
          <a:p>
            <a:r>
              <a:rPr lang="en-US" b="1" dirty="0">
                <a:ea typeface="ＭＳ Ｐゴシック" pitchFamily="34" charset="-128"/>
              </a:rPr>
              <a:t>Treaty Shopping:  Basic Goals</a:t>
            </a:r>
          </a:p>
        </p:txBody>
      </p:sp>
      <p:sp>
        <p:nvSpPr>
          <p:cNvPr id="29700" name="Slide Number Placeholder 6"/>
          <p:cNvSpPr>
            <a:spLocks noGrp="1"/>
          </p:cNvSpPr>
          <p:nvPr>
            <p:ph type="sldNum" sz="quarter" idx="10"/>
          </p:nvPr>
        </p:nvSpPr>
        <p:spPr>
          <a:noFill/>
        </p:spPr>
        <p:txBody>
          <a:bodyPr/>
          <a:lstStyle/>
          <a:p>
            <a:endParaRPr lang="en-US"/>
          </a:p>
          <a:p>
            <a:fld id="{905A4F54-5F67-4B30-8889-B2730BCD3207}"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
        <p:nvSpPr>
          <p:cNvPr id="2" name="TextBox 1">
            <a:extLst>
              <a:ext uri="{FF2B5EF4-FFF2-40B4-BE49-F238E27FC236}">
                <a16:creationId xmlns:a16="http://schemas.microsoft.com/office/drawing/2014/main" id="{29A470CB-52D9-2388-A79C-991924C8E482}"/>
              </a:ext>
            </a:extLst>
          </p:cNvPr>
          <p:cNvSpPr txBox="1"/>
          <p:nvPr/>
        </p:nvSpPr>
        <p:spPr>
          <a:xfrm>
            <a:off x="261257" y="-1055914"/>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b="1">
                <a:ea typeface="ＭＳ Ｐゴシック" pitchFamily="34" charset="-128"/>
              </a:rPr>
              <a:t>Treaty Shopping: Aiken v. CIR</a:t>
            </a:r>
          </a:p>
        </p:txBody>
      </p:sp>
      <p:sp>
        <p:nvSpPr>
          <p:cNvPr id="15381" name="Slide Number Placeholder 1"/>
          <p:cNvSpPr>
            <a:spLocks noGrp="1"/>
          </p:cNvSpPr>
          <p:nvPr>
            <p:ph type="sldNum" sz="quarter" idx="10"/>
          </p:nvPr>
        </p:nvSpPr>
        <p:spPr>
          <a:noFill/>
        </p:spPr>
        <p:txBody>
          <a:bodyPr/>
          <a:lstStyle/>
          <a:p>
            <a:endParaRPr lang="en-US"/>
          </a:p>
          <a:p>
            <a:fld id="{4F035D23-5028-4666-8AF4-B001E8007AD9}" type="slidenum">
              <a:rPr lang="en-US"/>
              <a:pPr/>
              <a:t>4</a:t>
            </a:fld>
            <a:endParaRPr lang="en-US"/>
          </a:p>
        </p:txBody>
      </p:sp>
      <p:sp>
        <p:nvSpPr>
          <p:cNvPr id="1536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5364" name="Rectangle 4"/>
          <p:cNvSpPr>
            <a:spLocks noChangeArrowheads="1"/>
          </p:cNvSpPr>
          <p:nvPr/>
        </p:nvSpPr>
        <p:spPr bwMode="auto">
          <a:xfrm>
            <a:off x="5330952" y="1828800"/>
            <a:ext cx="16764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Bahamas</a:t>
            </a:r>
          </a:p>
          <a:p>
            <a:pPr algn="ctr" eaLnBrk="0" hangingPunct="0">
              <a:spcBef>
                <a:spcPct val="20000"/>
              </a:spcBef>
            </a:pPr>
            <a:r>
              <a:rPr lang="en-US">
                <a:latin typeface="+mn-lt"/>
              </a:rPr>
              <a:t>Parent</a:t>
            </a:r>
          </a:p>
        </p:txBody>
      </p:sp>
      <p:sp>
        <p:nvSpPr>
          <p:cNvPr id="15365" name="Rectangle 5"/>
          <p:cNvSpPr>
            <a:spLocks noChangeArrowheads="1"/>
          </p:cNvSpPr>
          <p:nvPr/>
        </p:nvSpPr>
        <p:spPr bwMode="auto">
          <a:xfrm>
            <a:off x="1219200" y="3429000"/>
            <a:ext cx="1600200" cy="838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66" name="Rectangle 6"/>
          <p:cNvSpPr>
            <a:spLocks noChangeArrowheads="1"/>
          </p:cNvSpPr>
          <p:nvPr/>
        </p:nvSpPr>
        <p:spPr bwMode="auto">
          <a:xfrm>
            <a:off x="1143000" y="1981200"/>
            <a:ext cx="1600200"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mn-lt"/>
              </a:rPr>
              <a:t>Bahamas </a:t>
            </a:r>
          </a:p>
          <a:p>
            <a:pPr algn="ctr" eaLnBrk="0" hangingPunct="0">
              <a:spcBef>
                <a:spcPct val="20000"/>
              </a:spcBef>
            </a:pPr>
            <a:r>
              <a:rPr lang="en-US" dirty="0">
                <a:latin typeface="+mn-lt"/>
              </a:rPr>
              <a:t>Parent</a:t>
            </a:r>
          </a:p>
        </p:txBody>
      </p:sp>
      <p:cxnSp>
        <p:nvCxnSpPr>
          <p:cNvPr id="15367" name="AutoShape 7"/>
          <p:cNvCxnSpPr>
            <a:cxnSpLocks noChangeShapeType="1"/>
            <a:stCxn id="15366" idx="1"/>
            <a:endCxn id="15365" idx="1"/>
          </p:cNvCxnSpPr>
          <p:nvPr/>
        </p:nvCxnSpPr>
        <p:spPr bwMode="auto">
          <a:xfrm rot="10800000" flipH="1" flipV="1">
            <a:off x="1143000" y="24384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24384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2971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Loan A</a:t>
            </a:r>
          </a:p>
        </p:txBody>
      </p:sp>
      <p:sp>
        <p:nvSpPr>
          <p:cNvPr id="15370" name="Text Box 10"/>
          <p:cNvSpPr txBox="1">
            <a:spLocks noChangeArrowheads="1"/>
          </p:cNvSpPr>
          <p:nvPr/>
        </p:nvSpPr>
        <p:spPr bwMode="auto">
          <a:xfrm>
            <a:off x="7543800" y="1754848"/>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1" name="Text Box 11"/>
          <p:cNvSpPr txBox="1">
            <a:spLocks noChangeArrowheads="1"/>
          </p:cNvSpPr>
          <p:nvPr/>
        </p:nvSpPr>
        <p:spPr bwMode="auto">
          <a:xfrm>
            <a:off x="2933700" y="2968647"/>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2" name="Rectangle 12"/>
          <p:cNvSpPr>
            <a:spLocks noChangeArrowheads="1"/>
          </p:cNvSpPr>
          <p:nvPr/>
        </p:nvSpPr>
        <p:spPr bwMode="auto">
          <a:xfrm>
            <a:off x="4416552" y="3886200"/>
            <a:ext cx="1600200" cy="6096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73" name="Line 13"/>
          <p:cNvSpPr>
            <a:spLocks noChangeShapeType="1"/>
          </p:cNvSpPr>
          <p:nvPr/>
        </p:nvSpPr>
        <p:spPr bwMode="auto">
          <a:xfrm flipH="1">
            <a:off x="5178552" y="25146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854952" y="38862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Honduras</a:t>
            </a:r>
          </a:p>
        </p:txBody>
      </p:sp>
      <p:sp>
        <p:nvSpPr>
          <p:cNvPr id="15375" name="Rectangle 15"/>
          <p:cNvSpPr>
            <a:spLocks noChangeArrowheads="1"/>
          </p:cNvSpPr>
          <p:nvPr/>
        </p:nvSpPr>
        <p:spPr bwMode="auto">
          <a:xfrm>
            <a:off x="6245352" y="29718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Ecuador</a:t>
            </a:r>
          </a:p>
        </p:txBody>
      </p:sp>
      <p:sp>
        <p:nvSpPr>
          <p:cNvPr id="15376" name="Line 16"/>
          <p:cNvSpPr>
            <a:spLocks noChangeShapeType="1"/>
          </p:cNvSpPr>
          <p:nvPr/>
        </p:nvSpPr>
        <p:spPr bwMode="auto">
          <a:xfrm>
            <a:off x="6245352" y="25146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7083552" y="35052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6016752" y="41529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940552" y="4572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Interest</a:t>
            </a:r>
          </a:p>
        </p:txBody>
      </p:sp>
      <p:cxnSp>
        <p:nvCxnSpPr>
          <p:cNvPr id="15380" name="AutoShape 20"/>
          <p:cNvCxnSpPr>
            <a:cxnSpLocks noChangeShapeType="1"/>
            <a:stCxn id="15374" idx="3"/>
            <a:endCxn id="15364" idx="3"/>
          </p:cNvCxnSpPr>
          <p:nvPr/>
        </p:nvCxnSpPr>
        <p:spPr bwMode="auto">
          <a:xfrm flipH="1" flipV="1">
            <a:off x="7007352" y="2171700"/>
            <a:ext cx="1447800" cy="1981200"/>
          </a:xfrm>
          <a:prstGeom prst="curvedConnector3">
            <a:avLst>
              <a:gd name="adj1" fmla="val -15792"/>
            </a:avLst>
          </a:prstGeom>
          <a:noFill/>
          <a:ln w="9525">
            <a:solidFill>
              <a:schemeClr val="tx1"/>
            </a:solidFill>
            <a:round/>
            <a:headEnd/>
            <a:tailEnd type="triangle" w="med" len="med"/>
          </a:ln>
        </p:spPr>
      </p:cxnSp>
      <p:cxnSp>
        <p:nvCxnSpPr>
          <p:cNvPr id="5" name="Straight Connector 4">
            <a:extLst>
              <a:ext uri="{FF2B5EF4-FFF2-40B4-BE49-F238E27FC236}">
                <a16:creationId xmlns:a16="http://schemas.microsoft.com/office/drawing/2014/main" id="{5F29F4D2-35D7-AEA2-CF9A-68BD2EF37A26}"/>
              </a:ext>
            </a:extLst>
          </p:cNvPr>
          <p:cNvCxnSpPr/>
          <p:nvPr/>
        </p:nvCxnSpPr>
        <p:spPr>
          <a:xfrm>
            <a:off x="4202327" y="1371600"/>
            <a:ext cx="0" cy="464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9" grpId="0"/>
      <p:bldP spid="15370" grpId="0"/>
      <p:bldP spid="15371" grpId="0"/>
      <p:bldP spid="15372" grpId="0" animBg="1"/>
      <p:bldP spid="15373" grpId="0" animBg="1"/>
      <p:bldP spid="15374" grpId="0" animBg="1"/>
      <p:bldP spid="15375" grpId="0" animBg="1"/>
      <p:bldP spid="15376" grpId="0" animBg="1"/>
      <p:bldP spid="15377" grpId="0" animBg="1"/>
      <p:bldP spid="153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30721" name="Title 1"/>
          <p:cNvSpPr>
            <a:spLocks noGrp="1"/>
          </p:cNvSpPr>
          <p:nvPr>
            <p:ph type="title"/>
          </p:nvPr>
        </p:nvSpPr>
        <p:spPr/>
        <p:txBody>
          <a:bodyPr/>
          <a:lstStyle/>
          <a:p>
            <a:r>
              <a:rPr lang="en-US" b="1" dirty="0">
                <a:ea typeface="ＭＳ Ｐゴシック" pitchFamily="34" charset="-128"/>
              </a:rPr>
              <a:t>Treaty</a:t>
            </a:r>
            <a:r>
              <a:rPr lang="en-US" dirty="0">
                <a:ea typeface="ＭＳ Ｐゴシック" pitchFamily="34" charset="-128"/>
              </a:rPr>
              <a:t> </a:t>
            </a:r>
            <a:r>
              <a:rPr lang="en-US" b="1" dirty="0">
                <a:ea typeface="ＭＳ Ｐゴシック" pitchFamily="34" charset="-128"/>
              </a:rPr>
              <a:t>Shopping:  Northern Indiana v. CIR (7</a:t>
            </a:r>
            <a:r>
              <a:rPr lang="en-US" b="1" baseline="30000" dirty="0">
                <a:ea typeface="ＭＳ Ｐゴシック" pitchFamily="34" charset="-128"/>
              </a:rPr>
              <a:t>th</a:t>
            </a:r>
            <a:r>
              <a:rPr lang="en-US" b="1" dirty="0">
                <a:ea typeface="ＭＳ Ｐゴシック" pitchFamily="34" charset="-128"/>
              </a:rPr>
              <a:t> Cir. 1997)</a:t>
            </a:r>
            <a:endParaRPr lang="en-US" dirty="0">
              <a:ea typeface="ＭＳ Ｐゴシック" pitchFamily="34" charset="-128"/>
            </a:endParaRPr>
          </a:p>
        </p:txBody>
      </p:sp>
      <p:sp>
        <p:nvSpPr>
          <p:cNvPr id="30738" name="Slide Number Placeholder 9"/>
          <p:cNvSpPr>
            <a:spLocks noGrp="1"/>
          </p:cNvSpPr>
          <p:nvPr>
            <p:ph type="sldNum" sz="quarter" idx="10"/>
          </p:nvPr>
        </p:nvSpPr>
        <p:spPr>
          <a:noFill/>
        </p:spPr>
        <p:txBody>
          <a:bodyPr/>
          <a:lstStyle/>
          <a:p>
            <a:endParaRPr lang="en-US"/>
          </a:p>
          <a:p>
            <a:fld id="{C1FB42A1-35BA-42DC-9A76-88826C35C6AF}" type="slidenum">
              <a:rPr lang="en-US"/>
              <a:pPr/>
              <a:t>5</a:t>
            </a:fld>
            <a:endParaRPr lang="en-US"/>
          </a:p>
        </p:txBody>
      </p:sp>
      <p:sp>
        <p:nvSpPr>
          <p:cNvPr id="9" name="Footer Placeholder 8"/>
          <p:cNvSpPr>
            <a:spLocks noGrp="1"/>
          </p:cNvSpPr>
          <p:nvPr>
            <p:ph type="ftr" sz="quarter" idx="11"/>
          </p:nvPr>
        </p:nvSpPr>
        <p:spPr/>
        <p:txBody>
          <a:bodyPr/>
          <a:lstStyle/>
          <a:p>
            <a:pPr>
              <a:defRPr/>
            </a:pPr>
            <a:r>
              <a:rPr lang="en-US"/>
              <a:t>Treaty Shopping and Base Erosion</a:t>
            </a:r>
          </a:p>
        </p:txBody>
      </p:sp>
      <p:sp>
        <p:nvSpPr>
          <p:cNvPr id="30723" name="TextBox 20"/>
          <p:cNvSpPr txBox="1">
            <a:spLocks noChangeArrowheads="1"/>
          </p:cNvSpPr>
          <p:nvPr/>
        </p:nvSpPr>
        <p:spPr bwMode="auto">
          <a:xfrm>
            <a:off x="3290473" y="5289521"/>
            <a:ext cx="2967544" cy="369332"/>
          </a:xfrm>
          <a:prstGeom prst="rect">
            <a:avLst/>
          </a:prstGeom>
          <a:noFill/>
          <a:ln w="9525">
            <a:noFill/>
            <a:miter lim="800000"/>
            <a:headEnd/>
            <a:tailEnd/>
          </a:ln>
        </p:spPr>
        <p:txBody>
          <a:bodyPr wrap="none">
            <a:spAutoFit/>
          </a:bodyPr>
          <a:lstStyle/>
          <a:p>
            <a:r>
              <a:rPr lang="en-US" dirty="0"/>
              <a:t>Non-Treaty Bond Holders</a:t>
            </a:r>
          </a:p>
        </p:txBody>
      </p:sp>
      <p:sp>
        <p:nvSpPr>
          <p:cNvPr id="17" name="Rectangle 16"/>
          <p:cNvSpPr/>
          <p:nvPr/>
        </p:nvSpPr>
        <p:spPr>
          <a:xfrm>
            <a:off x="3736848" y="1169555"/>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764247" y="3491452"/>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7" name="Straight Connector 36"/>
          <p:cNvCxnSpPr>
            <a:cxnSpLocks noChangeShapeType="1"/>
          </p:cNvCxnSpPr>
          <p:nvPr/>
        </p:nvCxnSpPr>
        <p:spPr bwMode="auto">
          <a:xfrm>
            <a:off x="1905000" y="3016773"/>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endCxn id="30723" idx="1"/>
          </p:cNvCxnSpPr>
          <p:nvPr/>
        </p:nvCxnSpPr>
        <p:spPr bwMode="auto">
          <a:xfrm rot="5400000">
            <a:off x="2722087" y="4432027"/>
            <a:ext cx="1610546" cy="473774"/>
          </a:xfrm>
          <a:prstGeom prst="bentConnector4">
            <a:avLst>
              <a:gd name="adj1" fmla="val -1410"/>
              <a:gd name="adj2" fmla="val 148251"/>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p:cNvCxnSpPr>
          <p:nvPr/>
        </p:nvCxnSpPr>
        <p:spPr bwMode="auto">
          <a:xfrm rot="10800000">
            <a:off x="3736847" y="1448492"/>
            <a:ext cx="27399" cy="2321897"/>
          </a:xfrm>
          <a:prstGeom prst="bentConnector3">
            <a:avLst>
              <a:gd name="adj1" fmla="val 934337"/>
            </a:avLst>
          </a:prstGeom>
          <a:noFill/>
          <a:ln w="25400">
            <a:solidFill>
              <a:schemeClr val="accent1"/>
            </a:solidFill>
            <a:miter lim="800000"/>
            <a:headEnd type="stealth" w="lg" len="lg"/>
            <a:tailEnd type="none"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a:off x="5489448" y="1512455"/>
            <a:ext cx="27399" cy="2321897"/>
          </a:xfrm>
          <a:prstGeom prst="bentConnector3">
            <a:avLst>
              <a:gd name="adj1" fmla="val 934337"/>
            </a:avLst>
          </a:prstGeom>
          <a:noFill/>
          <a:ln w="25400">
            <a:solidFill>
              <a:schemeClr val="accent1"/>
            </a:solidFill>
            <a:miter lim="800000"/>
            <a:headEnd type="arrow" w="lg" len="lg"/>
            <a:tailEnd type="none"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a:off x="5516848" y="3841227"/>
            <a:ext cx="741170" cy="1639835"/>
          </a:xfrm>
          <a:prstGeom prst="bentConnector3">
            <a:avLst>
              <a:gd name="adj1" fmla="val 130843"/>
            </a:avLst>
          </a:prstGeom>
          <a:noFill/>
          <a:ln w="25400">
            <a:solidFill>
              <a:schemeClr val="accent1"/>
            </a:solidFill>
            <a:miter lim="800000"/>
            <a:headEnd/>
            <a:tailEnd type="non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6515100" y="4250181"/>
            <a:ext cx="2057400" cy="646331"/>
          </a:xfrm>
          <a:prstGeom prst="rect">
            <a:avLst/>
          </a:prstGeom>
          <a:noFill/>
          <a:ln w="9525">
            <a:noFill/>
            <a:miter lim="800000"/>
            <a:headEnd/>
            <a:tailEnd/>
          </a:ln>
        </p:spPr>
        <p:txBody>
          <a:bodyPr wrap="square">
            <a:spAutoFit/>
          </a:bodyPr>
          <a:lstStyle/>
          <a:p>
            <a:r>
              <a:rPr lang="en-US" dirty="0"/>
              <a:t>Buy Eurobonds/Loan</a:t>
            </a:r>
          </a:p>
        </p:txBody>
      </p:sp>
      <p:sp>
        <p:nvSpPr>
          <p:cNvPr id="30734" name="TextBox 83"/>
          <p:cNvSpPr txBox="1">
            <a:spLocks noChangeArrowheads="1"/>
          </p:cNvSpPr>
          <p:nvPr/>
        </p:nvSpPr>
        <p:spPr bwMode="auto">
          <a:xfrm>
            <a:off x="5824135" y="2068625"/>
            <a:ext cx="2575661" cy="646331"/>
          </a:xfrm>
          <a:prstGeom prst="rect">
            <a:avLst/>
          </a:prstGeom>
          <a:noFill/>
          <a:ln w="9525">
            <a:noFill/>
            <a:miter lim="800000"/>
            <a:headEnd/>
            <a:tailEnd/>
          </a:ln>
        </p:spPr>
        <p:txBody>
          <a:bodyPr wrap="square">
            <a:spAutoFit/>
          </a:bodyPr>
          <a:lstStyle/>
          <a:p>
            <a:r>
              <a:rPr lang="en-US" dirty="0"/>
              <a:t>Loan/Remittance of Eurobond Proceeds</a:t>
            </a:r>
          </a:p>
        </p:txBody>
      </p:sp>
      <p:sp>
        <p:nvSpPr>
          <p:cNvPr id="30735" name="TextBox 84"/>
          <p:cNvSpPr txBox="1">
            <a:spLocks noChangeArrowheads="1"/>
          </p:cNvSpPr>
          <p:nvPr/>
        </p:nvSpPr>
        <p:spPr bwMode="auto">
          <a:xfrm>
            <a:off x="1514137" y="4252827"/>
            <a:ext cx="1752600" cy="646331"/>
          </a:xfrm>
          <a:prstGeom prst="rect">
            <a:avLst/>
          </a:prstGeom>
          <a:noFill/>
          <a:ln w="9525">
            <a:noFill/>
            <a:miter lim="800000"/>
            <a:headEnd/>
            <a:tailEnd/>
          </a:ln>
        </p:spPr>
        <p:txBody>
          <a:bodyPr wrap="square">
            <a:spAutoFit/>
          </a:bodyPr>
          <a:lstStyle/>
          <a:p>
            <a:r>
              <a:rPr lang="en-US" dirty="0"/>
              <a:t>Interest -1%</a:t>
            </a:r>
          </a:p>
          <a:p>
            <a:r>
              <a:rPr lang="en-US" dirty="0"/>
              <a:t> (17.25%)</a:t>
            </a:r>
          </a:p>
        </p:txBody>
      </p:sp>
      <p:sp>
        <p:nvSpPr>
          <p:cNvPr id="30736" name="TextBox 85"/>
          <p:cNvSpPr txBox="1">
            <a:spLocks noChangeArrowheads="1"/>
          </p:cNvSpPr>
          <p:nvPr/>
        </p:nvSpPr>
        <p:spPr bwMode="auto">
          <a:xfrm>
            <a:off x="2199936" y="2135598"/>
            <a:ext cx="1114763" cy="646331"/>
          </a:xfrm>
          <a:prstGeom prst="rect">
            <a:avLst/>
          </a:prstGeom>
          <a:noFill/>
          <a:ln w="9525">
            <a:noFill/>
            <a:miter lim="800000"/>
            <a:headEnd/>
            <a:tailEnd/>
          </a:ln>
        </p:spPr>
        <p:txBody>
          <a:bodyPr wrap="square">
            <a:spAutoFit/>
          </a:bodyPr>
          <a:lstStyle/>
          <a:p>
            <a:r>
              <a:rPr lang="en-US" dirty="0"/>
              <a:t>Interest</a:t>
            </a:r>
            <a:br>
              <a:rPr lang="en-US" dirty="0"/>
            </a:br>
            <a:r>
              <a:rPr lang="en-US" dirty="0"/>
              <a:t>(18.25%)</a:t>
            </a:r>
          </a:p>
        </p:txBody>
      </p:sp>
      <p:cxnSp>
        <p:nvCxnSpPr>
          <p:cNvPr id="15" name="Straight Connector 14">
            <a:extLst>
              <a:ext uri="{FF2B5EF4-FFF2-40B4-BE49-F238E27FC236}">
                <a16:creationId xmlns:a16="http://schemas.microsoft.com/office/drawing/2014/main" id="{4C51B383-396E-9D58-704B-D5E86B68EF79}"/>
              </a:ext>
            </a:extLst>
          </p:cNvPr>
          <p:cNvCxnSpPr>
            <a:stCxn id="17" idx="2"/>
            <a:endCxn id="27" idx="0"/>
          </p:cNvCxnSpPr>
          <p:nvPr/>
        </p:nvCxnSpPr>
        <p:spPr>
          <a:xfrm>
            <a:off x="4613148" y="1855355"/>
            <a:ext cx="27399" cy="163609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434BB-DDAC-2A63-6560-3D7B25E55C26}"/>
              </a:ext>
            </a:extLst>
          </p:cNvPr>
          <p:cNvSpPr>
            <a:spLocks noGrp="1"/>
          </p:cNvSpPr>
          <p:nvPr>
            <p:ph idx="1"/>
          </p:nvPr>
        </p:nvSpPr>
        <p:spPr/>
        <p:txBody>
          <a:bodyPr/>
          <a:lstStyle/>
          <a:p>
            <a:r>
              <a:rPr lang="en-US" sz="2800" dirty="0">
                <a:solidFill>
                  <a:srgbClr val="000000"/>
                </a:solidFill>
                <a:ea typeface="ＭＳ Ｐゴシック" pitchFamily="34" charset="-128"/>
              </a:rPr>
              <a:t>Terminating and renegotiating treaties with tax havens</a:t>
            </a:r>
          </a:p>
          <a:p>
            <a:r>
              <a:rPr lang="en-US" sz="2800" dirty="0">
                <a:solidFill>
                  <a:srgbClr val="000000"/>
                </a:solidFill>
                <a:ea typeface="ＭＳ Ｐゴシック" pitchFamily="34" charset="-128"/>
              </a:rPr>
              <a:t>Requirement of LOB Articles in US Treaties incorporating base erosion and ownership requirements (UK Treaty, Art. 23; </a:t>
            </a:r>
            <a:r>
              <a:rPr lang="en-US" altLang="en-US" sz="2800" dirty="0"/>
              <a:t>§</a:t>
            </a:r>
            <a:r>
              <a:rPr lang="en-US" sz="2800" dirty="0">
                <a:solidFill>
                  <a:srgbClr val="000000"/>
                </a:solidFill>
                <a:ea typeface="ＭＳ Ｐゴシック" pitchFamily="34" charset="-128"/>
              </a:rPr>
              <a:t>884(e)(4))</a:t>
            </a:r>
          </a:p>
          <a:p>
            <a:r>
              <a:rPr lang="en-US" sz="2800" dirty="0">
                <a:solidFill>
                  <a:srgbClr val="000000"/>
                </a:solidFill>
                <a:ea typeface="ＭＳ Ｐゴシック" pitchFamily="34" charset="-128"/>
              </a:rPr>
              <a:t>Section 7701(l) and conduit financing regulations ( Regs. </a:t>
            </a:r>
            <a:r>
              <a:rPr lang="en-US" altLang="en-US" sz="2800" dirty="0"/>
              <a:t>§</a:t>
            </a:r>
            <a:r>
              <a:rPr lang="en-US" sz="2800" dirty="0">
                <a:solidFill>
                  <a:srgbClr val="000000"/>
                </a:solidFill>
                <a:ea typeface="ＭＳ Ｐゴシック" pitchFamily="34" charset="-128"/>
              </a:rPr>
              <a:t>1.881-3)</a:t>
            </a:r>
          </a:p>
          <a:p>
            <a:r>
              <a:rPr lang="en-US" sz="2800" dirty="0">
                <a:solidFill>
                  <a:srgbClr val="000000"/>
                </a:solidFill>
                <a:ea typeface="ＭＳ Ｐゴシック" pitchFamily="34" charset="-128"/>
              </a:rPr>
              <a:t>Thin Capitalization (earnings stripping limits) under </a:t>
            </a:r>
            <a:r>
              <a:rPr lang="en-US" altLang="en-US" sz="2800" dirty="0"/>
              <a:t>§</a:t>
            </a:r>
            <a:r>
              <a:rPr lang="en-US" sz="2800" dirty="0">
                <a:solidFill>
                  <a:srgbClr val="000000"/>
                </a:solidFill>
                <a:ea typeface="ＭＳ Ｐゴシック" pitchFamily="34" charset="-128"/>
              </a:rPr>
              <a:t>163(j) (originally enacted in 1989 and revised in the TCJA)</a:t>
            </a:r>
          </a:p>
          <a:p>
            <a:r>
              <a:rPr lang="en-US" sz="2800" dirty="0">
                <a:solidFill>
                  <a:srgbClr val="000000"/>
                </a:solidFill>
                <a:ea typeface="ＭＳ Ｐゴシック" pitchFamily="34" charset="-128"/>
              </a:rPr>
              <a:t>Denial of Treaty Benefits Paid to Hybrid Entities (</a:t>
            </a:r>
            <a:r>
              <a:rPr lang="en-US" altLang="en-US" sz="2800" dirty="0"/>
              <a:t>§</a:t>
            </a:r>
            <a:r>
              <a:rPr lang="en-US" sz="2800" dirty="0">
                <a:solidFill>
                  <a:srgbClr val="000000"/>
                </a:solidFill>
                <a:ea typeface="ＭＳ Ｐゴシック" pitchFamily="34" charset="-128"/>
              </a:rPr>
              <a:t>894(c))</a:t>
            </a:r>
          </a:p>
          <a:p>
            <a:r>
              <a:rPr lang="en-US" sz="2800" dirty="0">
                <a:solidFill>
                  <a:srgbClr val="000000"/>
                </a:solidFill>
                <a:ea typeface="ＭＳ Ｐゴシック" pitchFamily="34" charset="-128"/>
              </a:rPr>
              <a:t>Base Erosion and Anti-Abuse Tax (BEAT, </a:t>
            </a:r>
            <a:r>
              <a:rPr lang="en-US" altLang="en-US" sz="2800" dirty="0"/>
              <a:t>§59A)</a:t>
            </a:r>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dirty="0"/>
          </a:p>
        </p:txBody>
      </p:sp>
      <p:sp>
        <p:nvSpPr>
          <p:cNvPr id="3" name="Title 2">
            <a:extLst>
              <a:ext uri="{FF2B5EF4-FFF2-40B4-BE49-F238E27FC236}">
                <a16:creationId xmlns:a16="http://schemas.microsoft.com/office/drawing/2014/main" id="{15B94756-C591-97EB-B8F9-8096236B87FC}"/>
              </a:ext>
            </a:extLst>
          </p:cNvPr>
          <p:cNvSpPr>
            <a:spLocks noGrp="1"/>
          </p:cNvSpPr>
          <p:nvPr>
            <p:ph type="title"/>
          </p:nvPr>
        </p:nvSpPr>
        <p:spPr/>
        <p:txBody>
          <a:bodyPr/>
          <a:lstStyle/>
          <a:p>
            <a:r>
              <a:rPr lang="en-US" b="1" dirty="0">
                <a:ea typeface="ＭＳ Ｐゴシック" pitchFamily="34" charset="-128"/>
              </a:rPr>
              <a:t>Treaty Shopping:  U.S. Responses</a:t>
            </a:r>
            <a:endParaRPr lang="en-US" dirty="0"/>
          </a:p>
        </p:txBody>
      </p:sp>
      <p:sp>
        <p:nvSpPr>
          <p:cNvPr id="4" name="Slide Number Placeholder 3">
            <a:extLst>
              <a:ext uri="{FF2B5EF4-FFF2-40B4-BE49-F238E27FC236}">
                <a16:creationId xmlns:a16="http://schemas.microsoft.com/office/drawing/2014/main" id="{159E8C77-FE93-3A0F-237B-20E4C9EE03B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E3FB912A-AB03-6CF6-F8EE-E192CCB79CC9}"/>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21892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fontScale="92500"/>
          </a:bodyPr>
          <a:lstStyle/>
          <a:p>
            <a:pPr marL="342900" indent="-342900" eaLnBrk="1" hangingPunct="1"/>
            <a:r>
              <a:rPr lang="en-US" sz="2400" dirty="0">
                <a:ea typeface="ＭＳ Ｐゴシック" pitchFamily="34" charset="-128"/>
              </a:rPr>
              <a:t>When one or more entities act as a </a:t>
            </a:r>
            <a:r>
              <a:rPr lang="en-US" sz="2400" i="1" dirty="0">
                <a:ea typeface="ＭＳ Ｐゴシック" pitchFamily="34" charset="-128"/>
              </a:rPr>
              <a:t>conduit</a:t>
            </a:r>
            <a:r>
              <a:rPr lang="en-US" sz="2400" dirty="0">
                <a:ea typeface="ＭＳ Ｐゴシック" pitchFamily="34" charset="-128"/>
              </a:rPr>
              <a:t> in a </a:t>
            </a:r>
            <a:r>
              <a:rPr lang="en-US" sz="2400" i="1" dirty="0">
                <a:ea typeface="ＭＳ Ｐゴシック" pitchFamily="34" charset="-128"/>
              </a:rPr>
              <a:t>financing transaction</a:t>
            </a:r>
            <a:r>
              <a:rPr lang="en-US" sz="2400" dirty="0">
                <a:ea typeface="ＭＳ Ｐゴシック" pitchFamily="34" charset="-128"/>
              </a:rPr>
              <a:t>, the IRS can disregard the participation of the conduit entity for US withholding tax purposes.</a:t>
            </a:r>
          </a:p>
          <a:p>
            <a:pPr marL="342900" indent="-342900">
              <a:buFont typeface="Times" charset="0"/>
              <a:buChar char="•"/>
            </a:pPr>
            <a:r>
              <a:rPr lang="en-US" sz="2400" b="1" u="sng" dirty="0">
                <a:ea typeface="ＭＳ Ｐゴシック" pitchFamily="34" charset="-128"/>
              </a:rPr>
              <a:t>Financing Arrangement</a:t>
            </a:r>
            <a:r>
              <a:rPr lang="en-US" sz="2400" b="1" dirty="0">
                <a:ea typeface="ＭＳ Ｐゴシック" pitchFamily="34" charset="-128"/>
              </a:rPr>
              <a:t>:  </a:t>
            </a:r>
            <a:r>
              <a:rPr lang="en-US" sz="2400" dirty="0">
                <a:ea typeface="ＭＳ Ｐゴシック" pitchFamily="34" charset="-128"/>
              </a:rPr>
              <a:t>Advance of capital ($, property, property rights) from one person (financing entity) to another (financed entity) through an intermediate entity, each linked through a </a:t>
            </a:r>
            <a:r>
              <a:rPr lang="en-US" sz="2400" i="1" dirty="0">
                <a:ea typeface="ＭＳ Ｐゴシック" pitchFamily="34" charset="-128"/>
              </a:rPr>
              <a:t>financing transaction</a:t>
            </a:r>
            <a:r>
              <a:rPr lang="en-US" sz="2400" dirty="0">
                <a:ea typeface="ＭＳ Ｐゴシック" pitchFamily="34" charset="-128"/>
              </a:rPr>
              <a:t>.  Regs. </a:t>
            </a:r>
            <a:r>
              <a:rPr lang="en-US" altLang="en-US" sz="2400" dirty="0"/>
              <a:t>§</a:t>
            </a:r>
            <a:r>
              <a:rPr lang="en-US" sz="2400" dirty="0">
                <a:ea typeface="ＭＳ Ｐゴシック" pitchFamily="34" charset="-128"/>
              </a:rPr>
              <a:t>1.881-3(a)(2)(</a:t>
            </a:r>
            <a:r>
              <a:rPr lang="en-US" sz="2400" dirty="0" err="1">
                <a:ea typeface="ＭＳ Ｐゴシック" pitchFamily="34" charset="-128"/>
              </a:rPr>
              <a:t>i</a:t>
            </a:r>
            <a:r>
              <a:rPr lang="en-US" sz="2400" dirty="0">
                <a:ea typeface="ＭＳ Ｐゴシック" pitchFamily="34" charset="-128"/>
              </a:rPr>
              <a:t>).  </a:t>
            </a:r>
          </a:p>
          <a:p>
            <a:pPr marL="342900" indent="-342900" eaLnBrk="1" hangingPunct="1">
              <a:buFont typeface="Times" charset="0"/>
              <a:buChar char="•"/>
            </a:pPr>
            <a:r>
              <a:rPr lang="en-US" sz="2400" b="1" u="sng" dirty="0">
                <a:ea typeface="ＭＳ Ｐゴシック" pitchFamily="34" charset="-128"/>
              </a:rPr>
              <a:t>Financing Transaction</a:t>
            </a:r>
            <a:r>
              <a:rPr lang="en-US" sz="2400" dirty="0">
                <a:ea typeface="ＭＳ Ｐゴシック" pitchFamily="34" charset="-128"/>
              </a:rPr>
              <a:t>:  Debt, lease, license, and, in some cases, stock</a:t>
            </a:r>
          </a:p>
          <a:p>
            <a:pPr marL="800100" lvl="1" indent="-228600">
              <a:buFont typeface="Times" charset="0"/>
              <a:buChar char="•"/>
            </a:pPr>
            <a:r>
              <a:rPr lang="en-US" sz="2000" b="1" u="sng" dirty="0">
                <a:ea typeface="ＭＳ Ｐゴシック" pitchFamily="34" charset="-128"/>
              </a:rPr>
              <a:t>Stock</a:t>
            </a:r>
            <a:r>
              <a:rPr lang="en-US" sz="2000" dirty="0">
                <a:ea typeface="ＭＳ Ｐゴシック" pitchFamily="34" charset="-128"/>
              </a:rPr>
              <a:t>:  Issuer required to redeem or holder has put; issuer has right to redeem and redemption more likely than not to occur; or holder of stock has right to put to party related to issuer. Regs. </a:t>
            </a:r>
            <a:r>
              <a:rPr lang="en-US" altLang="en-US" sz="2000" dirty="0"/>
              <a:t>§</a:t>
            </a:r>
            <a:r>
              <a:rPr lang="en-US" sz="2000" dirty="0">
                <a:ea typeface="ＭＳ Ｐゴシック" pitchFamily="34" charset="-128"/>
              </a:rPr>
              <a:t>1.881-3(a)(2)(ii)(A) and (B). </a:t>
            </a:r>
          </a:p>
          <a:p>
            <a:pPr marL="342900" indent="-342900">
              <a:buFont typeface="Times" charset="0"/>
              <a:buChar char="•"/>
            </a:pPr>
            <a:r>
              <a:rPr lang="en-US" sz="2400" b="1" u="sng" dirty="0">
                <a:ea typeface="ＭＳ Ｐゴシック" pitchFamily="34" charset="-128"/>
              </a:rPr>
              <a:t>Conduit Entity</a:t>
            </a:r>
            <a:r>
              <a:rPr lang="en-US" sz="2400" b="1" dirty="0">
                <a:ea typeface="ＭＳ Ｐゴシック" pitchFamily="34" charset="-128"/>
              </a:rPr>
              <a:t>:  </a:t>
            </a:r>
            <a:r>
              <a:rPr lang="en-US" sz="2400" dirty="0">
                <a:ea typeface="ＭＳ Ｐゴシック" pitchFamily="34" charset="-128"/>
              </a:rPr>
              <a:t>Intermediate entity participating in financing arrangement whose participation may be ignored. Regs. </a:t>
            </a:r>
            <a:r>
              <a:rPr lang="en-US" altLang="en-US" sz="2400" dirty="0"/>
              <a:t>§</a:t>
            </a:r>
            <a:r>
              <a:rPr lang="en-US" sz="2400" dirty="0">
                <a:ea typeface="ＭＳ Ｐゴシック" pitchFamily="34" charset="-128"/>
              </a:rPr>
              <a:t>1.881-3(a)(2)(iii). </a:t>
            </a:r>
          </a:p>
          <a:p>
            <a:pPr marL="342900" indent="-342900">
              <a:buFont typeface="Times" charset="0"/>
              <a:buChar char="•"/>
            </a:pPr>
            <a:r>
              <a:rPr lang="en-US" sz="2400" b="1" u="sng" dirty="0">
                <a:ea typeface="ＭＳ Ｐゴシック" pitchFamily="34" charset="-128"/>
              </a:rPr>
              <a:t>Conduit Financing Arrangement</a:t>
            </a:r>
            <a:r>
              <a:rPr lang="en-US" sz="2400" dirty="0">
                <a:ea typeface="ＭＳ Ｐゴシック" pitchFamily="34" charset="-128"/>
              </a:rPr>
              <a:t>:  Financing arrangement effected through one or more conduit entities. Regs. </a:t>
            </a:r>
            <a:r>
              <a:rPr lang="en-US" altLang="en-US" sz="2400" dirty="0"/>
              <a:t>§</a:t>
            </a:r>
            <a:r>
              <a:rPr lang="en-US" sz="2400" dirty="0">
                <a:ea typeface="ＭＳ Ｐゴシック" pitchFamily="34" charset="-128"/>
              </a:rPr>
              <a:t>1.881-3(a)(2)(iv). </a:t>
            </a:r>
          </a:p>
        </p:txBody>
      </p:sp>
      <p:sp>
        <p:nvSpPr>
          <p:cNvPr id="1638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p>
        </p:txBody>
      </p:sp>
      <p:sp>
        <p:nvSpPr>
          <p:cNvPr id="16390" name="Slide Number Placeholder 1"/>
          <p:cNvSpPr>
            <a:spLocks noGrp="1"/>
          </p:cNvSpPr>
          <p:nvPr>
            <p:ph type="sldNum" sz="quarter" idx="10"/>
          </p:nvPr>
        </p:nvSpPr>
        <p:spPr>
          <a:noFill/>
        </p:spPr>
        <p:txBody>
          <a:bodyPr/>
          <a:lstStyle/>
          <a:p>
            <a:endParaRPr lang="en-US"/>
          </a:p>
          <a:p>
            <a:fld id="{D567EC07-BDAB-4967-B4C7-9CB670AF38FF}" type="slidenum">
              <a:rPr lang="en-US"/>
              <a:pPr/>
              <a:t>7</a:t>
            </a:fld>
            <a:endParaRPr lang="en-US"/>
          </a:p>
        </p:txBody>
      </p:sp>
      <p:sp>
        <p:nvSpPr>
          <p:cNvPr id="16385"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marL="228600" indent="-228600" eaLnBrk="1" hangingPunct="1">
              <a:lnSpc>
                <a:spcPct val="80000"/>
              </a:lnSpc>
            </a:pPr>
            <a:r>
              <a:rPr lang="en-US" sz="2800" dirty="0">
                <a:ea typeface="ＭＳ Ｐゴシック" pitchFamily="34" charset="-128"/>
              </a:rPr>
              <a:t>An intermediate entity is a </a:t>
            </a:r>
            <a:r>
              <a:rPr lang="en-US" sz="2800" i="1" dirty="0">
                <a:ea typeface="ＭＳ Ｐゴシック" pitchFamily="34" charset="-128"/>
              </a:rPr>
              <a:t>conduit entity </a:t>
            </a:r>
            <a:r>
              <a:rPr lang="en-US" sz="2800" dirty="0">
                <a:ea typeface="ＭＳ Ｐゴシック" pitchFamily="34" charset="-128"/>
              </a:rPr>
              <a:t>if:</a:t>
            </a:r>
          </a:p>
          <a:p>
            <a:pPr marL="628650" lvl="1" indent="-285750" eaLnBrk="1" hangingPunct="1">
              <a:lnSpc>
                <a:spcPct val="80000"/>
              </a:lnSpc>
            </a:pPr>
            <a:r>
              <a:rPr lang="en-US" sz="2400" dirty="0">
                <a:ea typeface="ＭＳ Ｐゴシック" pitchFamily="34" charset="-128"/>
              </a:rPr>
              <a:t>Participation by the intermediate entity reduces US WH tax;</a:t>
            </a:r>
          </a:p>
          <a:p>
            <a:pPr marL="628650" lvl="1" indent="-285750" eaLnBrk="1" hangingPunct="1">
              <a:lnSpc>
                <a:spcPct val="80000"/>
              </a:lnSpc>
            </a:pPr>
            <a:r>
              <a:rPr lang="en-US" sz="2400" dirty="0">
                <a:ea typeface="ＭＳ Ｐゴシック" pitchFamily="34" charset="-128"/>
              </a:rPr>
              <a:t>There is a </a:t>
            </a:r>
            <a:r>
              <a:rPr lang="en-US" sz="2400" i="1" dirty="0">
                <a:ea typeface="ＭＳ Ｐゴシック" pitchFamily="34" charset="-128"/>
              </a:rPr>
              <a:t>tax avoidance plan</a:t>
            </a:r>
            <a:r>
              <a:rPr lang="en-US" sz="2400" dirty="0">
                <a:ea typeface="ＭＳ Ｐゴシック" pitchFamily="34" charset="-128"/>
              </a:rPr>
              <a:t>; </a:t>
            </a:r>
            <a:r>
              <a:rPr lang="en-US" sz="2400" b="1" dirty="0">
                <a:ea typeface="ＭＳ Ｐゴシック" pitchFamily="34" charset="-128"/>
              </a:rPr>
              <a:t>and</a:t>
            </a:r>
            <a:endParaRPr lang="en-US" sz="2400" dirty="0">
              <a:ea typeface="ＭＳ Ｐゴシック" pitchFamily="34" charset="-128"/>
            </a:endParaRPr>
          </a:p>
          <a:p>
            <a:pPr marL="914400" lvl="2" indent="-171450" eaLnBrk="1" hangingPunct="1">
              <a:lnSpc>
                <a:spcPct val="90000"/>
              </a:lnSpc>
            </a:pPr>
            <a:r>
              <a:rPr lang="en-US" sz="2000" dirty="0">
                <a:ea typeface="ＭＳ Ｐゴシック" pitchFamily="34" charset="-128"/>
              </a:rPr>
              <a:t>The intermediate entity is </a:t>
            </a:r>
            <a:r>
              <a:rPr lang="en-US" sz="2000" b="1" dirty="0">
                <a:ea typeface="ＭＳ Ｐゴシック" pitchFamily="34" charset="-128"/>
              </a:rPr>
              <a:t>related</a:t>
            </a:r>
            <a:r>
              <a:rPr lang="en-US" sz="2000" dirty="0">
                <a:ea typeface="ＭＳ Ｐゴシック" pitchFamily="34" charset="-128"/>
              </a:rPr>
              <a:t> to the financing or financed entity, </a:t>
            </a:r>
            <a:r>
              <a:rPr lang="en-US" sz="2000" b="1" dirty="0">
                <a:ea typeface="ＭＳ Ｐゴシック" pitchFamily="34" charset="-128"/>
              </a:rPr>
              <a:t>or</a:t>
            </a:r>
            <a:r>
              <a:rPr lang="en-US" sz="2000" dirty="0">
                <a:ea typeface="ＭＳ Ｐゴシック" pitchFamily="34" charset="-128"/>
              </a:rPr>
              <a:t> </a:t>
            </a:r>
          </a:p>
          <a:p>
            <a:pPr marL="914400" lvl="2">
              <a:lnSpc>
                <a:spcPct val="90000"/>
              </a:lnSpc>
            </a:pPr>
            <a:r>
              <a:rPr lang="en-US" sz="2000" dirty="0">
                <a:ea typeface="ＭＳ Ｐゴシック" pitchFamily="34" charset="-128"/>
              </a:rPr>
              <a:t>The intermediate entity wouldn</a:t>
            </a:r>
            <a:r>
              <a:rPr lang="en-US" altLang="en-US" sz="2000" dirty="0">
                <a:ea typeface="ＭＳ Ｐゴシック" pitchFamily="34" charset="-128"/>
              </a:rPr>
              <a:t>‘</a:t>
            </a:r>
            <a:r>
              <a:rPr lang="en-US" sz="2000" dirty="0">
                <a:ea typeface="ＭＳ Ｐゴシック" pitchFamily="34" charset="-128"/>
              </a:rPr>
              <a:t>t have participated in the arrangement but for the fact that the financing entity engaged in the financing transaction with the intermediate entity. </a:t>
            </a:r>
            <a:r>
              <a:rPr lang="en-US" sz="1800" dirty="0">
                <a:ea typeface="ＭＳ Ｐゴシック" pitchFamily="34" charset="-128"/>
              </a:rPr>
              <a:t>Regs. </a:t>
            </a:r>
            <a:r>
              <a:rPr lang="en-US" altLang="en-US" sz="1800" dirty="0"/>
              <a:t>§</a:t>
            </a:r>
            <a:r>
              <a:rPr lang="en-US" sz="1800" dirty="0">
                <a:ea typeface="ＭＳ Ｐゴシック" pitchFamily="34" charset="-128"/>
              </a:rPr>
              <a:t>1.881-3(a)(4)(</a:t>
            </a:r>
            <a:r>
              <a:rPr lang="en-US" sz="1800" dirty="0" err="1">
                <a:ea typeface="ＭＳ Ｐゴシック" pitchFamily="34" charset="-128"/>
              </a:rPr>
              <a:t>i</a:t>
            </a:r>
            <a:r>
              <a:rPr lang="en-US" sz="1800" dirty="0">
                <a:ea typeface="ＭＳ Ｐゴシック" pitchFamily="34" charset="-128"/>
              </a:rPr>
              <a:t>). </a:t>
            </a:r>
          </a:p>
          <a:p>
            <a:pPr marL="228600" indent="-228600" eaLnBrk="1" hangingPunct="1">
              <a:lnSpc>
                <a:spcPct val="80000"/>
              </a:lnSpc>
            </a:pPr>
            <a:endParaRPr lang="en-US" sz="2800" u="sng" dirty="0">
              <a:ea typeface="ＭＳ Ｐゴシック" pitchFamily="34" charset="-128"/>
            </a:endParaRPr>
          </a:p>
          <a:p>
            <a:pPr marL="228600" indent="-228600" eaLnBrk="1" hangingPunct="1">
              <a:lnSpc>
                <a:spcPct val="80000"/>
              </a:lnSpc>
            </a:pPr>
            <a:r>
              <a:rPr lang="en-US" sz="2800" b="1" dirty="0">
                <a:ea typeface="ＭＳ Ｐゴシック" pitchFamily="34" charset="-128"/>
              </a:rPr>
              <a:t>Tax Avoidance Plan</a:t>
            </a:r>
            <a:r>
              <a:rPr lang="en-US" sz="2800" dirty="0">
                <a:ea typeface="ＭＳ Ｐゴシック" pitchFamily="34" charset="-128"/>
              </a:rPr>
              <a:t>:  One of the </a:t>
            </a:r>
            <a:r>
              <a:rPr lang="en-US" sz="2800" i="1" dirty="0">
                <a:ea typeface="ＭＳ Ｐゴシック" pitchFamily="34" charset="-128"/>
              </a:rPr>
              <a:t>principal purposes </a:t>
            </a:r>
            <a:r>
              <a:rPr lang="en-US" sz="2800" dirty="0">
                <a:ea typeface="ＭＳ Ｐゴシック" pitchFamily="34" charset="-128"/>
              </a:rPr>
              <a:t>of the plan is to reduce WH tax, determined by examining whether</a:t>
            </a:r>
          </a:p>
          <a:p>
            <a:pPr marL="628650" lvl="1" indent="-285750" eaLnBrk="1" hangingPunct="1">
              <a:lnSpc>
                <a:spcPct val="80000"/>
              </a:lnSpc>
            </a:pPr>
            <a:r>
              <a:rPr lang="en-US" sz="2400" dirty="0">
                <a:ea typeface="ＭＳ Ｐゴシック" pitchFamily="34" charset="-128"/>
              </a:rPr>
              <a:t>There has been a significant reduction (absolute or relative) in tax</a:t>
            </a:r>
          </a:p>
          <a:p>
            <a:pPr marL="628650" lvl="1" indent="-285750" eaLnBrk="1" hangingPunct="1">
              <a:lnSpc>
                <a:spcPct val="80000"/>
              </a:lnSpc>
            </a:pPr>
            <a:r>
              <a:rPr lang="en-US" sz="2400" dirty="0">
                <a:ea typeface="ＭＳ Ｐゴシック" pitchFamily="34" charset="-128"/>
              </a:rPr>
              <a:t>The intermediate entity had sufficient resources to otherwise make the advance</a:t>
            </a:r>
          </a:p>
          <a:p>
            <a:pPr marL="628650" lvl="1" indent="-285750" eaLnBrk="1" hangingPunct="1">
              <a:lnSpc>
                <a:spcPct val="80000"/>
              </a:lnSpc>
            </a:pPr>
            <a:r>
              <a:rPr lang="en-US" sz="2400" dirty="0">
                <a:ea typeface="ＭＳ Ｐゴシック" pitchFamily="34" charset="-128"/>
              </a:rPr>
              <a:t>Time period between financing transactions</a:t>
            </a:r>
          </a:p>
          <a:p>
            <a:pPr marL="628650" lvl="1" indent="-285750">
              <a:lnSpc>
                <a:spcPct val="80000"/>
              </a:lnSpc>
            </a:pPr>
            <a:r>
              <a:rPr lang="en-US" sz="2400" dirty="0">
                <a:ea typeface="ＭＳ Ｐゴシック" pitchFamily="34" charset="-128"/>
              </a:rPr>
              <a:t>Whether financing transaction occurs in the ordinary course of business of integrated T/B. Regs. </a:t>
            </a:r>
            <a:r>
              <a:rPr lang="en-US" altLang="en-US" sz="2400" dirty="0"/>
              <a:t>§</a:t>
            </a:r>
            <a:r>
              <a:rPr lang="en-US" sz="2400" dirty="0">
                <a:ea typeface="ＭＳ Ｐゴシック" pitchFamily="34" charset="-128"/>
              </a:rPr>
              <a:t>1.881-3(b)(1)-(4). </a:t>
            </a:r>
          </a:p>
        </p:txBody>
      </p:sp>
      <p:sp>
        <p:nvSpPr>
          <p:cNvPr id="17410"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7414" name="Slide Number Placeholder 1"/>
          <p:cNvSpPr>
            <a:spLocks noGrp="1"/>
          </p:cNvSpPr>
          <p:nvPr>
            <p:ph type="sldNum" sz="quarter" idx="10"/>
          </p:nvPr>
        </p:nvSpPr>
        <p:spPr>
          <a:noFill/>
        </p:spPr>
        <p:txBody>
          <a:bodyPr/>
          <a:lstStyle/>
          <a:p>
            <a:endParaRPr lang="en-US"/>
          </a:p>
          <a:p>
            <a:fld id="{0C4B5074-0DBC-4EFE-8232-3ED650FD7B18}" type="slidenum">
              <a:rPr lang="en-US"/>
              <a:pPr/>
              <a:t>8</a:t>
            </a:fld>
            <a:endParaRPr lang="en-US"/>
          </a:p>
        </p:txBody>
      </p:sp>
      <p:sp>
        <p:nvSpPr>
          <p:cNvPr id="1740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lnSpc>
                <a:spcPct val="90000"/>
              </a:lnSpc>
              <a:buFontTx/>
              <a:buNone/>
            </a:pPr>
            <a:endParaRPr lang="en-US" sz="2000" b="1" u="sng" dirty="0">
              <a:ea typeface="ＭＳ Ｐゴシック" pitchFamily="34" charset="-128"/>
            </a:endParaRPr>
          </a:p>
          <a:p>
            <a:pPr eaLnBrk="1" hangingPunct="1">
              <a:buFontTx/>
              <a:buNone/>
            </a:pPr>
            <a:r>
              <a:rPr lang="en-US" sz="1800" b="1" u="sng" dirty="0">
                <a:ea typeface="ＭＳ Ｐゴシック" pitchFamily="34" charset="-128"/>
              </a:rPr>
              <a:t> </a:t>
            </a: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buFontTx/>
              <a:buNone/>
            </a:pPr>
            <a:r>
              <a:rPr lang="en-US" sz="1800" b="1" u="sng" dirty="0">
                <a:ea typeface="ＭＳ Ｐゴシック" pitchFamily="34" charset="-128"/>
              </a:rPr>
              <a:t> </a:t>
            </a:r>
          </a:p>
        </p:txBody>
      </p:sp>
      <p:sp>
        <p:nvSpPr>
          <p:cNvPr id="18434"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p>
        </p:txBody>
      </p:sp>
      <p:sp>
        <p:nvSpPr>
          <p:cNvPr id="18459" name="Slide Number Placeholder 1"/>
          <p:cNvSpPr>
            <a:spLocks noGrp="1"/>
          </p:cNvSpPr>
          <p:nvPr>
            <p:ph type="sldNum" sz="quarter" idx="10"/>
          </p:nvPr>
        </p:nvSpPr>
        <p:spPr>
          <a:noFill/>
        </p:spPr>
        <p:txBody>
          <a:bodyPr/>
          <a:lstStyle/>
          <a:p>
            <a:endParaRPr lang="en-US"/>
          </a:p>
          <a:p>
            <a:fld id="{1CC3DAFD-E6A1-4ADA-80BB-5ABF112354A4}" type="slidenum">
              <a:rPr lang="en-US"/>
              <a:pPr/>
              <a:t>9</a:t>
            </a:fld>
            <a:endParaRPr lang="en-US"/>
          </a:p>
        </p:txBody>
      </p:sp>
      <p:sp>
        <p:nvSpPr>
          <p:cNvPr id="1843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8436" name="Text Box 4"/>
          <p:cNvSpPr txBox="1">
            <a:spLocks noChangeArrowheads="1"/>
          </p:cNvSpPr>
          <p:nvPr/>
        </p:nvSpPr>
        <p:spPr bwMode="auto">
          <a:xfrm>
            <a:off x="2057400" y="3656012"/>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2741" name="Rectangle 5"/>
          <p:cNvSpPr>
            <a:spLocks noChangeArrowheads="1"/>
          </p:cNvSpPr>
          <p:nvPr/>
        </p:nvSpPr>
        <p:spPr bwMode="auto">
          <a:xfrm>
            <a:off x="2819400" y="15573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2742" name="Rectangle 6"/>
          <p:cNvSpPr>
            <a:spLocks noChangeArrowheads="1"/>
          </p:cNvSpPr>
          <p:nvPr/>
        </p:nvSpPr>
        <p:spPr bwMode="auto">
          <a:xfrm>
            <a:off x="38100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43" name="Rectangle 7"/>
          <p:cNvSpPr>
            <a:spLocks noChangeArrowheads="1"/>
          </p:cNvSpPr>
          <p:nvPr/>
        </p:nvSpPr>
        <p:spPr bwMode="auto">
          <a:xfrm>
            <a:off x="14478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FS T</a:t>
            </a:r>
          </a:p>
        </p:txBody>
      </p:sp>
      <p:sp>
        <p:nvSpPr>
          <p:cNvPr id="372744" name="Rectangle 8"/>
          <p:cNvSpPr>
            <a:spLocks noChangeArrowheads="1"/>
          </p:cNvSpPr>
          <p:nvPr/>
        </p:nvSpPr>
        <p:spPr bwMode="auto">
          <a:xfrm>
            <a:off x="6705600" y="20145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8441" name="Line 9"/>
          <p:cNvSpPr>
            <a:spLocks noChangeShapeType="1"/>
          </p:cNvSpPr>
          <p:nvPr/>
        </p:nvSpPr>
        <p:spPr bwMode="auto">
          <a:xfrm>
            <a:off x="4572000" y="1709737"/>
            <a:ext cx="21336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2" name="Line 10"/>
          <p:cNvSpPr>
            <a:spLocks noChangeShapeType="1"/>
          </p:cNvSpPr>
          <p:nvPr/>
        </p:nvSpPr>
        <p:spPr bwMode="auto">
          <a:xfrm flipH="1">
            <a:off x="5562600" y="2243137"/>
            <a:ext cx="1143000" cy="76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3" name="Text Box 11"/>
          <p:cNvSpPr txBox="1">
            <a:spLocks noChangeArrowheads="1"/>
          </p:cNvSpPr>
          <p:nvPr/>
        </p:nvSpPr>
        <p:spPr bwMode="auto">
          <a:xfrm>
            <a:off x="5867400" y="2306637"/>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8444" name="Text Box 12"/>
          <p:cNvSpPr txBox="1">
            <a:spLocks noChangeArrowheads="1"/>
          </p:cNvSpPr>
          <p:nvPr/>
        </p:nvSpPr>
        <p:spPr bwMode="auto">
          <a:xfrm>
            <a:off x="5029200" y="1392237"/>
            <a:ext cx="1079847" cy="338554"/>
          </a:xfrm>
          <a:prstGeom prst="rect">
            <a:avLst/>
          </a:prstGeom>
          <a:noFill/>
          <a:ln w="9525">
            <a:noFill/>
            <a:miter lim="800000"/>
            <a:headEnd/>
            <a:tailEnd/>
          </a:ln>
        </p:spPr>
        <p:txBody>
          <a:bodyPr wrap="none">
            <a:spAutoFit/>
          </a:bodyPr>
          <a:lstStyle/>
          <a:p>
            <a:r>
              <a:rPr lang="en-US" sz="1600">
                <a:latin typeface="+mn-lt"/>
              </a:rPr>
              <a:t>Guarantee</a:t>
            </a:r>
            <a:endParaRPr lang="en-US" sz="2400">
              <a:latin typeface="+mn-lt"/>
            </a:endParaRPr>
          </a:p>
        </p:txBody>
      </p:sp>
      <p:cxnSp>
        <p:nvCxnSpPr>
          <p:cNvPr id="18445" name="AutoShape 13"/>
          <p:cNvCxnSpPr>
            <a:cxnSpLocks noChangeShapeType="1"/>
            <a:stCxn id="372741" idx="2"/>
            <a:endCxn id="372743" idx="0"/>
          </p:cNvCxnSpPr>
          <p:nvPr/>
        </p:nvCxnSpPr>
        <p:spPr bwMode="auto">
          <a:xfrm rot="5400000">
            <a:off x="2819400" y="1404937"/>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4000500" y="1595437"/>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18288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2752" name="Rectangle 16"/>
          <p:cNvSpPr>
            <a:spLocks noChangeArrowheads="1"/>
          </p:cNvSpPr>
          <p:nvPr/>
        </p:nvSpPr>
        <p:spPr bwMode="auto">
          <a:xfrm>
            <a:off x="41910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53" name="Rectangle 17"/>
          <p:cNvSpPr>
            <a:spLocks noChangeArrowheads="1"/>
          </p:cNvSpPr>
          <p:nvPr/>
        </p:nvSpPr>
        <p:spPr bwMode="auto">
          <a:xfrm>
            <a:off x="2819400" y="39957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8450" name="AutoShape 18"/>
          <p:cNvCxnSpPr>
            <a:cxnSpLocks noChangeShapeType="1"/>
            <a:stCxn id="372753" idx="2"/>
            <a:endCxn id="372752" idx="0"/>
          </p:cNvCxnSpPr>
          <p:nvPr/>
        </p:nvCxnSpPr>
        <p:spPr bwMode="auto">
          <a:xfrm rot="16200000" flipH="1">
            <a:off x="4114800" y="3919537"/>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933700" y="4110037"/>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1676400" y="5367337"/>
            <a:ext cx="2264915" cy="52322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dirty="0">
                <a:latin typeface="+mn-lt"/>
              </a:rPr>
              <a:t>2.  FP assigns loan to FS in </a:t>
            </a:r>
          </a:p>
          <a:p>
            <a:pPr marL="457200" indent="-457200">
              <a:buFont typeface="Times" charset="0"/>
              <a:buNone/>
            </a:pPr>
            <a:r>
              <a:rPr lang="en-US" sz="1400" dirty="0">
                <a:latin typeface="+mn-lt"/>
              </a:rPr>
              <a:t>	exchange for FS note</a:t>
            </a:r>
            <a:endParaRPr lang="en-US" sz="2400" b="0" dirty="0">
              <a:latin typeface="+mn-lt"/>
            </a:endParaRPr>
          </a:p>
        </p:txBody>
      </p:sp>
      <p:sp>
        <p:nvSpPr>
          <p:cNvPr id="18453" name="Text Box 21"/>
          <p:cNvSpPr txBox="1">
            <a:spLocks noChangeArrowheads="1"/>
          </p:cNvSpPr>
          <p:nvPr/>
        </p:nvSpPr>
        <p:spPr bwMode="auto">
          <a:xfrm>
            <a:off x="4953000" y="3906837"/>
            <a:ext cx="1790490" cy="338554"/>
          </a:xfrm>
          <a:prstGeom prst="rect">
            <a:avLst/>
          </a:prstGeom>
          <a:noFill/>
          <a:ln w="9525">
            <a:solidFill>
              <a:schemeClr val="tx1"/>
            </a:solidFill>
            <a:miter lim="800000"/>
            <a:headEnd/>
            <a:tailEnd/>
          </a:ln>
        </p:spPr>
        <p:txBody>
          <a:bodyPr wrap="none">
            <a:spAutoFit/>
          </a:bodyPr>
          <a:lstStyle/>
          <a:p>
            <a:r>
              <a:rPr lang="en-US" sz="1600">
                <a:latin typeface="+mn-lt"/>
              </a:rPr>
              <a:t>1.  FP loans $ to DS</a:t>
            </a:r>
          </a:p>
        </p:txBody>
      </p:sp>
      <p:cxnSp>
        <p:nvCxnSpPr>
          <p:cNvPr id="18454" name="AutoShape 22"/>
          <p:cNvCxnSpPr>
            <a:cxnSpLocks noChangeShapeType="1"/>
            <a:stCxn id="372753" idx="1"/>
            <a:endCxn id="372751" idx="1"/>
          </p:cNvCxnSpPr>
          <p:nvPr/>
        </p:nvCxnSpPr>
        <p:spPr bwMode="auto">
          <a:xfrm rot="10800000" flipV="1">
            <a:off x="1828800" y="4186237"/>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4572000" y="4148137"/>
            <a:ext cx="685800" cy="609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6" name="Line 24"/>
          <p:cNvSpPr>
            <a:spLocks noChangeShapeType="1"/>
          </p:cNvSpPr>
          <p:nvPr/>
        </p:nvSpPr>
        <p:spPr bwMode="auto">
          <a:xfrm flipH="1">
            <a:off x="3505200" y="4986337"/>
            <a:ext cx="685800"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7" name="Rectangle 25"/>
          <p:cNvSpPr>
            <a:spLocks noChangeArrowheads="1"/>
          </p:cNvSpPr>
          <p:nvPr/>
        </p:nvSpPr>
        <p:spPr bwMode="auto">
          <a:xfrm>
            <a:off x="3294062" y="909505"/>
            <a:ext cx="633507" cy="369332"/>
          </a:xfrm>
          <a:prstGeom prst="rect">
            <a:avLst/>
          </a:prstGeom>
          <a:noFill/>
          <a:ln w="9525">
            <a:solidFill>
              <a:schemeClr val="tx1"/>
            </a:solidFill>
            <a:miter lim="800000"/>
            <a:headEnd/>
            <a:tailEnd/>
          </a:ln>
        </p:spPr>
        <p:txBody>
          <a:bodyPr wrap="none">
            <a:spAutoFit/>
          </a:bodyPr>
          <a:lstStyle/>
          <a:p>
            <a:r>
              <a:rPr lang="en-US">
                <a:latin typeface="+mn-lt"/>
              </a:rPr>
              <a:t>Ex. 1</a:t>
            </a:r>
          </a:p>
        </p:txBody>
      </p:sp>
      <p:sp>
        <p:nvSpPr>
          <p:cNvPr id="18458" name="Rectangle 26"/>
          <p:cNvSpPr>
            <a:spLocks noChangeArrowheads="1"/>
          </p:cNvSpPr>
          <p:nvPr/>
        </p:nvSpPr>
        <p:spPr bwMode="auto">
          <a:xfrm>
            <a:off x="3092450" y="3439432"/>
            <a:ext cx="633507" cy="369332"/>
          </a:xfrm>
          <a:prstGeom prst="rect">
            <a:avLst/>
          </a:prstGeom>
          <a:noFill/>
          <a:ln w="9525">
            <a:solidFill>
              <a:schemeClr val="tx1"/>
            </a:solidFill>
            <a:miter lim="800000"/>
            <a:headEnd/>
            <a:tailEnd/>
          </a:ln>
        </p:spPr>
        <p:txBody>
          <a:bodyPr wrap="none">
            <a:spAutoFit/>
          </a:bodyPr>
          <a:lstStyle/>
          <a:p>
            <a:r>
              <a:rPr lang="en-US">
                <a:latin typeface="+mn-lt"/>
              </a:rPr>
              <a:t>Ex. 2</a:t>
            </a:r>
          </a:p>
        </p:txBody>
      </p:sp>
      <p:cxnSp>
        <p:nvCxnSpPr>
          <p:cNvPr id="3" name="Straight Connector 2">
            <a:extLst>
              <a:ext uri="{FF2B5EF4-FFF2-40B4-BE49-F238E27FC236}">
                <a16:creationId xmlns:a16="http://schemas.microsoft.com/office/drawing/2014/main" id="{992D5BC7-7713-B31C-0526-0033833FCA59}"/>
              </a:ext>
            </a:extLst>
          </p:cNvPr>
          <p:cNvCxnSpPr/>
          <p:nvPr/>
        </p:nvCxnSpPr>
        <p:spPr>
          <a:xfrm flipV="1">
            <a:off x="533400" y="3121818"/>
            <a:ext cx="8308848"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7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27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84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2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27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27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372741" grpId="0" animBg="1"/>
      <p:bldP spid="372742" grpId="0" animBg="1"/>
      <p:bldP spid="372743" grpId="0" animBg="1"/>
      <p:bldP spid="372744" grpId="0" animBg="1"/>
      <p:bldP spid="18441" grpId="0" animBg="1"/>
      <p:bldP spid="18442" grpId="0" animBg="1"/>
      <p:bldP spid="18443" grpId="0"/>
      <p:bldP spid="18444" grpId="0"/>
      <p:bldP spid="372751" grpId="0" animBg="1"/>
      <p:bldP spid="372752" grpId="0" animBg="1"/>
      <p:bldP spid="372753" grpId="0" animBg="1"/>
      <p:bldP spid="18452" grpId="0" animBg="1"/>
      <p:bldP spid="18453" grpId="0" animBg="1"/>
      <p:bldP spid="18455" grpId="0" animBg="1"/>
      <p:bldP spid="18456" grpId="0" animBg="1"/>
      <p:bldP spid="18457" grpId="0" animBg="1"/>
      <p:bldP spid="1845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4831</TotalTime>
  <Words>2100</Words>
  <Application>Microsoft Office PowerPoint</Application>
  <PresentationFormat>On-screen Show (4:3)</PresentationFormat>
  <Paragraphs>322</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ＭＳ Ｐゴシック</vt:lpstr>
      <vt:lpstr>NSimSun</vt:lpstr>
      <vt:lpstr>Arial</vt:lpstr>
      <vt:lpstr>Calibri</vt:lpstr>
      <vt:lpstr>Cambria Math</vt:lpstr>
      <vt:lpstr>Courier New</vt:lpstr>
      <vt:lpstr>Times</vt:lpstr>
      <vt:lpstr>Times New Roman</vt:lpstr>
      <vt:lpstr>Wingdings</vt:lpstr>
      <vt:lpstr>Wingdings 2</vt:lpstr>
      <vt:lpstr>CG Body - Standard</vt:lpstr>
      <vt:lpstr>PowerPoint Presentation</vt:lpstr>
      <vt:lpstr>Treaty Shopping</vt:lpstr>
      <vt:lpstr>Treaty Shopping:  Basic Goals</vt:lpstr>
      <vt:lpstr>Treaty Shopping: Aiken v. CIR</vt:lpstr>
      <vt:lpstr>Treaty Shopping:  Northern Indiana v. CIR (7th Cir. 1997)</vt:lpstr>
      <vt:lpstr>Treaty Shopping:  U.S. Responses</vt:lpstr>
      <vt:lpstr>Conduit Financing Regulations (§7701(l) and Regs. §1.881-3) </vt:lpstr>
      <vt:lpstr>Conduit Financing Regulations (§7701(l) and Regs. §1.881-3) </vt:lpstr>
      <vt:lpstr>Conduit Financing Regulations (§7701(l) and Regs. §1.881-3)</vt:lpstr>
      <vt:lpstr>Conduit Financing Regulations (§7701(l) and Regs. §1.881-3) </vt:lpstr>
      <vt:lpstr>Conduit Financing Regulations (§7701(l) and Regs. §1.881-3) </vt:lpstr>
      <vt:lpstr>Conduit Financing Regulations (§7701(l) and Regs. §1.881-3) </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lpstr>Earnings Stripping and Base Erosion: §163(j) </vt:lpstr>
      <vt:lpstr>We Got the Beat: Base Erosion and Anti-Abuse Tax (§59A)</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Colon</cp:lastModifiedBy>
  <cp:revision>149</cp:revision>
  <dcterms:created xsi:type="dcterms:W3CDTF">2010-03-23T10:59:23Z</dcterms:created>
  <dcterms:modified xsi:type="dcterms:W3CDTF">2023-03-23T17:14:24Z</dcterms:modified>
</cp:coreProperties>
</file>