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9" r:id="rId1"/>
    <p:sldMasterId id="2147483661" r:id="rId2"/>
  </p:sldMasterIdLst>
  <p:notesMasterIdLst>
    <p:notesMasterId r:id="rId21"/>
  </p:notesMasterIdLst>
  <p:handoutMasterIdLst>
    <p:handoutMasterId r:id="rId22"/>
  </p:handoutMasterIdLst>
  <p:sldIdLst>
    <p:sldId id="311" r:id="rId3"/>
    <p:sldId id="312" r:id="rId4"/>
    <p:sldId id="313" r:id="rId5"/>
    <p:sldId id="310" r:id="rId6"/>
    <p:sldId id="299" r:id="rId7"/>
    <p:sldId id="301" r:id="rId8"/>
    <p:sldId id="302" r:id="rId9"/>
    <p:sldId id="303" r:id="rId10"/>
    <p:sldId id="304" r:id="rId11"/>
    <p:sldId id="305" r:id="rId12"/>
    <p:sldId id="306" r:id="rId13"/>
    <p:sldId id="307" r:id="rId14"/>
    <p:sldId id="308" r:id="rId15"/>
    <p:sldId id="309" r:id="rId16"/>
    <p:sldId id="314" r:id="rId17"/>
    <p:sldId id="315" r:id="rId18"/>
    <p:sldId id="316" r:id="rId19"/>
    <p:sldId id="317" r:id="rId20"/>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967" autoAdjust="0"/>
  </p:normalViewPr>
  <p:slideViewPr>
    <p:cSldViewPr>
      <p:cViewPr varScale="1">
        <p:scale>
          <a:sx n="124" d="100"/>
          <a:sy n="124" d="100"/>
        </p:scale>
        <p:origin x="172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ea typeface="+mn-ea"/>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ea typeface="+mn-ea"/>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ea typeface="+mn-ea"/>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cs typeface="+mn-cs"/>
              </a:defRPr>
            </a:lvl1pPr>
          </a:lstStyle>
          <a:p>
            <a:pPr>
              <a:defRPr/>
            </a:pPr>
            <a:fld id="{C21734E8-ACA7-F444-8174-E707E64B294F}" type="slidenum">
              <a:rPr lang="en-US"/>
              <a:pPr>
                <a:defRPr/>
              </a:pPr>
              <a:t>‹#›</a:t>
            </a:fld>
            <a:endParaRPr lang="en-US"/>
          </a:p>
        </p:txBody>
      </p:sp>
    </p:spTree>
    <p:extLst>
      <p:ext uri="{BB962C8B-B14F-4D97-AF65-F5344CB8AC3E}">
        <p14:creationId xmlns:p14="http://schemas.microsoft.com/office/powerpoint/2010/main" val="16167052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ea typeface="+mn-ea"/>
                <a:cs typeface="+mn-cs"/>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cs typeface="+mn-cs"/>
              </a:defRPr>
            </a:lvl1pPr>
          </a:lstStyle>
          <a:p>
            <a:pPr>
              <a:defRPr/>
            </a:pPr>
            <a:fld id="{8F89741C-D55F-6E45-B3FD-F3CFF6A57B96}" type="slidenum">
              <a:rPr lang="en-US"/>
              <a:pPr>
                <a:defRPr/>
              </a:pPr>
              <a:t>‹#›</a:t>
            </a:fld>
            <a:endParaRPr lang="en-US"/>
          </a:p>
        </p:txBody>
      </p:sp>
    </p:spTree>
    <p:extLst>
      <p:ext uri="{BB962C8B-B14F-4D97-AF65-F5344CB8AC3E}">
        <p14:creationId xmlns:p14="http://schemas.microsoft.com/office/powerpoint/2010/main" val="15656270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ftr" sz="quarter" idx="10"/>
          </p:nvPr>
        </p:nvSpPr>
        <p:spPr/>
        <p:txBody>
          <a:bodyPr/>
          <a:lstStyle>
            <a:lvl1pPr>
              <a:defRPr/>
            </a:lvl1pPr>
          </a:lstStyle>
          <a:p>
            <a:pPr>
              <a:defRPr/>
            </a:pPr>
            <a:r>
              <a:rPr lang="en-US"/>
              <a:t>IT_Int_Theory_14</a:t>
            </a:r>
          </a:p>
        </p:txBody>
      </p:sp>
      <p:sp>
        <p:nvSpPr>
          <p:cNvPr id="5" name="Rectangle 5"/>
          <p:cNvSpPr>
            <a:spLocks noGrp="1" noChangeArrowheads="1"/>
          </p:cNvSpPr>
          <p:nvPr>
            <p:ph type="sldNum" sz="quarter" idx="11"/>
          </p:nvPr>
        </p:nvSpPr>
        <p:spPr/>
        <p:txBody>
          <a:bodyPr/>
          <a:lstStyle>
            <a:lvl1pPr>
              <a:defRPr/>
            </a:lvl1pPr>
          </a:lstStyle>
          <a:p>
            <a:pPr>
              <a:defRPr/>
            </a:pPr>
            <a:fld id="{AF35544A-D292-4941-A17F-303E9B068F40}" type="slidenum">
              <a:rPr lang="en-US"/>
              <a:pPr>
                <a:defRPr/>
              </a:pPr>
              <a:t>‹#›</a:t>
            </a:fld>
            <a:endParaRPr lang="en-US"/>
          </a:p>
        </p:txBody>
      </p:sp>
    </p:spTree>
    <p:extLst>
      <p:ext uri="{BB962C8B-B14F-4D97-AF65-F5344CB8AC3E}">
        <p14:creationId xmlns:p14="http://schemas.microsoft.com/office/powerpoint/2010/main" val="227408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p:txBody>
          <a:bodyPr/>
          <a:lstStyle>
            <a:lvl1pPr>
              <a:defRPr/>
            </a:lvl1pPr>
          </a:lstStyle>
          <a:p>
            <a:pPr>
              <a:defRPr/>
            </a:pPr>
            <a:r>
              <a:rPr lang="en-US"/>
              <a:t>IT_Int_Theory_14</a:t>
            </a:r>
          </a:p>
        </p:txBody>
      </p:sp>
      <p:sp>
        <p:nvSpPr>
          <p:cNvPr id="5" name="Rectangle 5"/>
          <p:cNvSpPr>
            <a:spLocks noGrp="1" noChangeArrowheads="1"/>
          </p:cNvSpPr>
          <p:nvPr>
            <p:ph type="sldNum" sz="quarter" idx="11"/>
          </p:nvPr>
        </p:nvSpPr>
        <p:spPr/>
        <p:txBody>
          <a:bodyPr/>
          <a:lstStyle>
            <a:lvl1pPr>
              <a:defRPr/>
            </a:lvl1pPr>
          </a:lstStyle>
          <a:p>
            <a:pPr>
              <a:defRPr/>
            </a:pPr>
            <a:fld id="{8A284F24-35A7-F948-B4B0-BE3831ECE6C4}" type="slidenum">
              <a:rPr lang="en-US"/>
              <a:pPr>
                <a:defRPr/>
              </a:pPr>
              <a:t>‹#›</a:t>
            </a:fld>
            <a:endParaRPr lang="en-US"/>
          </a:p>
        </p:txBody>
      </p:sp>
    </p:spTree>
    <p:extLst>
      <p:ext uri="{BB962C8B-B14F-4D97-AF65-F5344CB8AC3E}">
        <p14:creationId xmlns:p14="http://schemas.microsoft.com/office/powerpoint/2010/main" val="334615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p:txBody>
          <a:bodyPr/>
          <a:lstStyle>
            <a:lvl1pPr>
              <a:defRPr/>
            </a:lvl1pPr>
          </a:lstStyle>
          <a:p>
            <a:pPr>
              <a:defRPr/>
            </a:pPr>
            <a:r>
              <a:rPr lang="en-US"/>
              <a:t>IT_Int_Theory_14</a:t>
            </a:r>
          </a:p>
        </p:txBody>
      </p:sp>
      <p:sp>
        <p:nvSpPr>
          <p:cNvPr id="5" name="Rectangle 5"/>
          <p:cNvSpPr>
            <a:spLocks noGrp="1" noChangeArrowheads="1"/>
          </p:cNvSpPr>
          <p:nvPr>
            <p:ph type="sldNum" sz="quarter" idx="11"/>
          </p:nvPr>
        </p:nvSpPr>
        <p:spPr/>
        <p:txBody>
          <a:bodyPr/>
          <a:lstStyle>
            <a:lvl1pPr>
              <a:defRPr/>
            </a:lvl1pPr>
          </a:lstStyle>
          <a:p>
            <a:pPr>
              <a:defRPr/>
            </a:pPr>
            <a:fld id="{B68B1107-A903-9B49-9A8C-7B2DB73B6F26}" type="slidenum">
              <a:rPr lang="en-US"/>
              <a:pPr>
                <a:defRPr/>
              </a:pPr>
              <a:t>‹#›</a:t>
            </a:fld>
            <a:endParaRPr lang="en-US"/>
          </a:p>
        </p:txBody>
      </p:sp>
    </p:spTree>
    <p:extLst>
      <p:ext uri="{BB962C8B-B14F-4D97-AF65-F5344CB8AC3E}">
        <p14:creationId xmlns:p14="http://schemas.microsoft.com/office/powerpoint/2010/main" val="2312590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5" name="Footer Placeholder 4"/>
          <p:cNvSpPr>
            <a:spLocks noGrp="1"/>
          </p:cNvSpPr>
          <p:nvPr>
            <p:ph type="ftr" sz="quarter" idx="11"/>
          </p:nvPr>
        </p:nvSpPr>
        <p:spPr/>
        <p:txBody>
          <a:bodyPr/>
          <a:lstStyle>
            <a:lvl1pPr defTabSz="914400" fontAlgn="base">
              <a:spcBef>
                <a:spcPct val="0"/>
              </a:spcBef>
              <a:spcAft>
                <a:spcPct val="0"/>
              </a:spcAft>
              <a:defRPr>
                <a:ea typeface="ＭＳ Ｐゴシック" charset="0"/>
              </a:defRPr>
            </a:lvl1pPr>
          </a:lstStyle>
          <a:p>
            <a:pPr>
              <a:defRPr/>
            </a:pPr>
            <a:r>
              <a:rPr lang="en-US"/>
              <a:t>IT_Int_Theory_14</a:t>
            </a:r>
            <a:endParaRPr lang="en-US" dirty="0"/>
          </a:p>
        </p:txBody>
      </p:sp>
      <p:sp>
        <p:nvSpPr>
          <p:cNvPr id="6" name="Slide Number Placeholder 5"/>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0BA82592-0EA4-C044-8350-F7DE7D0C7819}" type="slidenum">
              <a:rPr lang="en-US"/>
              <a:pPr>
                <a:defRPr/>
              </a:pPr>
              <a:t>‹#›</a:t>
            </a:fld>
            <a:endParaRPr lang="en-US"/>
          </a:p>
        </p:txBody>
      </p:sp>
    </p:spTree>
    <p:extLst>
      <p:ext uri="{BB962C8B-B14F-4D97-AF65-F5344CB8AC3E}">
        <p14:creationId xmlns:p14="http://schemas.microsoft.com/office/powerpoint/2010/main" val="2053683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9602"/>
          </a:xfrm>
        </p:spPr>
        <p:txBody>
          <a:bodyPr/>
          <a:lstStyle/>
          <a:p>
            <a:r>
              <a:rPr lang="en-US" dirty="0"/>
              <a:t>Click to edit Master title style</a:t>
            </a:r>
          </a:p>
        </p:txBody>
      </p:sp>
      <p:sp>
        <p:nvSpPr>
          <p:cNvPr id="3" name="Content Placeholder 2"/>
          <p:cNvSpPr>
            <a:spLocks noGrp="1"/>
          </p:cNvSpPr>
          <p:nvPr>
            <p:ph idx="1"/>
          </p:nvPr>
        </p:nvSpPr>
        <p:spPr>
          <a:xfrm>
            <a:off x="457200" y="1076960"/>
            <a:ext cx="8229600" cy="50492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5" name="Footer Placeholder 4"/>
          <p:cNvSpPr>
            <a:spLocks noGrp="1"/>
          </p:cNvSpPr>
          <p:nvPr>
            <p:ph type="ftr" sz="quarter" idx="11"/>
          </p:nvPr>
        </p:nvSpPr>
        <p:spPr/>
        <p:txBody>
          <a:bodyPr/>
          <a:lstStyle>
            <a:lvl1pPr algn="l" defTabSz="914400" fontAlgn="base">
              <a:spcBef>
                <a:spcPct val="0"/>
              </a:spcBef>
              <a:spcAft>
                <a:spcPct val="0"/>
              </a:spcAft>
              <a:defRPr>
                <a:ea typeface="ＭＳ Ｐゴシック" charset="0"/>
              </a:defRPr>
            </a:lvl1pPr>
          </a:lstStyle>
          <a:p>
            <a:pPr>
              <a:defRPr/>
            </a:pPr>
            <a:r>
              <a:rPr lang="en-US"/>
              <a:t>IT_Int_Theory_14</a:t>
            </a:r>
            <a:endParaRPr lang="en-US" dirty="0"/>
          </a:p>
        </p:txBody>
      </p:sp>
      <p:sp>
        <p:nvSpPr>
          <p:cNvPr id="6" name="Slide Number Placeholder 5"/>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97ECE6B9-A0C1-7744-9F00-8F132D053D89}" type="slidenum">
              <a:rPr lang="en-US"/>
              <a:pPr>
                <a:defRPr/>
              </a:pPr>
              <a:t>‹#›</a:t>
            </a:fld>
            <a:endParaRPr lang="en-US"/>
          </a:p>
        </p:txBody>
      </p:sp>
    </p:spTree>
    <p:extLst>
      <p:ext uri="{BB962C8B-B14F-4D97-AF65-F5344CB8AC3E}">
        <p14:creationId xmlns:p14="http://schemas.microsoft.com/office/powerpoint/2010/main" val="1746185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5" name="Footer Placeholder 4"/>
          <p:cNvSpPr>
            <a:spLocks noGrp="1"/>
          </p:cNvSpPr>
          <p:nvPr>
            <p:ph type="ftr" sz="quarter" idx="11"/>
          </p:nvPr>
        </p:nvSpPr>
        <p:spPr/>
        <p:txBody>
          <a:bodyPr/>
          <a:lstStyle>
            <a:lvl1pPr algn="ctr" defTabSz="914400" fontAlgn="base">
              <a:spcBef>
                <a:spcPct val="0"/>
              </a:spcBef>
              <a:spcAft>
                <a:spcPct val="0"/>
              </a:spcAft>
              <a:defRPr>
                <a:ea typeface="ＭＳ Ｐゴシック" charset="0"/>
              </a:defRPr>
            </a:lvl1pPr>
          </a:lstStyle>
          <a:p>
            <a:pPr>
              <a:defRPr/>
            </a:pPr>
            <a:r>
              <a:rPr lang="en-US"/>
              <a:t>IT_Int_Theory_14</a:t>
            </a:r>
          </a:p>
        </p:txBody>
      </p:sp>
      <p:sp>
        <p:nvSpPr>
          <p:cNvPr id="6" name="Slide Number Placeholder 5"/>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6FE4B386-A5F4-8D4E-99F2-08976495AE42}" type="slidenum">
              <a:rPr lang="en-US"/>
              <a:pPr>
                <a:defRPr/>
              </a:pPr>
              <a:t>‹#›</a:t>
            </a:fld>
            <a:endParaRPr lang="en-US"/>
          </a:p>
        </p:txBody>
      </p:sp>
    </p:spTree>
    <p:extLst>
      <p:ext uri="{BB962C8B-B14F-4D97-AF65-F5344CB8AC3E}">
        <p14:creationId xmlns:p14="http://schemas.microsoft.com/office/powerpoint/2010/main" val="6299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6" name="Footer Placeholder 5"/>
          <p:cNvSpPr>
            <a:spLocks noGrp="1"/>
          </p:cNvSpPr>
          <p:nvPr>
            <p:ph type="ftr" sz="quarter" idx="11"/>
          </p:nvPr>
        </p:nvSpPr>
        <p:spPr/>
        <p:txBody>
          <a:bodyPr/>
          <a:lstStyle>
            <a:lvl1pPr algn="ctr" defTabSz="914400" fontAlgn="base">
              <a:spcBef>
                <a:spcPct val="0"/>
              </a:spcBef>
              <a:spcAft>
                <a:spcPct val="0"/>
              </a:spcAft>
              <a:defRPr>
                <a:ea typeface="ＭＳ Ｐゴシック" charset="0"/>
              </a:defRPr>
            </a:lvl1pPr>
          </a:lstStyle>
          <a:p>
            <a:pPr>
              <a:defRPr/>
            </a:pPr>
            <a:r>
              <a:rPr lang="en-US"/>
              <a:t>IT_Int_Theory_14</a:t>
            </a:r>
          </a:p>
        </p:txBody>
      </p:sp>
      <p:sp>
        <p:nvSpPr>
          <p:cNvPr id="7" name="Slide Number Placeholder 6"/>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FD4BABF5-DCFB-F84E-BA91-14A170D6E472}" type="slidenum">
              <a:rPr lang="en-US"/>
              <a:pPr>
                <a:defRPr/>
              </a:pPr>
              <a:t>‹#›</a:t>
            </a:fld>
            <a:endParaRPr lang="en-US"/>
          </a:p>
        </p:txBody>
      </p:sp>
    </p:spTree>
    <p:extLst>
      <p:ext uri="{BB962C8B-B14F-4D97-AF65-F5344CB8AC3E}">
        <p14:creationId xmlns:p14="http://schemas.microsoft.com/office/powerpoint/2010/main" val="4255612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8" name="Footer Placeholder 7"/>
          <p:cNvSpPr>
            <a:spLocks noGrp="1"/>
          </p:cNvSpPr>
          <p:nvPr>
            <p:ph type="ftr" sz="quarter" idx="11"/>
          </p:nvPr>
        </p:nvSpPr>
        <p:spPr/>
        <p:txBody>
          <a:bodyPr/>
          <a:lstStyle>
            <a:lvl1pPr algn="ctr" defTabSz="914400" fontAlgn="base">
              <a:spcBef>
                <a:spcPct val="0"/>
              </a:spcBef>
              <a:spcAft>
                <a:spcPct val="0"/>
              </a:spcAft>
              <a:defRPr>
                <a:ea typeface="ＭＳ Ｐゴシック" charset="0"/>
              </a:defRPr>
            </a:lvl1pPr>
          </a:lstStyle>
          <a:p>
            <a:pPr>
              <a:defRPr/>
            </a:pPr>
            <a:r>
              <a:rPr lang="en-US"/>
              <a:t>IT_Int_Theory_14</a:t>
            </a:r>
          </a:p>
        </p:txBody>
      </p:sp>
      <p:sp>
        <p:nvSpPr>
          <p:cNvPr id="9" name="Slide Number Placeholder 8"/>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43C4CBB1-46BF-504F-96BD-78353F354972}" type="slidenum">
              <a:rPr lang="en-US"/>
              <a:pPr>
                <a:defRPr/>
              </a:pPr>
              <a:t>‹#›</a:t>
            </a:fld>
            <a:endParaRPr lang="en-US"/>
          </a:p>
        </p:txBody>
      </p:sp>
    </p:spTree>
    <p:extLst>
      <p:ext uri="{BB962C8B-B14F-4D97-AF65-F5344CB8AC3E}">
        <p14:creationId xmlns:p14="http://schemas.microsoft.com/office/powerpoint/2010/main" val="878245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4" name="Footer Placeholder 3"/>
          <p:cNvSpPr>
            <a:spLocks noGrp="1"/>
          </p:cNvSpPr>
          <p:nvPr>
            <p:ph type="ftr" sz="quarter" idx="11"/>
          </p:nvPr>
        </p:nvSpPr>
        <p:spPr/>
        <p:txBody>
          <a:bodyPr/>
          <a:lstStyle>
            <a:lvl1pPr algn="ctr" defTabSz="914400" fontAlgn="base">
              <a:spcBef>
                <a:spcPct val="0"/>
              </a:spcBef>
              <a:spcAft>
                <a:spcPct val="0"/>
              </a:spcAft>
              <a:defRPr>
                <a:ea typeface="ＭＳ Ｐゴシック" charset="0"/>
              </a:defRPr>
            </a:lvl1pPr>
          </a:lstStyle>
          <a:p>
            <a:pPr>
              <a:defRPr/>
            </a:pPr>
            <a:r>
              <a:rPr lang="en-US"/>
              <a:t>IT_Int_Theory_14</a:t>
            </a:r>
          </a:p>
        </p:txBody>
      </p:sp>
      <p:sp>
        <p:nvSpPr>
          <p:cNvPr id="5" name="Slide Number Placeholder 4"/>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2B210C57-4B9C-6845-851F-780E9EA2FB45}" type="slidenum">
              <a:rPr lang="en-US"/>
              <a:pPr>
                <a:defRPr/>
              </a:pPr>
              <a:t>‹#›</a:t>
            </a:fld>
            <a:endParaRPr lang="en-US"/>
          </a:p>
        </p:txBody>
      </p:sp>
    </p:spTree>
    <p:extLst>
      <p:ext uri="{BB962C8B-B14F-4D97-AF65-F5344CB8AC3E}">
        <p14:creationId xmlns:p14="http://schemas.microsoft.com/office/powerpoint/2010/main" val="35643576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3" name="Footer Placeholder 2"/>
          <p:cNvSpPr>
            <a:spLocks noGrp="1"/>
          </p:cNvSpPr>
          <p:nvPr>
            <p:ph type="ftr" sz="quarter" idx="11"/>
          </p:nvPr>
        </p:nvSpPr>
        <p:spPr/>
        <p:txBody>
          <a:bodyPr/>
          <a:lstStyle>
            <a:lvl1pPr algn="ctr" defTabSz="914400" fontAlgn="base">
              <a:spcBef>
                <a:spcPct val="0"/>
              </a:spcBef>
              <a:spcAft>
                <a:spcPct val="0"/>
              </a:spcAft>
              <a:defRPr>
                <a:ea typeface="ＭＳ Ｐゴシック" charset="0"/>
              </a:defRPr>
            </a:lvl1pPr>
          </a:lstStyle>
          <a:p>
            <a:pPr>
              <a:defRPr/>
            </a:pPr>
            <a:r>
              <a:rPr lang="en-US"/>
              <a:t>IT_Int_Theory_14</a:t>
            </a:r>
          </a:p>
        </p:txBody>
      </p:sp>
      <p:sp>
        <p:nvSpPr>
          <p:cNvPr id="4" name="Slide Number Placeholder 3"/>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040E4B69-2882-9042-90C3-857632ECA825}" type="slidenum">
              <a:rPr lang="en-US"/>
              <a:pPr>
                <a:defRPr/>
              </a:pPr>
              <a:t>‹#›</a:t>
            </a:fld>
            <a:endParaRPr lang="en-US"/>
          </a:p>
        </p:txBody>
      </p:sp>
    </p:spTree>
    <p:extLst>
      <p:ext uri="{BB962C8B-B14F-4D97-AF65-F5344CB8AC3E}">
        <p14:creationId xmlns:p14="http://schemas.microsoft.com/office/powerpoint/2010/main" val="34841695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6" name="Footer Placeholder 5"/>
          <p:cNvSpPr>
            <a:spLocks noGrp="1"/>
          </p:cNvSpPr>
          <p:nvPr>
            <p:ph type="ftr" sz="quarter" idx="11"/>
          </p:nvPr>
        </p:nvSpPr>
        <p:spPr/>
        <p:txBody>
          <a:bodyPr/>
          <a:lstStyle>
            <a:lvl1pPr algn="ctr" defTabSz="914400" fontAlgn="base">
              <a:spcBef>
                <a:spcPct val="0"/>
              </a:spcBef>
              <a:spcAft>
                <a:spcPct val="0"/>
              </a:spcAft>
              <a:defRPr>
                <a:ea typeface="ＭＳ Ｐゴシック" charset="0"/>
              </a:defRPr>
            </a:lvl1pPr>
          </a:lstStyle>
          <a:p>
            <a:pPr>
              <a:defRPr/>
            </a:pPr>
            <a:r>
              <a:rPr lang="en-US"/>
              <a:t>IT_Int_Theory_14</a:t>
            </a:r>
          </a:p>
        </p:txBody>
      </p:sp>
      <p:sp>
        <p:nvSpPr>
          <p:cNvPr id="7" name="Slide Number Placeholder 6"/>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5D46C6FB-7C6F-CE4E-93C5-642BCA3532D1}" type="slidenum">
              <a:rPr lang="en-US"/>
              <a:pPr>
                <a:defRPr/>
              </a:pPr>
              <a:t>‹#›</a:t>
            </a:fld>
            <a:endParaRPr lang="en-US"/>
          </a:p>
        </p:txBody>
      </p:sp>
    </p:spTree>
    <p:extLst>
      <p:ext uri="{BB962C8B-B14F-4D97-AF65-F5344CB8AC3E}">
        <p14:creationId xmlns:p14="http://schemas.microsoft.com/office/powerpoint/2010/main" val="293531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p:txBody>
          <a:bodyPr/>
          <a:lstStyle>
            <a:lvl1pPr>
              <a:defRPr/>
            </a:lvl1pPr>
          </a:lstStyle>
          <a:p>
            <a:pPr>
              <a:defRPr/>
            </a:pPr>
            <a:r>
              <a:rPr lang="en-US"/>
              <a:t>IT_Int_Theory_14</a:t>
            </a:r>
          </a:p>
        </p:txBody>
      </p:sp>
      <p:sp>
        <p:nvSpPr>
          <p:cNvPr id="5" name="Rectangle 5"/>
          <p:cNvSpPr>
            <a:spLocks noGrp="1" noChangeArrowheads="1"/>
          </p:cNvSpPr>
          <p:nvPr>
            <p:ph type="sldNum" sz="quarter" idx="11"/>
          </p:nvPr>
        </p:nvSpPr>
        <p:spPr/>
        <p:txBody>
          <a:bodyPr/>
          <a:lstStyle>
            <a:lvl1pPr>
              <a:defRPr/>
            </a:lvl1pPr>
          </a:lstStyle>
          <a:p>
            <a:pPr>
              <a:defRPr/>
            </a:pPr>
            <a:fld id="{B0BA2AD0-FE15-D148-80C2-B9C5431EB2C0}" type="slidenum">
              <a:rPr lang="en-US"/>
              <a:pPr>
                <a:defRPr/>
              </a:pPr>
              <a:t>‹#›</a:t>
            </a:fld>
            <a:endParaRPr lang="en-US"/>
          </a:p>
        </p:txBody>
      </p:sp>
    </p:spTree>
    <p:extLst>
      <p:ext uri="{BB962C8B-B14F-4D97-AF65-F5344CB8AC3E}">
        <p14:creationId xmlns:p14="http://schemas.microsoft.com/office/powerpoint/2010/main" val="4013152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6" name="Footer Placeholder 5"/>
          <p:cNvSpPr>
            <a:spLocks noGrp="1"/>
          </p:cNvSpPr>
          <p:nvPr>
            <p:ph type="ftr" sz="quarter" idx="11"/>
          </p:nvPr>
        </p:nvSpPr>
        <p:spPr/>
        <p:txBody>
          <a:bodyPr/>
          <a:lstStyle>
            <a:lvl1pPr algn="ctr" defTabSz="914400" fontAlgn="base">
              <a:spcBef>
                <a:spcPct val="0"/>
              </a:spcBef>
              <a:spcAft>
                <a:spcPct val="0"/>
              </a:spcAft>
              <a:defRPr>
                <a:ea typeface="ＭＳ Ｐゴシック" charset="0"/>
              </a:defRPr>
            </a:lvl1pPr>
          </a:lstStyle>
          <a:p>
            <a:pPr>
              <a:defRPr/>
            </a:pPr>
            <a:r>
              <a:rPr lang="en-US"/>
              <a:t>IT_Int_Theory_14</a:t>
            </a:r>
          </a:p>
        </p:txBody>
      </p:sp>
      <p:sp>
        <p:nvSpPr>
          <p:cNvPr id="7" name="Slide Number Placeholder 6"/>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A41541F7-2B06-974B-B198-75A21C8B433D}" type="slidenum">
              <a:rPr lang="en-US"/>
              <a:pPr>
                <a:defRPr/>
              </a:pPr>
              <a:t>‹#›</a:t>
            </a:fld>
            <a:endParaRPr lang="en-US"/>
          </a:p>
        </p:txBody>
      </p:sp>
    </p:spTree>
    <p:extLst>
      <p:ext uri="{BB962C8B-B14F-4D97-AF65-F5344CB8AC3E}">
        <p14:creationId xmlns:p14="http://schemas.microsoft.com/office/powerpoint/2010/main" val="317264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5" name="Footer Placeholder 4"/>
          <p:cNvSpPr>
            <a:spLocks noGrp="1"/>
          </p:cNvSpPr>
          <p:nvPr>
            <p:ph type="ftr" sz="quarter" idx="11"/>
          </p:nvPr>
        </p:nvSpPr>
        <p:spPr/>
        <p:txBody>
          <a:bodyPr/>
          <a:lstStyle>
            <a:lvl1pPr algn="ctr" defTabSz="914400" fontAlgn="base">
              <a:spcBef>
                <a:spcPct val="0"/>
              </a:spcBef>
              <a:spcAft>
                <a:spcPct val="0"/>
              </a:spcAft>
              <a:defRPr>
                <a:ea typeface="ＭＳ Ｐゴシック" charset="0"/>
              </a:defRPr>
            </a:lvl1pPr>
          </a:lstStyle>
          <a:p>
            <a:pPr>
              <a:defRPr/>
            </a:pPr>
            <a:r>
              <a:rPr lang="en-US"/>
              <a:t>IT_Int_Theory_14</a:t>
            </a:r>
          </a:p>
        </p:txBody>
      </p:sp>
      <p:sp>
        <p:nvSpPr>
          <p:cNvPr id="6" name="Slide Number Placeholder 5"/>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81143635-883B-8E4F-A9A3-83BD6EF1E8D7}" type="slidenum">
              <a:rPr lang="en-US"/>
              <a:pPr>
                <a:defRPr/>
              </a:pPr>
              <a:t>‹#›</a:t>
            </a:fld>
            <a:endParaRPr lang="en-US"/>
          </a:p>
        </p:txBody>
      </p:sp>
    </p:spTree>
    <p:extLst>
      <p:ext uri="{BB962C8B-B14F-4D97-AF65-F5344CB8AC3E}">
        <p14:creationId xmlns:p14="http://schemas.microsoft.com/office/powerpoint/2010/main" val="38873936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5" name="Footer Placeholder 4"/>
          <p:cNvSpPr>
            <a:spLocks noGrp="1"/>
          </p:cNvSpPr>
          <p:nvPr>
            <p:ph type="ftr" sz="quarter" idx="11"/>
          </p:nvPr>
        </p:nvSpPr>
        <p:spPr/>
        <p:txBody>
          <a:bodyPr/>
          <a:lstStyle>
            <a:lvl1pPr algn="ctr" defTabSz="914400" fontAlgn="base">
              <a:spcBef>
                <a:spcPct val="0"/>
              </a:spcBef>
              <a:spcAft>
                <a:spcPct val="0"/>
              </a:spcAft>
              <a:defRPr>
                <a:ea typeface="ＭＳ Ｐゴシック" charset="0"/>
              </a:defRPr>
            </a:lvl1pPr>
          </a:lstStyle>
          <a:p>
            <a:pPr>
              <a:defRPr/>
            </a:pPr>
            <a:r>
              <a:rPr lang="en-US"/>
              <a:t>IT_Int_Theory_14</a:t>
            </a:r>
          </a:p>
        </p:txBody>
      </p:sp>
      <p:sp>
        <p:nvSpPr>
          <p:cNvPr id="6" name="Slide Number Placeholder 5"/>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D8732E27-9C83-3546-8C5E-600CF0365A61}" type="slidenum">
              <a:rPr lang="en-US"/>
              <a:pPr>
                <a:defRPr/>
              </a:pPr>
              <a:t>‹#›</a:t>
            </a:fld>
            <a:endParaRPr lang="en-US"/>
          </a:p>
        </p:txBody>
      </p:sp>
    </p:spTree>
    <p:extLst>
      <p:ext uri="{BB962C8B-B14F-4D97-AF65-F5344CB8AC3E}">
        <p14:creationId xmlns:p14="http://schemas.microsoft.com/office/powerpoint/2010/main" val="378922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p:txBody>
          <a:bodyPr/>
          <a:lstStyle>
            <a:lvl1pPr>
              <a:defRPr/>
            </a:lvl1pPr>
          </a:lstStyle>
          <a:p>
            <a:pPr>
              <a:defRPr/>
            </a:pPr>
            <a:r>
              <a:rPr lang="en-US"/>
              <a:t>IT_Int_Theory_14</a:t>
            </a:r>
          </a:p>
        </p:txBody>
      </p:sp>
      <p:sp>
        <p:nvSpPr>
          <p:cNvPr id="5" name="Rectangle 5"/>
          <p:cNvSpPr>
            <a:spLocks noGrp="1" noChangeArrowheads="1"/>
          </p:cNvSpPr>
          <p:nvPr>
            <p:ph type="sldNum" sz="quarter" idx="11"/>
          </p:nvPr>
        </p:nvSpPr>
        <p:spPr/>
        <p:txBody>
          <a:bodyPr/>
          <a:lstStyle>
            <a:lvl1pPr>
              <a:defRPr/>
            </a:lvl1pPr>
          </a:lstStyle>
          <a:p>
            <a:pPr>
              <a:defRPr/>
            </a:pPr>
            <a:fld id="{6FC7C227-279A-AC4A-9E8B-C1918F74ED98}" type="slidenum">
              <a:rPr lang="en-US"/>
              <a:pPr>
                <a:defRPr/>
              </a:pPr>
              <a:t>‹#›</a:t>
            </a:fld>
            <a:endParaRPr lang="en-US"/>
          </a:p>
        </p:txBody>
      </p:sp>
    </p:spTree>
    <p:extLst>
      <p:ext uri="{BB962C8B-B14F-4D97-AF65-F5344CB8AC3E}">
        <p14:creationId xmlns:p14="http://schemas.microsoft.com/office/powerpoint/2010/main" val="2058952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p:txBody>
          <a:bodyPr/>
          <a:lstStyle>
            <a:lvl1pPr>
              <a:defRPr/>
            </a:lvl1pPr>
          </a:lstStyle>
          <a:p>
            <a:pPr>
              <a:defRPr/>
            </a:pPr>
            <a:r>
              <a:rPr lang="en-US"/>
              <a:t>IT_Int_Theory_14</a:t>
            </a:r>
          </a:p>
        </p:txBody>
      </p:sp>
      <p:sp>
        <p:nvSpPr>
          <p:cNvPr id="6" name="Rectangle 5"/>
          <p:cNvSpPr>
            <a:spLocks noGrp="1" noChangeArrowheads="1"/>
          </p:cNvSpPr>
          <p:nvPr>
            <p:ph type="sldNum" sz="quarter" idx="11"/>
          </p:nvPr>
        </p:nvSpPr>
        <p:spPr/>
        <p:txBody>
          <a:bodyPr/>
          <a:lstStyle>
            <a:lvl1pPr>
              <a:defRPr/>
            </a:lvl1pPr>
          </a:lstStyle>
          <a:p>
            <a:pPr>
              <a:defRPr/>
            </a:pPr>
            <a:fld id="{78D61E40-6B73-9343-A260-1D233E421FB0}" type="slidenum">
              <a:rPr lang="en-US"/>
              <a:pPr>
                <a:defRPr/>
              </a:pPr>
              <a:t>‹#›</a:t>
            </a:fld>
            <a:endParaRPr lang="en-US"/>
          </a:p>
        </p:txBody>
      </p:sp>
    </p:spTree>
    <p:extLst>
      <p:ext uri="{BB962C8B-B14F-4D97-AF65-F5344CB8AC3E}">
        <p14:creationId xmlns:p14="http://schemas.microsoft.com/office/powerpoint/2010/main" val="406145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p:txBody>
          <a:bodyPr/>
          <a:lstStyle>
            <a:lvl1pPr>
              <a:defRPr/>
            </a:lvl1pPr>
          </a:lstStyle>
          <a:p>
            <a:pPr>
              <a:defRPr/>
            </a:pPr>
            <a:r>
              <a:rPr lang="en-US"/>
              <a:t>IT_Int_Theory_14</a:t>
            </a:r>
          </a:p>
        </p:txBody>
      </p:sp>
      <p:sp>
        <p:nvSpPr>
          <p:cNvPr id="8" name="Rectangle 5"/>
          <p:cNvSpPr>
            <a:spLocks noGrp="1" noChangeArrowheads="1"/>
          </p:cNvSpPr>
          <p:nvPr>
            <p:ph type="sldNum" sz="quarter" idx="11"/>
          </p:nvPr>
        </p:nvSpPr>
        <p:spPr/>
        <p:txBody>
          <a:bodyPr/>
          <a:lstStyle>
            <a:lvl1pPr>
              <a:defRPr/>
            </a:lvl1pPr>
          </a:lstStyle>
          <a:p>
            <a:pPr>
              <a:defRPr/>
            </a:pPr>
            <a:fld id="{70ED5C7E-BF2B-DA45-A088-00A649CAD2B5}" type="slidenum">
              <a:rPr lang="en-US"/>
              <a:pPr>
                <a:defRPr/>
              </a:pPr>
              <a:t>‹#›</a:t>
            </a:fld>
            <a:endParaRPr lang="en-US"/>
          </a:p>
        </p:txBody>
      </p:sp>
    </p:spTree>
    <p:extLst>
      <p:ext uri="{BB962C8B-B14F-4D97-AF65-F5344CB8AC3E}">
        <p14:creationId xmlns:p14="http://schemas.microsoft.com/office/powerpoint/2010/main" val="140026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p:txBody>
          <a:bodyPr/>
          <a:lstStyle>
            <a:lvl1pPr>
              <a:defRPr/>
            </a:lvl1pPr>
          </a:lstStyle>
          <a:p>
            <a:pPr>
              <a:defRPr/>
            </a:pPr>
            <a:r>
              <a:rPr lang="en-US"/>
              <a:t>IT_Int_Theory_14</a:t>
            </a:r>
          </a:p>
        </p:txBody>
      </p:sp>
      <p:sp>
        <p:nvSpPr>
          <p:cNvPr id="4" name="Rectangle 5"/>
          <p:cNvSpPr>
            <a:spLocks noGrp="1" noChangeArrowheads="1"/>
          </p:cNvSpPr>
          <p:nvPr>
            <p:ph type="sldNum" sz="quarter" idx="11"/>
          </p:nvPr>
        </p:nvSpPr>
        <p:spPr/>
        <p:txBody>
          <a:bodyPr/>
          <a:lstStyle>
            <a:lvl1pPr>
              <a:defRPr/>
            </a:lvl1pPr>
          </a:lstStyle>
          <a:p>
            <a:pPr>
              <a:defRPr/>
            </a:pPr>
            <a:fld id="{C75C425F-B7F5-6745-BF26-FC5CA4B87CC3}" type="slidenum">
              <a:rPr lang="en-US"/>
              <a:pPr>
                <a:defRPr/>
              </a:pPr>
              <a:t>‹#›</a:t>
            </a:fld>
            <a:endParaRPr lang="en-US"/>
          </a:p>
        </p:txBody>
      </p:sp>
    </p:spTree>
    <p:extLst>
      <p:ext uri="{BB962C8B-B14F-4D97-AF65-F5344CB8AC3E}">
        <p14:creationId xmlns:p14="http://schemas.microsoft.com/office/powerpoint/2010/main" val="308142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p:txBody>
          <a:bodyPr/>
          <a:lstStyle>
            <a:lvl1pPr>
              <a:defRPr/>
            </a:lvl1pPr>
          </a:lstStyle>
          <a:p>
            <a:pPr>
              <a:defRPr/>
            </a:pPr>
            <a:r>
              <a:rPr lang="en-US"/>
              <a:t>IT_Int_Theory_14</a:t>
            </a:r>
          </a:p>
        </p:txBody>
      </p:sp>
      <p:sp>
        <p:nvSpPr>
          <p:cNvPr id="3" name="Rectangle 5"/>
          <p:cNvSpPr>
            <a:spLocks noGrp="1" noChangeArrowheads="1"/>
          </p:cNvSpPr>
          <p:nvPr>
            <p:ph type="sldNum" sz="quarter" idx="11"/>
          </p:nvPr>
        </p:nvSpPr>
        <p:spPr/>
        <p:txBody>
          <a:bodyPr/>
          <a:lstStyle>
            <a:lvl1pPr>
              <a:defRPr/>
            </a:lvl1pPr>
          </a:lstStyle>
          <a:p>
            <a:pPr>
              <a:defRPr/>
            </a:pPr>
            <a:fld id="{239E215C-6A54-034F-BA1E-FB23AC32DC85}" type="slidenum">
              <a:rPr lang="en-US"/>
              <a:pPr>
                <a:defRPr/>
              </a:pPr>
              <a:t>‹#›</a:t>
            </a:fld>
            <a:endParaRPr lang="en-US"/>
          </a:p>
        </p:txBody>
      </p:sp>
    </p:spTree>
    <p:extLst>
      <p:ext uri="{BB962C8B-B14F-4D97-AF65-F5344CB8AC3E}">
        <p14:creationId xmlns:p14="http://schemas.microsoft.com/office/powerpoint/2010/main" val="3568693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p:txBody>
          <a:bodyPr/>
          <a:lstStyle>
            <a:lvl1pPr>
              <a:defRPr/>
            </a:lvl1pPr>
          </a:lstStyle>
          <a:p>
            <a:pPr>
              <a:defRPr/>
            </a:pPr>
            <a:r>
              <a:rPr lang="en-US"/>
              <a:t>IT_Int_Theory_14</a:t>
            </a:r>
          </a:p>
        </p:txBody>
      </p:sp>
      <p:sp>
        <p:nvSpPr>
          <p:cNvPr id="6" name="Rectangle 5"/>
          <p:cNvSpPr>
            <a:spLocks noGrp="1" noChangeArrowheads="1"/>
          </p:cNvSpPr>
          <p:nvPr>
            <p:ph type="sldNum" sz="quarter" idx="11"/>
          </p:nvPr>
        </p:nvSpPr>
        <p:spPr/>
        <p:txBody>
          <a:bodyPr/>
          <a:lstStyle>
            <a:lvl1pPr>
              <a:defRPr/>
            </a:lvl1pPr>
          </a:lstStyle>
          <a:p>
            <a:pPr>
              <a:defRPr/>
            </a:pPr>
            <a:fld id="{E63FA6D6-13E7-1648-9B94-50302738D4B2}" type="slidenum">
              <a:rPr lang="en-US"/>
              <a:pPr>
                <a:defRPr/>
              </a:pPr>
              <a:t>‹#›</a:t>
            </a:fld>
            <a:endParaRPr lang="en-US"/>
          </a:p>
        </p:txBody>
      </p:sp>
    </p:spTree>
    <p:extLst>
      <p:ext uri="{BB962C8B-B14F-4D97-AF65-F5344CB8AC3E}">
        <p14:creationId xmlns:p14="http://schemas.microsoft.com/office/powerpoint/2010/main" val="325701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p:txBody>
          <a:bodyPr/>
          <a:lstStyle>
            <a:lvl1pPr>
              <a:defRPr/>
            </a:lvl1pPr>
          </a:lstStyle>
          <a:p>
            <a:pPr>
              <a:defRPr/>
            </a:pPr>
            <a:r>
              <a:rPr lang="en-US"/>
              <a:t>IT_Int_Theory_14</a:t>
            </a:r>
          </a:p>
        </p:txBody>
      </p:sp>
      <p:sp>
        <p:nvSpPr>
          <p:cNvPr id="6" name="Rectangle 5"/>
          <p:cNvSpPr>
            <a:spLocks noGrp="1" noChangeArrowheads="1"/>
          </p:cNvSpPr>
          <p:nvPr>
            <p:ph type="sldNum" sz="quarter" idx="11"/>
          </p:nvPr>
        </p:nvSpPr>
        <p:spPr/>
        <p:txBody>
          <a:bodyPr/>
          <a:lstStyle>
            <a:lvl1pPr>
              <a:defRPr/>
            </a:lvl1pPr>
          </a:lstStyle>
          <a:p>
            <a:pPr>
              <a:defRPr/>
            </a:pPr>
            <a:fld id="{2DAE0D81-BBB1-DA41-8853-F0CB1A28393C}" type="slidenum">
              <a:rPr lang="en-US"/>
              <a:pPr>
                <a:defRPr/>
              </a:pPr>
              <a:t>‹#›</a:t>
            </a:fld>
            <a:endParaRPr lang="en-US"/>
          </a:p>
        </p:txBody>
      </p:sp>
    </p:spTree>
    <p:extLst>
      <p:ext uri="{BB962C8B-B14F-4D97-AF65-F5344CB8AC3E}">
        <p14:creationId xmlns:p14="http://schemas.microsoft.com/office/powerpoint/2010/main" val="1546067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457200" y="1371600"/>
            <a:ext cx="8229600" cy="4754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p:cNvSpPr>
            <a:spLocks noGrp="1" noChangeArrowheads="1"/>
          </p:cNvSpPr>
          <p:nvPr>
            <p:ph type="ftr" sz="quarter" idx="3"/>
          </p:nvPr>
        </p:nvSpPr>
        <p:spPr bwMode="auto">
          <a:xfrm>
            <a:off x="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ea typeface="+mn-ea"/>
                <a:cs typeface="+mn-cs"/>
              </a:defRPr>
            </a:lvl1pPr>
          </a:lstStyle>
          <a:p>
            <a:pPr>
              <a:defRPr/>
            </a:pPr>
            <a:r>
              <a:rPr lang="en-US"/>
              <a:t>IT_Int_Theory_14</a:t>
            </a:r>
          </a:p>
        </p:txBody>
      </p:sp>
      <p:sp>
        <p:nvSpPr>
          <p:cNvPr id="3077" name="Rectangle 5"/>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cs typeface="+mn-cs"/>
              </a:defRPr>
            </a:lvl1pPr>
          </a:lstStyle>
          <a:p>
            <a:pPr>
              <a:defRPr/>
            </a:pPr>
            <a:endParaRPr lang="en-US"/>
          </a:p>
          <a:p>
            <a:pPr>
              <a:defRPr/>
            </a:pPr>
            <a:endParaRPr lang="en-US"/>
          </a:p>
          <a:p>
            <a:pPr>
              <a:defRPr/>
            </a:pPr>
            <a:fld id="{4314B089-6473-1644-AD07-08A91E6C62B8}" type="slidenum">
              <a:rPr lang="en-US"/>
              <a:pPr>
                <a:defRPr/>
              </a:pPr>
              <a:t>‹#›</a:t>
            </a:fld>
            <a:endParaRPr lang="en-US"/>
          </a:p>
        </p:txBody>
      </p:sp>
      <p:sp>
        <p:nvSpPr>
          <p:cNvPr id="1030" name="Line 6"/>
          <p:cNvSpPr>
            <a:spLocks noChangeShapeType="1"/>
          </p:cNvSpPr>
          <p:nvPr userDrawn="1"/>
        </p:nvSpPr>
        <p:spPr bwMode="auto">
          <a:xfrm>
            <a:off x="0" y="1143000"/>
            <a:ext cx="91440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0" end="0"/>
                                            </p:txEl>
                                          </p:spTgt>
                                        </p:tgtEl>
                                        <p:attrNameLst>
                                          <p:attrName>style.visibility</p:attrName>
                                        </p:attrNameLst>
                                      </p:cBhvr>
                                      <p:to>
                                        <p:strVal val="visible"/>
                                      </p:to>
                                    </p:set>
                                    <p:animEffect transition="in" filter="fade">
                                      <p:cBhvr>
                                        <p:cTn id="12" dur="2000"/>
                                        <p:tgtEl>
                                          <p:spTgt spid="307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75">
                                            <p:txEl>
                                              <p:pRg st="1" end="1"/>
                                            </p:txEl>
                                          </p:spTgt>
                                        </p:tgtEl>
                                        <p:attrNameLst>
                                          <p:attrName>style.visibility</p:attrName>
                                        </p:attrNameLst>
                                      </p:cBhvr>
                                      <p:to>
                                        <p:strVal val="visible"/>
                                      </p:to>
                                    </p:set>
                                    <p:animEffect transition="in" filter="fade">
                                      <p:cBhvr>
                                        <p:cTn id="15" dur="2000"/>
                                        <p:tgtEl>
                                          <p:spTgt spid="307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75">
                                            <p:txEl>
                                              <p:pRg st="2" end="2"/>
                                            </p:txEl>
                                          </p:spTgt>
                                        </p:tgtEl>
                                        <p:attrNameLst>
                                          <p:attrName>style.visibility</p:attrName>
                                        </p:attrNameLst>
                                      </p:cBhvr>
                                      <p:to>
                                        <p:strVal val="visible"/>
                                      </p:to>
                                    </p:set>
                                    <p:animEffect transition="in" filter="fade">
                                      <p:cBhvr>
                                        <p:cTn id="18" dur="2000"/>
                                        <p:tgtEl>
                                          <p:spTgt spid="3075">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75">
                                            <p:txEl>
                                              <p:pRg st="3" end="3"/>
                                            </p:txEl>
                                          </p:spTgt>
                                        </p:tgtEl>
                                        <p:attrNameLst>
                                          <p:attrName>style.visibility</p:attrName>
                                        </p:attrNameLst>
                                      </p:cBhvr>
                                      <p:to>
                                        <p:strVal val="visible"/>
                                      </p:to>
                                    </p:set>
                                    <p:animEffect transition="in" filter="fade">
                                      <p:cBhvr>
                                        <p:cTn id="21" dur="2000"/>
                                        <p:tgtEl>
                                          <p:spTgt spid="3075">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75">
                                            <p:txEl>
                                              <p:pRg st="4" end="4"/>
                                            </p:txEl>
                                          </p:spTgt>
                                        </p:tgtEl>
                                        <p:attrNameLst>
                                          <p:attrName>style.visibility</p:attrName>
                                        </p:attrNameLst>
                                      </p:cBhvr>
                                      <p:to>
                                        <p:strVal val="visible"/>
                                      </p:to>
                                    </p:set>
                                    <p:animEffect transition="in" filter="fade">
                                      <p:cBhvr>
                                        <p:cTn id="24" dur="2000"/>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tmplLst>
          <p:tmpl lvl="1">
            <p:tnLst>
              <p:par>
                <p:cTn presetID="10" presetClass="entr" presetSubtype="0"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Lst>
      </p:bldP>
    </p:bldLst>
  </p:timing>
  <p:hf hdr="0" dt="0"/>
  <p:txStyles>
    <p:titleStyle>
      <a:lvl1pPr algn="ctr" rtl="0" eaLnBrk="0" fontAlgn="base" hangingPunct="0">
        <a:spcBef>
          <a:spcPct val="0"/>
        </a:spcBef>
        <a:spcAft>
          <a:spcPct val="0"/>
        </a:spcAft>
        <a:defRPr sz="32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533400" indent="-533400" algn="l" rtl="0" eaLnBrk="0" fontAlgn="base" hangingPunct="0">
        <a:spcBef>
          <a:spcPct val="20000"/>
        </a:spcBef>
        <a:spcAft>
          <a:spcPct val="0"/>
        </a:spcAft>
        <a:buChar char="•"/>
        <a:defRPr sz="2800">
          <a:solidFill>
            <a:schemeClr val="tx1"/>
          </a:solidFill>
          <a:latin typeface="+mn-lt"/>
          <a:ea typeface="ＭＳ Ｐゴシック" charset="0"/>
          <a:cs typeface="ＭＳ Ｐゴシック" charset="0"/>
        </a:defRPr>
      </a:lvl1pPr>
      <a:lvl2pPr marL="914400" indent="-457200" algn="l" rtl="0" eaLnBrk="0" fontAlgn="base" hangingPunct="0">
        <a:spcBef>
          <a:spcPct val="20000"/>
        </a:spcBef>
        <a:spcAft>
          <a:spcPct val="0"/>
        </a:spcAft>
        <a:buSzPct val="70000"/>
        <a:buFont typeface="Wingdings" charset="0"/>
        <a:buChar char="Ø"/>
        <a:defRPr sz="2400">
          <a:solidFill>
            <a:schemeClr val="tx1"/>
          </a:solidFill>
          <a:latin typeface="+mn-lt"/>
          <a:ea typeface="ＭＳ Ｐゴシック" charset="0"/>
        </a:defRPr>
      </a:lvl2pPr>
      <a:lvl3pPr marL="1295400" indent="-381000" algn="l" rtl="0" eaLnBrk="0" fontAlgn="base" hangingPunct="0">
        <a:spcBef>
          <a:spcPct val="20000"/>
        </a:spcBef>
        <a:spcAft>
          <a:spcPct val="0"/>
        </a:spcAft>
        <a:buChar char="»"/>
        <a:defRPr sz="2000">
          <a:solidFill>
            <a:schemeClr val="tx1"/>
          </a:solidFill>
          <a:latin typeface="+mn-lt"/>
          <a:ea typeface="ＭＳ Ｐゴシック" charset="0"/>
        </a:defRPr>
      </a:lvl3pPr>
      <a:lvl4pPr marL="1714500" indent="-342900" algn="l" rtl="0" eaLnBrk="0" fontAlgn="base" hangingPunct="0">
        <a:spcBef>
          <a:spcPct val="20000"/>
        </a:spcBef>
        <a:spcAft>
          <a:spcPct val="0"/>
        </a:spcAft>
        <a:buChar char="–"/>
        <a:defRPr>
          <a:solidFill>
            <a:schemeClr val="tx1"/>
          </a:solidFill>
          <a:latin typeface="+mn-lt"/>
          <a:ea typeface="ＭＳ Ｐゴシック" charset="0"/>
        </a:defRPr>
      </a:lvl4pPr>
      <a:lvl5pPr marL="2171700" indent="-342900" algn="l" rtl="0" eaLnBrk="0" fontAlgn="base" hangingPunct="0">
        <a:spcBef>
          <a:spcPct val="20000"/>
        </a:spcBef>
        <a:spcAft>
          <a:spcPct val="0"/>
        </a:spcAft>
        <a:buChar char="»"/>
        <a:defRPr>
          <a:solidFill>
            <a:schemeClr val="tx1"/>
          </a:solidFill>
          <a:latin typeface="+mn-lt"/>
          <a:ea typeface="ＭＳ Ｐゴシック" charset="0"/>
        </a:defRPr>
      </a:lvl5pPr>
      <a:lvl6pPr marL="2628900" indent="-342900" algn="l" rtl="0" fontAlgn="base">
        <a:spcBef>
          <a:spcPct val="20000"/>
        </a:spcBef>
        <a:spcAft>
          <a:spcPct val="0"/>
        </a:spcAft>
        <a:buChar char="»"/>
        <a:defRPr>
          <a:solidFill>
            <a:schemeClr val="tx1"/>
          </a:solidFill>
          <a:latin typeface="+mn-lt"/>
        </a:defRPr>
      </a:lvl6pPr>
      <a:lvl7pPr marL="3086100" indent="-342900" algn="l" rtl="0" fontAlgn="base">
        <a:spcBef>
          <a:spcPct val="20000"/>
        </a:spcBef>
        <a:spcAft>
          <a:spcPct val="0"/>
        </a:spcAft>
        <a:buChar char="»"/>
        <a:defRPr>
          <a:solidFill>
            <a:schemeClr val="tx1"/>
          </a:solidFill>
          <a:latin typeface="+mn-lt"/>
        </a:defRPr>
      </a:lvl7pPr>
      <a:lvl8pPr marL="3543300" indent="-342900" algn="l" rtl="0" fontAlgn="base">
        <a:spcBef>
          <a:spcPct val="20000"/>
        </a:spcBef>
        <a:spcAft>
          <a:spcPct val="0"/>
        </a:spcAft>
        <a:buChar char="»"/>
        <a:defRPr>
          <a:solidFill>
            <a:schemeClr val="tx1"/>
          </a:solidFill>
          <a:latin typeface="+mn-lt"/>
        </a:defRPr>
      </a:lvl8pPr>
      <a:lvl9pPr marL="4000500" indent="-3429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669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457200" y="1087438"/>
            <a:ext cx="8229600" cy="526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7200" y="6492875"/>
            <a:ext cx="2895600" cy="365125"/>
          </a:xfrm>
          <a:prstGeom prst="rect">
            <a:avLst/>
          </a:prstGeom>
        </p:spPr>
        <p:txBody>
          <a:bodyPr vert="horz" lIns="91440" tIns="45720" rIns="91440" bIns="45720" rtlCol="0" anchor="ctr"/>
          <a:lstStyle>
            <a:lvl1pPr algn="l" defTabSz="457200" fontAlgn="auto">
              <a:spcBef>
                <a:spcPts val="0"/>
              </a:spcBef>
              <a:spcAft>
                <a:spcPts val="0"/>
              </a:spcAft>
              <a:defRPr sz="900">
                <a:solidFill>
                  <a:prstClr val="black">
                    <a:tint val="75000"/>
                  </a:prstClr>
                </a:solidFill>
                <a:latin typeface="Calibri"/>
                <a:ea typeface="+mn-ea"/>
                <a:cs typeface="+mn-cs"/>
              </a:defRPr>
            </a:lvl1pPr>
          </a:lstStyle>
          <a:p>
            <a:pPr>
              <a:defRPr/>
            </a:pPr>
            <a:r>
              <a:rPr lang="en-US"/>
              <a:t>IT_Int_Theory_14</a:t>
            </a:r>
            <a:endParaRPr lang="en-US" dirty="0"/>
          </a:p>
        </p:txBody>
      </p:sp>
      <p:sp>
        <p:nvSpPr>
          <p:cNvPr id="6"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defTabSz="457200" fontAlgn="auto">
              <a:spcBef>
                <a:spcPts val="0"/>
              </a:spcBef>
              <a:spcAft>
                <a:spcPts val="0"/>
              </a:spcAft>
              <a:defRPr sz="900">
                <a:solidFill>
                  <a:prstClr val="black">
                    <a:tint val="75000"/>
                  </a:prstClr>
                </a:solidFill>
                <a:latin typeface="Calibri"/>
                <a:ea typeface="+mn-ea"/>
                <a:cs typeface="+mn-cs"/>
              </a:defRPr>
            </a:lvl1pPr>
          </a:lstStyle>
          <a:p>
            <a:pPr>
              <a:defRPr/>
            </a:pPr>
            <a:fld id="{7B3F17B9-DBA9-104B-91A1-68E18938D34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hd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SzPct val="50000"/>
        <a:buFont typeface="Wingdings" charset="0"/>
        <a:buChar char="Ø"/>
        <a:defRPr sz="2800" kern="1200">
          <a:solidFill>
            <a:schemeClr val="tx1"/>
          </a:solidFill>
          <a:latin typeface="+mn-lt"/>
          <a:ea typeface="ＭＳ Ｐゴシック" charset="0"/>
          <a:cs typeface="+mn-cs"/>
        </a:defRPr>
      </a:lvl2pPr>
      <a:lvl3pPr marL="1371600" indent="-457200" algn="l" defTabSz="457200" rtl="0" eaLnBrk="0" fontAlgn="base" hangingPunct="0">
        <a:spcBef>
          <a:spcPct val="20000"/>
        </a:spcBef>
        <a:spcAft>
          <a:spcPct val="0"/>
        </a:spcAft>
        <a:buSzPct val="40000"/>
        <a:buFont typeface="Wingdings" charset="0"/>
        <a:buChar char="u"/>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SzPct val="50000"/>
        <a:buFont typeface="Wingdings" charset="0"/>
        <a:buChar char="Ø"/>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SzPct val="50000"/>
        <a:buFont typeface="Wingdings" charset="0"/>
        <a:buChar char="Ø"/>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47638" y="274638"/>
            <a:ext cx="8539162" cy="669925"/>
          </a:xfrm>
        </p:spPr>
        <p:txBody>
          <a:bodyPr/>
          <a:lstStyle/>
          <a:p>
            <a:pPr eaLnBrk="1" hangingPunct="1"/>
            <a:r>
              <a:rPr lang="en-US" sz="3200" b="1" u="sng">
                <a:latin typeface="Calibri" charset="0"/>
              </a:rPr>
              <a:t>Int’l Tax Review:  U.S. Taxation of Foreign Income</a:t>
            </a:r>
          </a:p>
        </p:txBody>
      </p:sp>
      <p:sp>
        <p:nvSpPr>
          <p:cNvPr id="3" name="Content Placeholder 2"/>
          <p:cNvSpPr>
            <a:spLocks noGrp="1"/>
          </p:cNvSpPr>
          <p:nvPr>
            <p:ph sz="half" idx="1"/>
          </p:nvPr>
        </p:nvSpPr>
        <p:spPr>
          <a:xfrm>
            <a:off x="147638" y="1100138"/>
            <a:ext cx="5551487" cy="5451475"/>
          </a:xfrm>
          <a:ln>
            <a:solidFill>
              <a:schemeClr val="accent1"/>
            </a:solidFill>
          </a:ln>
        </p:spPr>
        <p:txBody>
          <a:bodyPr rtlCol="0">
            <a:normAutofit lnSpcReduction="10000"/>
          </a:bodyPr>
          <a:lstStyle/>
          <a:p>
            <a:pPr algn="just" eaLnBrk="1" fontAlgn="auto" hangingPunct="1">
              <a:spcAft>
                <a:spcPts val="0"/>
              </a:spcAft>
              <a:buFont typeface="Arial"/>
              <a:buChar char="•"/>
              <a:defRPr/>
            </a:pPr>
            <a:r>
              <a:rPr lang="en-US" dirty="0">
                <a:ea typeface="+mn-ea"/>
                <a:cs typeface="+mn-cs"/>
              </a:rPr>
              <a:t>Foreign income is subject to current U.S. tax in the same manner as the U.S. corporation’s U.S. income.</a:t>
            </a:r>
          </a:p>
          <a:p>
            <a:pPr lvl="1" algn="just" eaLnBrk="1" fontAlgn="auto" hangingPunct="1">
              <a:spcAft>
                <a:spcPts val="0"/>
              </a:spcAft>
              <a:buFont typeface="Wingdings" charset="2"/>
              <a:buChar char="Ø"/>
              <a:defRPr/>
            </a:pPr>
            <a:r>
              <a:rPr lang="en-US" dirty="0">
                <a:ea typeface="+mn-ea"/>
              </a:rPr>
              <a:t>Foreign income includes business income earned through a branch as well as passive income, such as dividends, interest, royalties, etc.</a:t>
            </a:r>
          </a:p>
          <a:p>
            <a:pPr algn="just" eaLnBrk="1" fontAlgn="auto" hangingPunct="1">
              <a:spcAft>
                <a:spcPts val="0"/>
              </a:spcAft>
              <a:buFont typeface="Arial"/>
              <a:buChar char="•"/>
              <a:defRPr/>
            </a:pPr>
            <a:r>
              <a:rPr lang="en-US" dirty="0">
                <a:ea typeface="+mn-ea"/>
                <a:cs typeface="+mn-cs"/>
              </a:rPr>
              <a:t>If the foreign income is also subject to foreign tax, the U.S. corporation can credit foreign tax paid under §§901 and 903, subject to the limitations under §904.   </a:t>
            </a:r>
          </a:p>
        </p:txBody>
      </p:sp>
      <p:sp>
        <p:nvSpPr>
          <p:cNvPr id="6" name="Content Placeholder 5"/>
          <p:cNvSpPr>
            <a:spLocks noGrp="1"/>
          </p:cNvSpPr>
          <p:nvPr>
            <p:ph sz="half" idx="2"/>
          </p:nvPr>
        </p:nvSpPr>
        <p:spPr>
          <a:xfrm>
            <a:off x="5699125" y="1100138"/>
            <a:ext cx="2987675" cy="5451475"/>
          </a:xfrm>
          <a:ln>
            <a:solidFill>
              <a:schemeClr val="accent1"/>
            </a:solidFill>
          </a:ln>
        </p:spPr>
        <p:txBody>
          <a:bodyPr rtlCol="0">
            <a:normAutofit lnSpcReduction="10000"/>
          </a:bodyPr>
          <a:lstStyle/>
          <a:p>
            <a:pPr eaLnBrk="1" fontAlgn="auto" hangingPunct="1">
              <a:spcAft>
                <a:spcPts val="0"/>
              </a:spcAft>
              <a:buFont typeface="Arial"/>
              <a:buNone/>
              <a:defRPr/>
            </a:pPr>
            <a:r>
              <a:rPr lang="en-US" dirty="0">
                <a:ea typeface="+mn-ea"/>
                <a:cs typeface="+mn-cs"/>
              </a:rPr>
              <a:t> </a:t>
            </a:r>
          </a:p>
        </p:txBody>
      </p:sp>
      <p:sp>
        <p:nvSpPr>
          <p:cNvPr id="4" name="Footer Placeholder 3"/>
          <p:cNvSpPr>
            <a:spLocks noGrp="1"/>
          </p:cNvSpPr>
          <p:nvPr>
            <p:ph type="ftr" sz="quarter" idx="11"/>
          </p:nvPr>
        </p:nvSpPr>
        <p:spPr/>
        <p:txBody>
          <a:bodyPr/>
          <a:lstStyle/>
          <a:p>
            <a:pPr>
              <a:defRPr/>
            </a:pPr>
            <a:r>
              <a:rPr lang="en-US">
                <a:solidFill>
                  <a:schemeClr val="tx1">
                    <a:tint val="75000"/>
                  </a:schemeClr>
                </a:solidFill>
                <a:latin typeface="Arial" charset="0"/>
              </a:rPr>
              <a:t>IT_Int_Theory_14</a:t>
            </a:r>
            <a:endParaRPr lang="en-US" dirty="0">
              <a:solidFill>
                <a:schemeClr val="tx1">
                  <a:tint val="75000"/>
                </a:schemeClr>
              </a:solidFill>
              <a:latin typeface="Arial" charset="0"/>
            </a:endParaRPr>
          </a:p>
        </p:txBody>
      </p:sp>
      <p:sp>
        <p:nvSpPr>
          <p:cNvPr id="5" name="Slide Number Placeholder 4"/>
          <p:cNvSpPr>
            <a:spLocks noGrp="1"/>
          </p:cNvSpPr>
          <p:nvPr>
            <p:ph type="sldNum" sz="quarter" idx="12"/>
          </p:nvPr>
        </p:nvSpPr>
        <p:spPr/>
        <p:txBody>
          <a:bodyPr/>
          <a:lstStyle/>
          <a:p>
            <a:pPr>
              <a:defRPr/>
            </a:pPr>
            <a:fld id="{8C5B23CD-BCA7-994A-824E-8F8C80C753D2}" type="slidenum">
              <a:rPr lang="en-US">
                <a:solidFill>
                  <a:schemeClr val="tx1">
                    <a:tint val="75000"/>
                  </a:schemeClr>
                </a:solidFill>
                <a:latin typeface="Arial" charset="0"/>
              </a:rPr>
              <a:pPr>
                <a:defRPr/>
              </a:pPr>
              <a:t>1</a:t>
            </a:fld>
            <a:endParaRPr lang="en-US">
              <a:solidFill>
                <a:schemeClr val="tx1">
                  <a:tint val="75000"/>
                </a:schemeClr>
              </a:solidFill>
              <a:latin typeface="Arial" charset="0"/>
            </a:endParaRPr>
          </a:p>
        </p:txBody>
      </p:sp>
      <p:sp>
        <p:nvSpPr>
          <p:cNvPr id="7" name="Rectangle 6"/>
          <p:cNvSpPr/>
          <p:nvPr/>
        </p:nvSpPr>
        <p:spPr>
          <a:xfrm>
            <a:off x="6181725" y="2468563"/>
            <a:ext cx="1522413" cy="519112"/>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US Corp</a:t>
            </a:r>
          </a:p>
        </p:txBody>
      </p:sp>
      <p:cxnSp>
        <p:nvCxnSpPr>
          <p:cNvPr id="9" name="Straight Connector 8"/>
          <p:cNvCxnSpPr/>
          <p:nvPr/>
        </p:nvCxnSpPr>
        <p:spPr>
          <a:xfrm rot="16200000" flipH="1">
            <a:off x="6597650" y="3314700"/>
            <a:ext cx="654050"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6297613" y="3641725"/>
            <a:ext cx="1290637" cy="1112838"/>
          </a:xfrm>
          <a:prstGeom prst="ellipse">
            <a:avLst/>
          </a:prstGeom>
          <a:no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Foreign Branch Operations, including dividends, interest, etc.</a:t>
            </a:r>
          </a:p>
        </p:txBody>
      </p:sp>
      <p:sp>
        <p:nvSpPr>
          <p:cNvPr id="11" name="Curved Left Arrow 10"/>
          <p:cNvSpPr/>
          <p:nvPr/>
        </p:nvSpPr>
        <p:spPr>
          <a:xfrm flipV="1">
            <a:off x="7704138" y="2744788"/>
            <a:ext cx="587375" cy="1428750"/>
          </a:xfrm>
          <a:prstGeom prst="curvedLef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IT_Int_Theory_14</a:t>
            </a:r>
          </a:p>
        </p:txBody>
      </p:sp>
      <p:sp>
        <p:nvSpPr>
          <p:cNvPr id="36866"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5CCD108-21DE-0C4B-A843-D91F566A0584}" type="slidenum">
              <a:rPr lang="en-US" sz="900"/>
              <a:pPr eaLnBrk="1" hangingPunct="1"/>
              <a:t>10</a:t>
            </a:fld>
            <a:endParaRPr lang="en-US" sz="900"/>
          </a:p>
        </p:txBody>
      </p:sp>
      <p:sp>
        <p:nvSpPr>
          <p:cNvPr id="36867" name="Rectangle 2"/>
          <p:cNvSpPr>
            <a:spLocks noGrp="1" noChangeArrowheads="1"/>
          </p:cNvSpPr>
          <p:nvPr>
            <p:ph type="title"/>
          </p:nvPr>
        </p:nvSpPr>
        <p:spPr>
          <a:xfrm>
            <a:off x="0" y="0"/>
            <a:ext cx="9144000" cy="1143000"/>
          </a:xfrm>
          <a:noFill/>
        </p:spPr>
        <p:txBody>
          <a:bodyPr/>
          <a:lstStyle/>
          <a:p>
            <a:pPr eaLnBrk="1" hangingPunct="1"/>
            <a:r>
              <a:rPr lang="en-US" sz="2800" b="1">
                <a:latin typeface="Arial" charset="0"/>
              </a:rPr>
              <a:t>Capital Import Neutrality (CIN)</a:t>
            </a:r>
          </a:p>
        </p:txBody>
      </p:sp>
      <p:sp>
        <p:nvSpPr>
          <p:cNvPr id="36868" name="Rectangle 3"/>
          <p:cNvSpPr>
            <a:spLocks noGrp="1" noChangeArrowheads="1"/>
          </p:cNvSpPr>
          <p:nvPr>
            <p:ph type="body" idx="1"/>
          </p:nvPr>
        </p:nvSpPr>
        <p:spPr>
          <a:xfrm>
            <a:off x="762000" y="1295400"/>
            <a:ext cx="7391400" cy="5029200"/>
          </a:xfrm>
        </p:spPr>
        <p:txBody>
          <a:bodyPr/>
          <a:lstStyle/>
          <a:p>
            <a:pPr marL="465138" indent="-465138" eaLnBrk="1" hangingPunct="1">
              <a:lnSpc>
                <a:spcPct val="90000"/>
              </a:lnSpc>
            </a:pPr>
            <a:r>
              <a:rPr lang="en-US" sz="2400">
                <a:latin typeface="Arial" charset="0"/>
              </a:rPr>
              <a:t>Under CIN, capital income arising in one country is taxed at the same rate regardless of the residence of the investor.  This is generally achieved by the residence country exempting foreign source income entirely from tax.</a:t>
            </a:r>
          </a:p>
          <a:p>
            <a:pPr marL="465138" indent="-465138" eaLnBrk="1" hangingPunct="1">
              <a:lnSpc>
                <a:spcPct val="90000"/>
              </a:lnSpc>
            </a:pPr>
            <a:endParaRPr lang="en-US" sz="2400">
              <a:latin typeface="Arial" charset="0"/>
            </a:endParaRPr>
          </a:p>
          <a:p>
            <a:pPr marL="465138" indent="-465138" eaLnBrk="1" hangingPunct="1">
              <a:lnSpc>
                <a:spcPct val="90000"/>
              </a:lnSpc>
            </a:pPr>
            <a:r>
              <a:rPr lang="en-US" sz="2400">
                <a:latin typeface="Arial" charset="0"/>
              </a:rPr>
              <a:t>Some argue that CIN improves the competitiveness of US multinationals who compete with foreign multinationals from countries whose tax laws reflect CIN principles.</a:t>
            </a:r>
          </a:p>
          <a:p>
            <a:pPr marL="465138" indent="-465138" eaLnBrk="1" hangingPunct="1">
              <a:lnSpc>
                <a:spcPct val="90000"/>
              </a:lnSpc>
            </a:pPr>
            <a:endParaRPr lang="en-US" sz="2400">
              <a:latin typeface="Arial" charset="0"/>
            </a:endParaRPr>
          </a:p>
          <a:p>
            <a:pPr marL="465138" indent="-465138" eaLnBrk="1" hangingPunct="1">
              <a:lnSpc>
                <a:spcPct val="90000"/>
              </a:lnSpc>
            </a:pPr>
            <a:r>
              <a:rPr lang="en-US" sz="2400">
                <a:latin typeface="Arial" charset="0"/>
              </a:rPr>
              <a:t>CIN may result in an inefficient allocation of capital.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IT_Int_Theory_14</a:t>
            </a:r>
          </a:p>
        </p:txBody>
      </p:sp>
      <p:sp>
        <p:nvSpPr>
          <p:cNvPr id="37890"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4A3EC0A-A805-564F-A8E5-6F606F5BA320}" type="slidenum">
              <a:rPr lang="en-US" sz="900"/>
              <a:pPr eaLnBrk="1" hangingPunct="1"/>
              <a:t>11</a:t>
            </a:fld>
            <a:endParaRPr lang="en-US" sz="900"/>
          </a:p>
        </p:txBody>
      </p:sp>
      <p:sp>
        <p:nvSpPr>
          <p:cNvPr id="37891" name="Rectangle 2"/>
          <p:cNvSpPr>
            <a:spLocks noGrp="1" noChangeArrowheads="1"/>
          </p:cNvSpPr>
          <p:nvPr>
            <p:ph type="title"/>
          </p:nvPr>
        </p:nvSpPr>
        <p:spPr>
          <a:xfrm>
            <a:off x="0" y="0"/>
            <a:ext cx="9144000" cy="1143000"/>
          </a:xfrm>
          <a:noFill/>
        </p:spPr>
        <p:txBody>
          <a:bodyPr/>
          <a:lstStyle/>
          <a:p>
            <a:pPr eaLnBrk="1" hangingPunct="1"/>
            <a:r>
              <a:rPr lang="en-US" sz="2800" b="1">
                <a:latin typeface="Arial" charset="0"/>
              </a:rPr>
              <a:t>Capital Import Neutrality Example</a:t>
            </a:r>
          </a:p>
        </p:txBody>
      </p:sp>
      <p:sp>
        <p:nvSpPr>
          <p:cNvPr id="37892" name="Rectangle 3"/>
          <p:cNvSpPr>
            <a:spLocks noGrp="1" noChangeArrowheads="1"/>
          </p:cNvSpPr>
          <p:nvPr>
            <p:ph type="body" idx="1"/>
          </p:nvPr>
        </p:nvSpPr>
        <p:spPr>
          <a:xfrm>
            <a:off x="457200" y="1219200"/>
            <a:ext cx="8229600" cy="5257800"/>
          </a:xfrm>
        </p:spPr>
        <p:txBody>
          <a:bodyPr/>
          <a:lstStyle/>
          <a:p>
            <a:pPr marL="0" indent="0" eaLnBrk="1" hangingPunct="1">
              <a:lnSpc>
                <a:spcPct val="90000"/>
              </a:lnSpc>
              <a:buFontTx/>
              <a:buNone/>
            </a:pPr>
            <a:endParaRPr lang="en-US" sz="2000">
              <a:latin typeface="Arial" charset="0"/>
            </a:endParaRPr>
          </a:p>
          <a:p>
            <a:pPr marL="0" indent="0" eaLnBrk="1" hangingPunct="1">
              <a:lnSpc>
                <a:spcPct val="90000"/>
              </a:lnSpc>
              <a:buFontTx/>
              <a:buNone/>
            </a:pPr>
            <a:r>
              <a:rPr lang="en-US" sz="2400">
                <a:latin typeface="Arial" charset="0"/>
              </a:rPr>
              <a:t>$1M investment offers return of 12% in US and 10% in the UK.  UK income is taxed at 20% by the UK, but exempt from US tax</a:t>
            </a:r>
            <a:r>
              <a:rPr lang="en-US" sz="2000">
                <a:latin typeface="Arial" charset="0"/>
              </a:rPr>
              <a:t>.</a:t>
            </a:r>
          </a:p>
          <a:p>
            <a:pPr marL="0" indent="0" eaLnBrk="1" hangingPunct="1">
              <a:lnSpc>
                <a:spcPct val="90000"/>
              </a:lnSpc>
              <a:buFontTx/>
              <a:buNone/>
            </a:pPr>
            <a:endParaRPr lang="en-US" sz="2000">
              <a:latin typeface="Arial" charset="0"/>
            </a:endParaRPr>
          </a:p>
          <a:p>
            <a:pPr marL="0" indent="0" eaLnBrk="1" hangingPunct="1">
              <a:lnSpc>
                <a:spcPct val="90000"/>
              </a:lnSpc>
              <a:buFontTx/>
              <a:buNone/>
            </a:pPr>
            <a:r>
              <a:rPr lang="en-US" sz="2000">
                <a:latin typeface="Arial" charset="0"/>
              </a:rPr>
              <a:t>		</a:t>
            </a:r>
            <a:r>
              <a:rPr lang="en-US" sz="2000" b="1" u="sng">
                <a:latin typeface="Arial" charset="0"/>
              </a:rPr>
              <a:t>US Investment</a:t>
            </a:r>
            <a:r>
              <a:rPr lang="en-US" sz="2000" b="1">
                <a:latin typeface="Arial" charset="0"/>
              </a:rPr>
              <a:t>		</a:t>
            </a:r>
            <a:r>
              <a:rPr lang="en-US" sz="2000" b="1" u="sng">
                <a:latin typeface="Arial" charset="0"/>
              </a:rPr>
              <a:t>UK Investment</a:t>
            </a:r>
          </a:p>
          <a:p>
            <a:pPr marL="0" indent="0" eaLnBrk="1" hangingPunct="1">
              <a:lnSpc>
                <a:spcPct val="90000"/>
              </a:lnSpc>
              <a:buFontTx/>
              <a:buNone/>
            </a:pPr>
            <a:r>
              <a:rPr lang="en-US" sz="2000">
                <a:latin typeface="Arial" charset="0"/>
              </a:rPr>
              <a:t>Income		  120k				100k</a:t>
            </a:r>
          </a:p>
          <a:p>
            <a:pPr marL="0" indent="0" eaLnBrk="1" hangingPunct="1">
              <a:lnSpc>
                <a:spcPct val="90000"/>
              </a:lnSpc>
              <a:buFontTx/>
              <a:buNone/>
            </a:pPr>
            <a:r>
              <a:rPr lang="en-US" sz="2000">
                <a:latin typeface="Arial" charset="0"/>
              </a:rPr>
              <a:t>US Tax		  (42k)				0</a:t>
            </a:r>
          </a:p>
          <a:p>
            <a:pPr marL="0" indent="0" eaLnBrk="1" hangingPunct="1">
              <a:lnSpc>
                <a:spcPct val="90000"/>
              </a:lnSpc>
              <a:buFontTx/>
              <a:buNone/>
            </a:pPr>
            <a:r>
              <a:rPr lang="en-US" sz="2000">
                <a:latin typeface="Arial" charset="0"/>
              </a:rPr>
              <a:t>UK Tax	   	   0 		  		(20k)</a:t>
            </a:r>
          </a:p>
          <a:p>
            <a:pPr marL="0" indent="0" eaLnBrk="1" hangingPunct="1">
              <a:lnSpc>
                <a:spcPct val="90000"/>
              </a:lnSpc>
              <a:buFontTx/>
              <a:buNone/>
            </a:pPr>
            <a:r>
              <a:rPr lang="en-US" sz="2000">
                <a:latin typeface="Arial" charset="0"/>
              </a:rPr>
              <a:t>After-tax Inc.	   78k				80k</a:t>
            </a:r>
          </a:p>
          <a:p>
            <a:pPr marL="0" indent="0" eaLnBrk="1" hangingPunct="1">
              <a:lnSpc>
                <a:spcPct val="90000"/>
              </a:lnSpc>
              <a:buFontTx/>
              <a:buNone/>
            </a:pPr>
            <a:r>
              <a:rPr lang="en-US" sz="2000">
                <a:latin typeface="Arial" charset="0"/>
              </a:rPr>
              <a:t>After-tax ROR	   7.8%				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IT_Int_Theory_14</a:t>
            </a:r>
          </a:p>
        </p:txBody>
      </p:sp>
      <p:sp>
        <p:nvSpPr>
          <p:cNvPr id="38914"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5F6AEB0-6F38-AC4A-A40F-B6BCB1792F74}" type="slidenum">
              <a:rPr lang="en-US" sz="900"/>
              <a:pPr eaLnBrk="1" hangingPunct="1"/>
              <a:t>12</a:t>
            </a:fld>
            <a:endParaRPr lang="en-US" sz="900"/>
          </a:p>
        </p:txBody>
      </p:sp>
      <p:sp>
        <p:nvSpPr>
          <p:cNvPr id="38915" name="Rectangle 2"/>
          <p:cNvSpPr>
            <a:spLocks noGrp="1" noChangeArrowheads="1"/>
          </p:cNvSpPr>
          <p:nvPr>
            <p:ph type="title"/>
          </p:nvPr>
        </p:nvSpPr>
        <p:spPr>
          <a:xfrm>
            <a:off x="0" y="0"/>
            <a:ext cx="9144000" cy="1143000"/>
          </a:xfrm>
          <a:noFill/>
        </p:spPr>
        <p:txBody>
          <a:bodyPr/>
          <a:lstStyle/>
          <a:p>
            <a:pPr eaLnBrk="1" hangingPunct="1"/>
            <a:r>
              <a:rPr lang="en-US" b="1">
                <a:latin typeface="Arial" charset="0"/>
              </a:rPr>
              <a:t>National Neutrality (NN)</a:t>
            </a:r>
          </a:p>
        </p:txBody>
      </p:sp>
      <p:sp>
        <p:nvSpPr>
          <p:cNvPr id="38916" name="Rectangle 3"/>
          <p:cNvSpPr>
            <a:spLocks noGrp="1" noChangeArrowheads="1"/>
          </p:cNvSpPr>
          <p:nvPr>
            <p:ph type="body" idx="1"/>
          </p:nvPr>
        </p:nvSpPr>
        <p:spPr>
          <a:xfrm>
            <a:off x="762000" y="1371600"/>
            <a:ext cx="7239000" cy="4800600"/>
          </a:xfrm>
        </p:spPr>
        <p:txBody>
          <a:bodyPr/>
          <a:lstStyle/>
          <a:p>
            <a:pPr marL="347663" indent="-347663" algn="ctr" eaLnBrk="1" hangingPunct="1">
              <a:buFontTx/>
              <a:buNone/>
            </a:pPr>
            <a:endParaRPr lang="en-US" sz="2400" b="1" u="sng">
              <a:latin typeface="Arial" charset="0"/>
            </a:endParaRPr>
          </a:p>
          <a:p>
            <a:pPr marL="347663" indent="-347663" eaLnBrk="1" hangingPunct="1"/>
            <a:r>
              <a:rPr lang="en-US" sz="2400">
                <a:latin typeface="Arial" charset="0"/>
              </a:rPr>
              <a:t>Under NN, the residence country does not cede tax jurisdiction over foreign source income to the source country.</a:t>
            </a:r>
          </a:p>
          <a:p>
            <a:pPr marL="347663" indent="-347663" eaLnBrk="1" hangingPunct="1"/>
            <a:r>
              <a:rPr lang="en-US" sz="2400">
                <a:latin typeface="Arial" charset="0"/>
              </a:rPr>
              <a:t>The residence country allows a </a:t>
            </a:r>
            <a:r>
              <a:rPr lang="en-US" sz="2400" u="sng">
                <a:latin typeface="Arial" charset="0"/>
              </a:rPr>
              <a:t>deduction</a:t>
            </a:r>
            <a:r>
              <a:rPr lang="en-US" sz="2400">
                <a:latin typeface="Arial" charset="0"/>
              </a:rPr>
              <a:t> and </a:t>
            </a:r>
            <a:r>
              <a:rPr lang="en-US" sz="2400" u="sng">
                <a:latin typeface="Arial" charset="0"/>
              </a:rPr>
              <a:t>not a credit</a:t>
            </a:r>
            <a:r>
              <a:rPr lang="en-US" sz="2400">
                <a:latin typeface="Arial" charset="0"/>
              </a:rPr>
              <a:t> for foreign income taxes.</a:t>
            </a:r>
          </a:p>
          <a:p>
            <a:pPr marL="347663" indent="-347663" eaLnBrk="1" hangingPunct="1"/>
            <a:r>
              <a:rPr lang="en-US" sz="2400">
                <a:latin typeface="Arial" charset="0"/>
              </a:rPr>
              <a:t>Foreign investment is penalized, since it will only be made if the return after foreign tax (but before US tax) equals or exceeds the before-tax return on US investment.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IT_Int_Theory_14</a:t>
            </a:r>
          </a:p>
        </p:txBody>
      </p:sp>
      <p:sp>
        <p:nvSpPr>
          <p:cNvPr id="39938"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4BB330-B3DE-F540-A9BB-110D3CCC8364}" type="slidenum">
              <a:rPr lang="en-US" sz="900"/>
              <a:pPr eaLnBrk="1" hangingPunct="1"/>
              <a:t>13</a:t>
            </a:fld>
            <a:endParaRPr lang="en-US" sz="900"/>
          </a:p>
        </p:txBody>
      </p:sp>
      <p:sp>
        <p:nvSpPr>
          <p:cNvPr id="39939" name="Rectangle 2"/>
          <p:cNvSpPr>
            <a:spLocks noGrp="1" noChangeArrowheads="1"/>
          </p:cNvSpPr>
          <p:nvPr>
            <p:ph type="title"/>
          </p:nvPr>
        </p:nvSpPr>
        <p:spPr>
          <a:xfrm>
            <a:off x="0" y="0"/>
            <a:ext cx="9144000" cy="1143000"/>
          </a:xfrm>
          <a:noFill/>
        </p:spPr>
        <p:txBody>
          <a:bodyPr/>
          <a:lstStyle/>
          <a:p>
            <a:pPr eaLnBrk="1" hangingPunct="1"/>
            <a:r>
              <a:rPr lang="en-US" b="1">
                <a:latin typeface="Arial" charset="0"/>
              </a:rPr>
              <a:t>National Neutrality Example</a:t>
            </a:r>
          </a:p>
        </p:txBody>
      </p:sp>
      <p:sp>
        <p:nvSpPr>
          <p:cNvPr id="39940" name="Rectangle 3"/>
          <p:cNvSpPr>
            <a:spLocks noGrp="1" noChangeArrowheads="1"/>
          </p:cNvSpPr>
          <p:nvPr>
            <p:ph type="body" idx="1"/>
          </p:nvPr>
        </p:nvSpPr>
        <p:spPr>
          <a:xfrm>
            <a:off x="381000" y="1295400"/>
            <a:ext cx="8763000" cy="5562600"/>
          </a:xfrm>
        </p:spPr>
        <p:txBody>
          <a:bodyPr/>
          <a:lstStyle/>
          <a:p>
            <a:pPr marL="0" indent="0" algn="ctr" eaLnBrk="1" hangingPunct="1">
              <a:lnSpc>
                <a:spcPct val="80000"/>
              </a:lnSpc>
              <a:buFontTx/>
              <a:buNone/>
            </a:pPr>
            <a:endParaRPr lang="en-US" sz="2000" b="1" u="sng">
              <a:latin typeface="Arial" charset="0"/>
            </a:endParaRPr>
          </a:p>
          <a:p>
            <a:pPr marL="0" indent="0" eaLnBrk="1" hangingPunct="1">
              <a:lnSpc>
                <a:spcPct val="80000"/>
              </a:lnSpc>
              <a:buFontTx/>
              <a:buNone/>
            </a:pPr>
            <a:r>
              <a:rPr lang="en-US" sz="2400">
                <a:latin typeface="Arial" charset="0"/>
              </a:rPr>
              <a:t>$1M investment offers a 10% return in the UK, which imposes a 20% tax on the return.  US investor will invest in UK only if equivalent US investment offers a pre-tax return less than 8%.</a:t>
            </a:r>
          </a:p>
          <a:p>
            <a:pPr marL="0" indent="0" eaLnBrk="1" hangingPunct="1">
              <a:lnSpc>
                <a:spcPct val="80000"/>
              </a:lnSpc>
              <a:buFontTx/>
              <a:buNone/>
            </a:pPr>
            <a:endParaRPr lang="en-US" sz="2000">
              <a:latin typeface="Arial" charset="0"/>
            </a:endParaRPr>
          </a:p>
          <a:p>
            <a:pPr marL="0" indent="0" eaLnBrk="1" hangingPunct="1">
              <a:lnSpc>
                <a:spcPct val="80000"/>
              </a:lnSpc>
              <a:buFontTx/>
              <a:buNone/>
            </a:pPr>
            <a:r>
              <a:rPr lang="en-US" sz="2000">
                <a:latin typeface="Arial" charset="0"/>
              </a:rPr>
              <a:t>	</a:t>
            </a:r>
            <a:r>
              <a:rPr lang="en-US" sz="2400">
                <a:latin typeface="Arial" charset="0"/>
              </a:rPr>
              <a:t>	</a:t>
            </a:r>
            <a:r>
              <a:rPr lang="en-US" sz="2400" b="1" u="sng">
                <a:latin typeface="Arial" charset="0"/>
              </a:rPr>
              <a:t>UK Investment</a:t>
            </a:r>
            <a:r>
              <a:rPr lang="en-US" sz="2400" b="1">
                <a:latin typeface="Arial" charset="0"/>
              </a:rPr>
              <a:t>		  </a:t>
            </a:r>
            <a:r>
              <a:rPr lang="en-US" sz="2400" b="1" u="sng">
                <a:latin typeface="Arial" charset="0"/>
              </a:rPr>
              <a:t>US Investment</a:t>
            </a:r>
          </a:p>
          <a:p>
            <a:pPr marL="0" indent="0" eaLnBrk="1" hangingPunct="1">
              <a:lnSpc>
                <a:spcPct val="80000"/>
              </a:lnSpc>
              <a:buFontTx/>
              <a:buNone/>
            </a:pPr>
            <a:r>
              <a:rPr lang="en-US" sz="2400">
                <a:latin typeface="Arial" charset="0"/>
              </a:rPr>
              <a:t>Income		100k				80k</a:t>
            </a:r>
          </a:p>
          <a:p>
            <a:pPr marL="0" indent="0" eaLnBrk="1" hangingPunct="1">
              <a:lnSpc>
                <a:spcPct val="80000"/>
              </a:lnSpc>
              <a:buFontTx/>
              <a:buNone/>
            </a:pPr>
            <a:r>
              <a:rPr lang="en-US" sz="2400">
                <a:latin typeface="Arial" charset="0"/>
              </a:rPr>
              <a:t>UK Tax	 	(20k)				   0</a:t>
            </a:r>
          </a:p>
          <a:p>
            <a:pPr marL="0" indent="0" eaLnBrk="1" hangingPunct="1">
              <a:lnSpc>
                <a:spcPct val="80000"/>
              </a:lnSpc>
              <a:buFontTx/>
              <a:buNone/>
            </a:pPr>
            <a:r>
              <a:rPr lang="en-US" sz="2400">
                <a:latin typeface="Arial" charset="0"/>
              </a:rPr>
              <a:t>US Tax		(28k)	[35%*80]		(28k)</a:t>
            </a:r>
          </a:p>
          <a:p>
            <a:pPr marL="0" indent="0" eaLnBrk="1" hangingPunct="1">
              <a:lnSpc>
                <a:spcPct val="80000"/>
              </a:lnSpc>
              <a:buFontTx/>
              <a:buNone/>
            </a:pPr>
            <a:r>
              <a:rPr lang="en-US" sz="2400">
                <a:latin typeface="Arial" charset="0"/>
              </a:rPr>
              <a:t>After-tax Inc.		 52k				 52k</a:t>
            </a:r>
          </a:p>
          <a:p>
            <a:pPr marL="0" indent="0" eaLnBrk="1" hangingPunct="1">
              <a:lnSpc>
                <a:spcPct val="80000"/>
              </a:lnSpc>
              <a:buFontTx/>
              <a:buNone/>
            </a:pPr>
            <a:r>
              <a:rPr lang="en-US" sz="2400">
                <a:latin typeface="Arial" charset="0"/>
              </a:rPr>
              <a:t>After-tax ROR	5.2%				5.2%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b="1">
                <a:latin typeface="Arial" charset="0"/>
              </a:rPr>
              <a:t>Capital Ownership Neutrality</a:t>
            </a:r>
          </a:p>
        </p:txBody>
      </p:sp>
      <p:sp>
        <p:nvSpPr>
          <p:cNvPr id="40962" name="Content Placeholder 2"/>
          <p:cNvSpPr>
            <a:spLocks noGrp="1"/>
          </p:cNvSpPr>
          <p:nvPr>
            <p:ph idx="1"/>
          </p:nvPr>
        </p:nvSpPr>
        <p:spPr/>
        <p:txBody>
          <a:bodyPr/>
          <a:lstStyle/>
          <a:p>
            <a:pPr eaLnBrk="1" hangingPunct="1"/>
            <a:r>
              <a:rPr lang="en-US">
                <a:latin typeface="Arial" charset="0"/>
              </a:rPr>
              <a:t>CON is satisfied if tax systems do not distort ownership of assets.</a:t>
            </a:r>
          </a:p>
          <a:p>
            <a:pPr eaLnBrk="1" hangingPunct="1"/>
            <a:r>
              <a:rPr lang="en-US">
                <a:latin typeface="Arial" charset="0"/>
              </a:rPr>
              <a:t>CON maximizes output and efficiency by encouraging the most productive ownership of assets</a:t>
            </a:r>
          </a:p>
          <a:p>
            <a:pPr eaLnBrk="1" hangingPunct="1"/>
            <a:r>
              <a:rPr lang="en-US">
                <a:latin typeface="Arial" charset="0"/>
              </a:rPr>
              <a:t>CON can be achieved if all countries exempt foreign income taxation or tax foreign income (with a foreign tax credit).</a:t>
            </a:r>
          </a:p>
        </p:txBody>
      </p:sp>
      <p:sp>
        <p:nvSpPr>
          <p:cNvPr id="4096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IT_Int_Theory_14</a:t>
            </a:r>
          </a:p>
        </p:txBody>
      </p:sp>
      <p:sp>
        <p:nvSpPr>
          <p:cNvPr id="40964"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87153B0-00FA-1C4F-BA75-8EDEB0EC1464}" type="slidenum">
              <a:rPr lang="en-US" sz="900"/>
              <a:pPr eaLnBrk="1" hangingPunct="1"/>
              <a:t>14</a:t>
            </a:fld>
            <a:endParaRPr lang="en-US" sz="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sz="4400" b="1">
                <a:latin typeface="Arial" charset="0"/>
              </a:rPr>
              <a:t>Financial Accounting: EPS</a:t>
            </a:r>
          </a:p>
        </p:txBody>
      </p:sp>
      <p:sp>
        <p:nvSpPr>
          <p:cNvPr id="4" name="Footer Placeholder 3"/>
          <p:cNvSpPr>
            <a:spLocks noGrp="1"/>
          </p:cNvSpPr>
          <p:nvPr>
            <p:ph type="ftr" sz="quarter" idx="10"/>
          </p:nvPr>
        </p:nvSpPr>
        <p:spPr/>
        <p:txBody>
          <a:bodyPr/>
          <a:lstStyle/>
          <a:p>
            <a:pPr>
              <a:defRPr/>
            </a:pPr>
            <a:r>
              <a:rPr lang="en-US"/>
              <a:t>IT_Int_Theory_14</a:t>
            </a:r>
          </a:p>
        </p:txBody>
      </p:sp>
      <p:sp>
        <p:nvSpPr>
          <p:cNvPr id="5" name="Slide Number Placeholder 4"/>
          <p:cNvSpPr>
            <a:spLocks noGrp="1"/>
          </p:cNvSpPr>
          <p:nvPr>
            <p:ph type="sldNum" sz="quarter" idx="11"/>
          </p:nvPr>
        </p:nvSpPr>
        <p:spPr/>
        <p:txBody>
          <a:bodyPr/>
          <a:lstStyle/>
          <a:p>
            <a:pPr>
              <a:defRPr/>
            </a:pPr>
            <a:fld id="{A2AFA274-2632-E747-999B-F55613D7D7DF}" type="slidenum">
              <a:rPr lang="en-US" smtClean="0"/>
              <a:pPr>
                <a:defRPr/>
              </a:pPr>
              <a:t>15</a:t>
            </a:fld>
            <a:endParaRPr lang="en-US"/>
          </a:p>
        </p:txBody>
      </p:sp>
      <p:graphicFrame>
        <p:nvGraphicFramePr>
          <p:cNvPr id="41988" name="Object 7"/>
          <p:cNvGraphicFramePr>
            <a:graphicFrameLocks noChangeAspect="1"/>
          </p:cNvGraphicFramePr>
          <p:nvPr>
            <p:extLst>
              <p:ext uri="{D42A27DB-BD31-4B8C-83A1-F6EECF244321}">
                <p14:modId xmlns:p14="http://schemas.microsoft.com/office/powerpoint/2010/main" val="3716773944"/>
              </p:ext>
            </p:extLst>
          </p:nvPr>
        </p:nvGraphicFramePr>
        <p:xfrm>
          <a:off x="914399" y="2714625"/>
          <a:ext cx="7086601" cy="1125538"/>
        </p:xfrm>
        <a:graphic>
          <a:graphicData uri="http://schemas.openxmlformats.org/presentationml/2006/ole">
            <mc:AlternateContent xmlns:mc="http://schemas.openxmlformats.org/markup-compatibility/2006">
              <mc:Choice xmlns:v="urn:schemas-microsoft-com:vml" Requires="v">
                <p:oleObj spid="_x0000_s41992" name="Equation" r:id="rId3" imgW="2197100" imgH="241300" progId="Equation.3">
                  <p:embed/>
                </p:oleObj>
              </mc:Choice>
              <mc:Fallback>
                <p:oleObj name="Equation" r:id="rId3" imgW="2197100" imgH="241300" progId="Equation.3">
                  <p:embed/>
                  <p:pic>
                    <p:nvPicPr>
                      <p:cNvPr id="0" name="Object 7"/>
                      <p:cNvPicPr>
                        <a:picLocks noChangeAspect="1" noChangeArrowheads="1"/>
                      </p:cNvPicPr>
                      <p:nvPr/>
                    </p:nvPicPr>
                    <p:blipFill>
                      <a:blip r:embed="rId4"/>
                      <a:srcRect/>
                      <a:stretch>
                        <a:fillRect/>
                      </a:stretch>
                    </p:blipFill>
                    <p:spPr bwMode="auto">
                      <a:xfrm>
                        <a:off x="914399" y="2714625"/>
                        <a:ext cx="7086601" cy="1125538"/>
                      </a:xfrm>
                      <a:prstGeom prst="rect">
                        <a:avLst/>
                      </a:prstGeom>
                      <a:noFill/>
                      <a:ln>
                        <a:noFill/>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sz="4000" b="1">
                <a:latin typeface="Arial" charset="0"/>
              </a:rPr>
              <a:t>Financial Accounting: Book-Tax</a:t>
            </a:r>
            <a:endParaRPr lang="en-US" sz="4000">
              <a:latin typeface="Arial" charset="0"/>
            </a:endParaRPr>
          </a:p>
        </p:txBody>
      </p:sp>
      <p:sp>
        <p:nvSpPr>
          <p:cNvPr id="66562" name="Content Placeholder 2"/>
          <p:cNvSpPr>
            <a:spLocks noGrp="1"/>
          </p:cNvSpPr>
          <p:nvPr>
            <p:ph idx="1"/>
          </p:nvPr>
        </p:nvSpPr>
        <p:spPr>
          <a:xfrm>
            <a:off x="228600" y="1371600"/>
            <a:ext cx="8763000" cy="4754563"/>
          </a:xfrm>
        </p:spPr>
        <p:txBody>
          <a:bodyPr/>
          <a:lstStyle/>
          <a:p>
            <a:r>
              <a:rPr lang="en-US" i="1">
                <a:latin typeface="Arial" charset="0"/>
              </a:rPr>
              <a:t>Book</a:t>
            </a:r>
            <a:r>
              <a:rPr lang="en-US">
                <a:latin typeface="Arial" charset="0"/>
              </a:rPr>
              <a:t> Income vs. </a:t>
            </a:r>
            <a:r>
              <a:rPr lang="en-US" i="1">
                <a:latin typeface="Arial" charset="0"/>
              </a:rPr>
              <a:t>Taxable</a:t>
            </a:r>
            <a:r>
              <a:rPr lang="en-US">
                <a:latin typeface="Arial" charset="0"/>
              </a:rPr>
              <a:t> Income</a:t>
            </a:r>
          </a:p>
          <a:p>
            <a:pPr lvl="1"/>
            <a:endParaRPr lang="en-US">
              <a:latin typeface="Arial" charset="0"/>
            </a:endParaRPr>
          </a:p>
          <a:p>
            <a:r>
              <a:rPr lang="en-US" i="1">
                <a:latin typeface="Arial" charset="0"/>
              </a:rPr>
              <a:t>Temporary</a:t>
            </a:r>
            <a:r>
              <a:rPr lang="en-US">
                <a:latin typeface="Arial" charset="0"/>
              </a:rPr>
              <a:t> and </a:t>
            </a:r>
            <a:r>
              <a:rPr lang="en-US" i="1">
                <a:latin typeface="Arial" charset="0"/>
              </a:rPr>
              <a:t>Permanent</a:t>
            </a:r>
            <a:r>
              <a:rPr lang="en-US">
                <a:latin typeface="Arial" charset="0"/>
              </a:rPr>
              <a:t> Book-Tax Differences</a:t>
            </a:r>
          </a:p>
          <a:p>
            <a:pPr lvl="1"/>
            <a:r>
              <a:rPr lang="en-US">
                <a:latin typeface="Arial" charset="0"/>
              </a:rPr>
              <a:t>Timing differences</a:t>
            </a:r>
            <a:r>
              <a:rPr lang="en-US" i="1">
                <a:latin typeface="Arial" charset="0"/>
              </a:rPr>
              <a:t>, e.g.</a:t>
            </a:r>
            <a:r>
              <a:rPr lang="en-US">
                <a:latin typeface="Arial" charset="0"/>
              </a:rPr>
              <a:t>, SL depreciation v. accelerated depreciation</a:t>
            </a:r>
          </a:p>
          <a:p>
            <a:pPr lvl="1"/>
            <a:r>
              <a:rPr lang="en-US">
                <a:latin typeface="Arial" charset="0"/>
              </a:rPr>
              <a:t>Tax-exempt income</a:t>
            </a:r>
          </a:p>
          <a:p>
            <a:pPr lvl="1"/>
            <a:r>
              <a:rPr lang="en-US">
                <a:latin typeface="Arial" charset="0"/>
              </a:rPr>
              <a:t>Fines</a:t>
            </a:r>
          </a:p>
          <a:p>
            <a:pPr lvl="1"/>
            <a:r>
              <a:rPr lang="en-US">
                <a:latin typeface="Arial" charset="0"/>
              </a:rPr>
              <a:t>Bad debts</a:t>
            </a:r>
          </a:p>
          <a:p>
            <a:pPr lvl="1"/>
            <a:r>
              <a:rPr lang="en-US">
                <a:latin typeface="Arial" charset="0"/>
              </a:rPr>
              <a:t>Earnings of foreign subsidiary indefinitely invested abroad</a:t>
            </a:r>
          </a:p>
          <a:p>
            <a:pPr lvl="1"/>
            <a:r>
              <a:rPr lang="en-US">
                <a:latin typeface="Arial" charset="0"/>
              </a:rPr>
              <a:t>Stock based compensation  </a:t>
            </a:r>
          </a:p>
          <a:p>
            <a:pPr lvl="1"/>
            <a:endParaRPr lang="en-US">
              <a:latin typeface="Arial" charset="0"/>
            </a:endParaRPr>
          </a:p>
        </p:txBody>
      </p:sp>
      <p:sp>
        <p:nvSpPr>
          <p:cNvPr id="4" name="Footer Placeholder 3"/>
          <p:cNvSpPr>
            <a:spLocks noGrp="1"/>
          </p:cNvSpPr>
          <p:nvPr>
            <p:ph type="ftr" sz="quarter" idx="10"/>
          </p:nvPr>
        </p:nvSpPr>
        <p:spPr/>
        <p:txBody>
          <a:bodyPr/>
          <a:lstStyle/>
          <a:p>
            <a:pPr>
              <a:defRPr/>
            </a:pPr>
            <a:r>
              <a:rPr lang="en-US"/>
              <a:t>IT_Int_Theory_14</a:t>
            </a:r>
          </a:p>
        </p:txBody>
      </p:sp>
      <p:sp>
        <p:nvSpPr>
          <p:cNvPr id="5" name="Slide Number Placeholder 4"/>
          <p:cNvSpPr>
            <a:spLocks noGrp="1"/>
          </p:cNvSpPr>
          <p:nvPr>
            <p:ph type="sldNum" sz="quarter" idx="11"/>
          </p:nvPr>
        </p:nvSpPr>
        <p:spPr/>
        <p:txBody>
          <a:bodyPr/>
          <a:lstStyle/>
          <a:p>
            <a:pPr>
              <a:defRPr/>
            </a:pPr>
            <a:fld id="{715C2C83-D137-DF4F-A6B5-9A17D274F4CF}"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b="1">
                <a:latin typeface="Arial" charset="0"/>
              </a:rPr>
              <a:t>Financial Accounting:  </a:t>
            </a:r>
            <a:br>
              <a:rPr lang="en-US" b="1">
                <a:latin typeface="Arial" charset="0"/>
              </a:rPr>
            </a:br>
            <a:r>
              <a:rPr lang="en-US" b="1">
                <a:latin typeface="Arial" charset="0"/>
              </a:rPr>
              <a:t>Permanent v. Temporary</a:t>
            </a:r>
            <a:endParaRPr lang="en-US">
              <a:latin typeface="Arial" charset="0"/>
            </a:endParaRPr>
          </a:p>
        </p:txBody>
      </p:sp>
      <p:sp>
        <p:nvSpPr>
          <p:cNvPr id="4" name="Footer Placeholder 3"/>
          <p:cNvSpPr>
            <a:spLocks noGrp="1"/>
          </p:cNvSpPr>
          <p:nvPr>
            <p:ph type="ftr" sz="quarter" idx="10"/>
          </p:nvPr>
        </p:nvSpPr>
        <p:spPr/>
        <p:txBody>
          <a:bodyPr/>
          <a:lstStyle/>
          <a:p>
            <a:pPr>
              <a:defRPr/>
            </a:pPr>
            <a:r>
              <a:rPr lang="en-US"/>
              <a:t>IT_Int_Theory_14</a:t>
            </a:r>
          </a:p>
        </p:txBody>
      </p:sp>
      <p:sp>
        <p:nvSpPr>
          <p:cNvPr id="5" name="Slide Number Placeholder 4"/>
          <p:cNvSpPr>
            <a:spLocks noGrp="1"/>
          </p:cNvSpPr>
          <p:nvPr>
            <p:ph type="sldNum" sz="quarter" idx="11"/>
          </p:nvPr>
        </p:nvSpPr>
        <p:spPr/>
        <p:txBody>
          <a:bodyPr/>
          <a:lstStyle/>
          <a:p>
            <a:pPr>
              <a:defRPr/>
            </a:pPr>
            <a:fld id="{0B4FA428-1CD4-9946-BCBC-96ABD0BFD3A0}" type="slidenum">
              <a:rPr lang="en-US" smtClean="0"/>
              <a:pPr>
                <a:defRPr/>
              </a:pPr>
              <a:t>17</a:t>
            </a:fld>
            <a:endParaRPr lang="en-US"/>
          </a:p>
        </p:txBody>
      </p:sp>
      <p:graphicFrame>
        <p:nvGraphicFramePr>
          <p:cNvPr id="43012" name="Object 8"/>
          <p:cNvGraphicFramePr>
            <a:graphicFrameLocks noChangeAspect="1"/>
          </p:cNvGraphicFramePr>
          <p:nvPr>
            <p:extLst>
              <p:ext uri="{D42A27DB-BD31-4B8C-83A1-F6EECF244321}">
                <p14:modId xmlns:p14="http://schemas.microsoft.com/office/powerpoint/2010/main" val="3092628949"/>
              </p:ext>
            </p:extLst>
          </p:nvPr>
        </p:nvGraphicFramePr>
        <p:xfrm>
          <a:off x="657225" y="1935163"/>
          <a:ext cx="7902575" cy="3670300"/>
        </p:xfrm>
        <a:graphic>
          <a:graphicData uri="http://schemas.openxmlformats.org/presentationml/2006/ole">
            <mc:AlternateContent xmlns:mc="http://schemas.openxmlformats.org/markup-compatibility/2006">
              <mc:Choice xmlns:v="urn:schemas-microsoft-com:vml" Requires="v">
                <p:oleObj spid="_x0000_s43016" name="Worksheet" r:id="rId3" imgW="5994400" imgH="2171700" progId="Excel.Sheet.12">
                  <p:embed/>
                </p:oleObj>
              </mc:Choice>
              <mc:Fallback>
                <p:oleObj name="Worksheet" r:id="rId3" imgW="5994400" imgH="2171700" progId="Excel.Sheet.12">
                  <p:embed/>
                  <p:pic>
                    <p:nvPicPr>
                      <p:cNvPr id="0" name="Object 8"/>
                      <p:cNvPicPr>
                        <a:picLocks noChangeAspect="1" noChangeArrowheads="1"/>
                      </p:cNvPicPr>
                      <p:nvPr/>
                    </p:nvPicPr>
                    <p:blipFill>
                      <a:blip r:embed="rId4"/>
                      <a:srcRect/>
                      <a:stretch>
                        <a:fillRect/>
                      </a:stretch>
                    </p:blipFill>
                    <p:spPr bwMode="auto">
                      <a:xfrm>
                        <a:off x="657225" y="1935163"/>
                        <a:ext cx="7902575" cy="3670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b="1">
                <a:latin typeface="Arial" charset="0"/>
              </a:rPr>
              <a:t>Financial Accounting:  </a:t>
            </a:r>
            <a:br>
              <a:rPr lang="en-US" b="1">
                <a:latin typeface="Arial" charset="0"/>
              </a:rPr>
            </a:br>
            <a:r>
              <a:rPr lang="en-US" b="1">
                <a:latin typeface="Arial" charset="0"/>
              </a:rPr>
              <a:t>Unrepatriated Earnings</a:t>
            </a:r>
            <a:endParaRPr lang="en-US">
              <a:latin typeface="Arial" charset="0"/>
            </a:endParaRPr>
          </a:p>
        </p:txBody>
      </p:sp>
      <p:pic>
        <p:nvPicPr>
          <p:cNvPr id="67586" name="Content Placeholder 5" descr="ETF.png"/>
          <p:cNvPicPr>
            <a:picLocks noGrp="1" noChangeAspect="1"/>
          </p:cNvPicPr>
          <p:nvPr>
            <p:ph idx="1"/>
          </p:nvPr>
        </p:nvPicPr>
        <p:blipFill>
          <a:blip r:embed="rId2">
            <a:extLst>
              <a:ext uri="{28A0092B-C50C-407E-A947-70E740481C1C}">
                <a14:useLocalDpi xmlns:a14="http://schemas.microsoft.com/office/drawing/2010/main" val="0"/>
              </a:ext>
            </a:extLst>
          </a:blip>
          <a:srcRect t="1170" b="1170"/>
          <a:stretch>
            <a:fillRect/>
          </a:stretch>
        </p:blipFill>
        <p:spPr/>
      </p:pic>
      <p:sp>
        <p:nvSpPr>
          <p:cNvPr id="4" name="Footer Placeholder 3"/>
          <p:cNvSpPr>
            <a:spLocks noGrp="1"/>
          </p:cNvSpPr>
          <p:nvPr>
            <p:ph type="ftr" sz="quarter" idx="10"/>
          </p:nvPr>
        </p:nvSpPr>
        <p:spPr/>
        <p:txBody>
          <a:bodyPr/>
          <a:lstStyle/>
          <a:p>
            <a:pPr>
              <a:defRPr/>
            </a:pPr>
            <a:r>
              <a:rPr lang="en-US"/>
              <a:t>IT_Int_Theory_14</a:t>
            </a:r>
          </a:p>
        </p:txBody>
      </p:sp>
      <p:sp>
        <p:nvSpPr>
          <p:cNvPr id="5" name="Slide Number Placeholder 4"/>
          <p:cNvSpPr>
            <a:spLocks noGrp="1"/>
          </p:cNvSpPr>
          <p:nvPr>
            <p:ph type="sldNum" sz="quarter" idx="11"/>
          </p:nvPr>
        </p:nvSpPr>
        <p:spPr/>
        <p:txBody>
          <a:bodyPr/>
          <a:lstStyle/>
          <a:p>
            <a:pPr>
              <a:defRPr/>
            </a:pPr>
            <a:fld id="{4EA4CFA9-041F-0349-B492-C5D9A436FFEC}" type="slidenum">
              <a:rPr lang="en-US" smtClean="0"/>
              <a:pPr>
                <a:defRPr/>
              </a:pPr>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47638" y="274638"/>
            <a:ext cx="8539162" cy="669925"/>
          </a:xfrm>
        </p:spPr>
        <p:txBody>
          <a:bodyPr/>
          <a:lstStyle/>
          <a:p>
            <a:pPr eaLnBrk="1" hangingPunct="1"/>
            <a:r>
              <a:rPr lang="en-US" sz="3200" b="1" u="sng">
                <a:latin typeface="Calibri" charset="0"/>
              </a:rPr>
              <a:t>Int’l Tax Review:  U.S. Direct Foreign Tax Credit</a:t>
            </a:r>
          </a:p>
        </p:txBody>
      </p:sp>
      <p:sp>
        <p:nvSpPr>
          <p:cNvPr id="3" name="Content Placeholder 2"/>
          <p:cNvSpPr>
            <a:spLocks noGrp="1"/>
          </p:cNvSpPr>
          <p:nvPr>
            <p:ph sz="half" idx="1"/>
          </p:nvPr>
        </p:nvSpPr>
        <p:spPr>
          <a:xfrm>
            <a:off x="147638" y="1100138"/>
            <a:ext cx="4160837" cy="5451475"/>
          </a:xfrm>
          <a:ln>
            <a:solidFill>
              <a:schemeClr val="accent1"/>
            </a:solidFill>
          </a:ln>
        </p:spPr>
        <p:txBody>
          <a:bodyPr rtlCol="0">
            <a:normAutofit fontScale="92500" lnSpcReduction="10000"/>
          </a:bodyPr>
          <a:lstStyle/>
          <a:p>
            <a:pPr algn="just" eaLnBrk="1" fontAlgn="auto" hangingPunct="1">
              <a:spcAft>
                <a:spcPts val="0"/>
              </a:spcAft>
              <a:buFont typeface="Arial"/>
              <a:buChar char="•"/>
              <a:defRPr/>
            </a:pPr>
            <a:r>
              <a:rPr lang="en-US" dirty="0">
                <a:ea typeface="+mn-ea"/>
                <a:cs typeface="+mn-cs"/>
              </a:rPr>
              <a:t>A U.S. person can generally credit against its U.S. tax liability foreign income taxes paid under §§901 and 903.</a:t>
            </a:r>
          </a:p>
          <a:p>
            <a:pPr lvl="1" algn="just" eaLnBrk="1" fontAlgn="auto" hangingPunct="1">
              <a:spcAft>
                <a:spcPts val="0"/>
              </a:spcAft>
              <a:buFont typeface="Wingdings" charset="2"/>
              <a:buChar char="Ø"/>
              <a:defRPr/>
            </a:pPr>
            <a:r>
              <a:rPr lang="en-US" dirty="0">
                <a:ea typeface="+mn-ea"/>
              </a:rPr>
              <a:t>§901 covers foreign income taxes imposed on business income that are similar to U.S. income taxes. </a:t>
            </a:r>
          </a:p>
          <a:p>
            <a:pPr lvl="1" algn="just" eaLnBrk="1" fontAlgn="auto" hangingPunct="1">
              <a:spcAft>
                <a:spcPts val="0"/>
              </a:spcAft>
              <a:buFont typeface="Wingdings" charset="2"/>
              <a:buChar char="Ø"/>
              <a:defRPr/>
            </a:pPr>
            <a:r>
              <a:rPr lang="en-US" dirty="0">
                <a:ea typeface="+mn-ea"/>
              </a:rPr>
              <a:t>§903 covers foreign income taxes imposed in lieu of income taxes and generally applies to withholding taxes on passive income, such as dividends.</a:t>
            </a:r>
          </a:p>
        </p:txBody>
      </p:sp>
      <p:sp>
        <p:nvSpPr>
          <p:cNvPr id="6" name="Content Placeholder 5"/>
          <p:cNvSpPr>
            <a:spLocks noGrp="1"/>
          </p:cNvSpPr>
          <p:nvPr>
            <p:ph sz="half" idx="2"/>
          </p:nvPr>
        </p:nvSpPr>
        <p:spPr>
          <a:xfrm>
            <a:off x="4308475" y="1100138"/>
            <a:ext cx="4378325" cy="5451475"/>
          </a:xfrm>
          <a:ln>
            <a:solidFill>
              <a:schemeClr val="accent1"/>
            </a:solidFill>
          </a:ln>
        </p:spPr>
        <p:txBody>
          <a:bodyPr rtlCol="0">
            <a:normAutofit fontScale="92500" lnSpcReduction="10000"/>
          </a:bodyPr>
          <a:lstStyle/>
          <a:p>
            <a:pPr eaLnBrk="1" fontAlgn="auto" hangingPunct="1">
              <a:spcAft>
                <a:spcPts val="0"/>
              </a:spcAft>
              <a:buFont typeface="Arial"/>
              <a:buNone/>
              <a:defRPr/>
            </a:pPr>
            <a:r>
              <a:rPr lang="en-US" dirty="0">
                <a:ea typeface="+mn-ea"/>
                <a:cs typeface="+mn-cs"/>
              </a:rPr>
              <a:t> </a:t>
            </a:r>
          </a:p>
        </p:txBody>
      </p:sp>
      <p:sp>
        <p:nvSpPr>
          <p:cNvPr id="4" name="Footer Placeholder 3"/>
          <p:cNvSpPr>
            <a:spLocks noGrp="1"/>
          </p:cNvSpPr>
          <p:nvPr>
            <p:ph type="ftr" sz="quarter" idx="11"/>
          </p:nvPr>
        </p:nvSpPr>
        <p:spPr/>
        <p:txBody>
          <a:bodyPr/>
          <a:lstStyle/>
          <a:p>
            <a:pPr>
              <a:defRPr/>
            </a:pPr>
            <a:r>
              <a:rPr lang="en-US">
                <a:solidFill>
                  <a:schemeClr val="tx1">
                    <a:tint val="75000"/>
                  </a:schemeClr>
                </a:solidFill>
                <a:latin typeface="Arial" charset="0"/>
              </a:rPr>
              <a:t>IT_Int_Theory_14</a:t>
            </a:r>
            <a:endParaRPr lang="en-US" dirty="0">
              <a:solidFill>
                <a:schemeClr val="tx1">
                  <a:tint val="75000"/>
                </a:schemeClr>
              </a:solidFill>
              <a:latin typeface="Arial" charset="0"/>
            </a:endParaRPr>
          </a:p>
        </p:txBody>
      </p:sp>
      <p:sp>
        <p:nvSpPr>
          <p:cNvPr id="5" name="Slide Number Placeholder 4"/>
          <p:cNvSpPr>
            <a:spLocks noGrp="1"/>
          </p:cNvSpPr>
          <p:nvPr>
            <p:ph type="sldNum" sz="quarter" idx="12"/>
          </p:nvPr>
        </p:nvSpPr>
        <p:spPr/>
        <p:txBody>
          <a:bodyPr/>
          <a:lstStyle/>
          <a:p>
            <a:pPr>
              <a:defRPr/>
            </a:pPr>
            <a:fld id="{14619D08-D031-A94F-B67F-9D68B0987994}" type="slidenum">
              <a:rPr lang="en-US">
                <a:solidFill>
                  <a:schemeClr val="tx1">
                    <a:tint val="75000"/>
                  </a:schemeClr>
                </a:solidFill>
                <a:latin typeface="Arial" charset="0"/>
              </a:rPr>
              <a:pPr>
                <a:defRPr/>
              </a:pPr>
              <a:t>2</a:t>
            </a:fld>
            <a:endParaRPr lang="en-US">
              <a:solidFill>
                <a:schemeClr val="tx1">
                  <a:tint val="75000"/>
                </a:schemeClr>
              </a:solidFill>
              <a:latin typeface="Arial" charset="0"/>
            </a:endParaRPr>
          </a:p>
        </p:txBody>
      </p:sp>
      <p:sp>
        <p:nvSpPr>
          <p:cNvPr id="7" name="Rectangle 6"/>
          <p:cNvSpPr/>
          <p:nvPr/>
        </p:nvSpPr>
        <p:spPr>
          <a:xfrm>
            <a:off x="4457700" y="2384425"/>
            <a:ext cx="1290638" cy="51911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US Corp</a:t>
            </a:r>
          </a:p>
        </p:txBody>
      </p:sp>
      <p:cxnSp>
        <p:nvCxnSpPr>
          <p:cNvPr id="9" name="Straight Connector 8"/>
          <p:cNvCxnSpPr>
            <a:stCxn id="7" idx="2"/>
            <a:endCxn id="10" idx="0"/>
          </p:cNvCxnSpPr>
          <p:nvPr/>
        </p:nvCxnSpPr>
        <p:spPr>
          <a:xfrm>
            <a:off x="5103813" y="2903538"/>
            <a:ext cx="0" cy="7493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4457700" y="3652838"/>
            <a:ext cx="1290638" cy="723900"/>
          </a:xfrm>
          <a:prstGeom prst="ellipse">
            <a:avLst/>
          </a:prstGeom>
          <a:no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Foreign Taxes on  Branch Operations</a:t>
            </a:r>
          </a:p>
        </p:txBody>
      </p:sp>
      <p:cxnSp>
        <p:nvCxnSpPr>
          <p:cNvPr id="12" name="Straight Arrow Connector 11"/>
          <p:cNvCxnSpPr/>
          <p:nvPr/>
        </p:nvCxnSpPr>
        <p:spPr>
          <a:xfrm flipH="1">
            <a:off x="5103813" y="3338513"/>
            <a:ext cx="8286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ular Callout 13"/>
          <p:cNvSpPr/>
          <p:nvPr/>
        </p:nvSpPr>
        <p:spPr>
          <a:xfrm>
            <a:off x="5864225" y="2998788"/>
            <a:ext cx="446088" cy="252412"/>
          </a:xfrm>
          <a:prstGeom prst="wedgeRectCallou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prstClr val="black"/>
                </a:solidFill>
              </a:rPr>
              <a:t>§901 </a:t>
            </a:r>
            <a:endParaRPr lang="en-US" sz="1000" dirty="0"/>
          </a:p>
        </p:txBody>
      </p:sp>
      <p:sp>
        <p:nvSpPr>
          <p:cNvPr id="21" name="Rectangle 20"/>
          <p:cNvSpPr/>
          <p:nvPr/>
        </p:nvSpPr>
        <p:spPr>
          <a:xfrm>
            <a:off x="6613525" y="2386013"/>
            <a:ext cx="1290638" cy="519112"/>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US Corp</a:t>
            </a:r>
          </a:p>
        </p:txBody>
      </p:sp>
      <p:cxnSp>
        <p:nvCxnSpPr>
          <p:cNvPr id="22" name="Straight Connector 21"/>
          <p:cNvCxnSpPr>
            <a:stCxn id="21" idx="2"/>
            <a:endCxn id="23" idx="0"/>
          </p:cNvCxnSpPr>
          <p:nvPr/>
        </p:nvCxnSpPr>
        <p:spPr>
          <a:xfrm>
            <a:off x="7259638" y="2905125"/>
            <a:ext cx="0" cy="841375"/>
          </a:xfrm>
          <a:prstGeom prst="line">
            <a:avLst/>
          </a:prstGeom>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6526213" y="3746500"/>
            <a:ext cx="1465262" cy="630238"/>
          </a:xfrm>
          <a:prstGeom prst="ellipse">
            <a:avLst/>
          </a:prstGeom>
          <a:no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schemeClr val="tx1"/>
                </a:solidFill>
              </a:rPr>
              <a:t>Withholding Taxes on Foreign Passive Income</a:t>
            </a:r>
          </a:p>
        </p:txBody>
      </p:sp>
      <p:cxnSp>
        <p:nvCxnSpPr>
          <p:cNvPr id="24" name="Straight Arrow Connector 23"/>
          <p:cNvCxnSpPr/>
          <p:nvPr/>
        </p:nvCxnSpPr>
        <p:spPr>
          <a:xfrm flipH="1">
            <a:off x="7259638" y="3432175"/>
            <a:ext cx="8286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ular Callout 24"/>
          <p:cNvSpPr/>
          <p:nvPr/>
        </p:nvSpPr>
        <p:spPr>
          <a:xfrm>
            <a:off x="8020050" y="3092450"/>
            <a:ext cx="446088" cy="254000"/>
          </a:xfrm>
          <a:prstGeom prst="wedgeRectCallou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prstClr val="black"/>
                </a:solidFill>
              </a:rPr>
              <a:t>§903 </a:t>
            </a:r>
            <a:endParaRPr lang="en-US" sz="1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21"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457200" y="274638"/>
            <a:ext cx="8229600" cy="630237"/>
          </a:xfrm>
        </p:spPr>
        <p:txBody>
          <a:bodyPr/>
          <a:lstStyle/>
          <a:p>
            <a:pPr eaLnBrk="1" hangingPunct="1"/>
            <a:r>
              <a:rPr lang="en-US" sz="3200" b="1" u="sng">
                <a:latin typeface="Calibri" charset="0"/>
              </a:rPr>
              <a:t>Int’l Tax Review: Indirect FTCs under §902</a:t>
            </a:r>
            <a:endParaRPr lang="en-US" sz="3200" b="1" u="sng">
              <a:latin typeface="Arial" charset="0"/>
            </a:endParaRPr>
          </a:p>
        </p:txBody>
      </p:sp>
      <p:sp>
        <p:nvSpPr>
          <p:cNvPr id="29698" name="Content Placeholder 2"/>
          <p:cNvSpPr>
            <a:spLocks noGrp="1"/>
          </p:cNvSpPr>
          <p:nvPr>
            <p:ph idx="1"/>
          </p:nvPr>
        </p:nvSpPr>
        <p:spPr>
          <a:xfrm>
            <a:off x="533400" y="1371600"/>
            <a:ext cx="8229600" cy="4754563"/>
          </a:xfrm>
        </p:spPr>
        <p:txBody>
          <a:bodyPr/>
          <a:lstStyle/>
          <a:p>
            <a:pPr eaLnBrk="1" hangingPunct="1">
              <a:buFontTx/>
              <a:buNone/>
            </a:pPr>
            <a:r>
              <a:rPr lang="en-US">
                <a:latin typeface="Arial" charset="0"/>
              </a:rPr>
              <a:t> </a:t>
            </a:r>
          </a:p>
        </p:txBody>
      </p:sp>
      <p:sp>
        <p:nvSpPr>
          <p:cNvPr id="29699" name="Footer Placeholder 3"/>
          <p:cNvSpPr>
            <a:spLocks noGrp="1"/>
          </p:cNvSpPr>
          <p:nvPr>
            <p:ph type="ftr" sz="quarter" idx="11"/>
          </p:nvPr>
        </p:nvSpPr>
        <p:spPr bwMode="auto">
          <a:xfrm>
            <a:off x="320675" y="6318250"/>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800"/>
              <a:t>IT_Int_Theory_14</a:t>
            </a:r>
          </a:p>
        </p:txBody>
      </p:sp>
      <p:sp>
        <p:nvSpPr>
          <p:cNvPr id="29700" name="Slide Number Placeholder 4"/>
          <p:cNvSpPr>
            <a:spLocks noGrp="1"/>
          </p:cNvSpPr>
          <p:nvPr>
            <p:ph type="sldNum" sz="quarter" idx="12"/>
          </p:nvPr>
        </p:nvSpPr>
        <p:spPr bwMode="auto">
          <a:xfrm>
            <a:off x="6176963" y="6408738"/>
            <a:ext cx="2895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DE22782-791D-4548-B0F9-2EE4DE805EEA}" type="slidenum">
              <a:rPr lang="en-US" sz="800"/>
              <a:pPr eaLnBrk="1" hangingPunct="1"/>
              <a:t>3</a:t>
            </a:fld>
            <a:endParaRPr lang="en-US" sz="800"/>
          </a:p>
        </p:txBody>
      </p:sp>
      <p:sp>
        <p:nvSpPr>
          <p:cNvPr id="6" name="Rectangle 5"/>
          <p:cNvSpPr>
            <a:spLocks noChangeArrowheads="1"/>
          </p:cNvSpPr>
          <p:nvPr/>
        </p:nvSpPr>
        <p:spPr bwMode="auto">
          <a:xfrm>
            <a:off x="1676400" y="2057400"/>
            <a:ext cx="1295400" cy="685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USP</a:t>
            </a:r>
          </a:p>
        </p:txBody>
      </p:sp>
      <p:sp>
        <p:nvSpPr>
          <p:cNvPr id="7" name="Rectangle 6"/>
          <p:cNvSpPr>
            <a:spLocks noChangeArrowheads="1"/>
          </p:cNvSpPr>
          <p:nvPr/>
        </p:nvSpPr>
        <p:spPr bwMode="auto">
          <a:xfrm>
            <a:off x="4648200" y="2057400"/>
            <a:ext cx="1295400" cy="685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USP</a:t>
            </a:r>
          </a:p>
        </p:txBody>
      </p:sp>
      <p:sp>
        <p:nvSpPr>
          <p:cNvPr id="8" name="Rectangle 7"/>
          <p:cNvSpPr>
            <a:spLocks noChangeArrowheads="1"/>
          </p:cNvSpPr>
          <p:nvPr/>
        </p:nvSpPr>
        <p:spPr bwMode="auto">
          <a:xfrm>
            <a:off x="4648200" y="3733800"/>
            <a:ext cx="1295400" cy="685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FC</a:t>
            </a:r>
          </a:p>
        </p:txBody>
      </p:sp>
      <p:cxnSp>
        <p:nvCxnSpPr>
          <p:cNvPr id="29704" name="Straight Connector 9"/>
          <p:cNvCxnSpPr>
            <a:cxnSpLocks noChangeShapeType="1"/>
            <a:stCxn id="7" idx="2"/>
            <a:endCxn id="8" idx="0"/>
          </p:cNvCxnSpPr>
          <p:nvPr/>
        </p:nvCxnSpPr>
        <p:spPr bwMode="auto">
          <a:xfrm rot="5400000">
            <a:off x="4800601" y="3238500"/>
            <a:ext cx="990600" cy="317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29705" name="Straight Connector 14"/>
          <p:cNvCxnSpPr>
            <a:cxnSpLocks noChangeShapeType="1"/>
            <a:stCxn id="8" idx="2"/>
            <a:endCxn id="17" idx="0"/>
          </p:cNvCxnSpPr>
          <p:nvPr/>
        </p:nvCxnSpPr>
        <p:spPr bwMode="auto">
          <a:xfrm rot="5400000">
            <a:off x="5029201" y="4686300"/>
            <a:ext cx="533400" cy="317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xmlns="">
                <a:noFill/>
              </a14:hiddenFill>
            </a:ext>
          </a:extLst>
        </p:spPr>
      </p:cxnSp>
      <p:sp>
        <p:nvSpPr>
          <p:cNvPr id="17" name="Oval 16"/>
          <p:cNvSpPr>
            <a:spLocks noChangeArrowheads="1"/>
          </p:cNvSpPr>
          <p:nvPr/>
        </p:nvSpPr>
        <p:spPr bwMode="auto">
          <a:xfrm>
            <a:off x="4724400" y="4953000"/>
            <a:ext cx="1143000" cy="6858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For Op</a:t>
            </a:r>
          </a:p>
        </p:txBody>
      </p:sp>
      <p:sp>
        <p:nvSpPr>
          <p:cNvPr id="18" name="Oval 17"/>
          <p:cNvSpPr>
            <a:spLocks noChangeArrowheads="1"/>
          </p:cNvSpPr>
          <p:nvPr/>
        </p:nvSpPr>
        <p:spPr bwMode="auto">
          <a:xfrm>
            <a:off x="1752600" y="3200400"/>
            <a:ext cx="1066800" cy="6858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For Op</a:t>
            </a:r>
          </a:p>
        </p:txBody>
      </p:sp>
      <p:cxnSp>
        <p:nvCxnSpPr>
          <p:cNvPr id="29708" name="Straight Connector 21"/>
          <p:cNvCxnSpPr>
            <a:cxnSpLocks noChangeShapeType="1"/>
            <a:stCxn id="6" idx="2"/>
          </p:cNvCxnSpPr>
          <p:nvPr/>
        </p:nvCxnSpPr>
        <p:spPr bwMode="auto">
          <a:xfrm rot="5400000">
            <a:off x="2095501" y="2971800"/>
            <a:ext cx="457200" cy="317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xmlns="">
                <a:noFill/>
              </a14:hiddenFill>
            </a:ext>
          </a:extLst>
        </p:spPr>
      </p:cxnSp>
      <p:sp>
        <p:nvSpPr>
          <p:cNvPr id="29709" name="TextBox 30"/>
          <p:cNvSpPr txBox="1">
            <a:spLocks noChangeArrowheads="1"/>
          </p:cNvSpPr>
          <p:nvPr/>
        </p:nvSpPr>
        <p:spPr bwMode="auto">
          <a:xfrm>
            <a:off x="6248400" y="4953000"/>
            <a:ext cx="16764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NI = 100</a:t>
            </a:r>
          </a:p>
          <a:p>
            <a:pPr eaLnBrk="1" hangingPunct="1"/>
            <a:r>
              <a:rPr lang="en-US" sz="1800"/>
              <a:t>FT = 35</a:t>
            </a:r>
          </a:p>
        </p:txBody>
      </p:sp>
      <p:sp>
        <p:nvSpPr>
          <p:cNvPr id="29710" name="TextBox 31"/>
          <p:cNvSpPr txBox="1">
            <a:spLocks noChangeArrowheads="1"/>
          </p:cNvSpPr>
          <p:nvPr/>
        </p:nvSpPr>
        <p:spPr bwMode="auto">
          <a:xfrm>
            <a:off x="457200" y="3200400"/>
            <a:ext cx="1143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NI = 100</a:t>
            </a:r>
          </a:p>
          <a:p>
            <a:pPr eaLnBrk="1" hangingPunct="1"/>
            <a:r>
              <a:rPr lang="en-US" sz="1800"/>
              <a:t>FT = 35</a:t>
            </a:r>
          </a:p>
        </p:txBody>
      </p:sp>
      <p:sp>
        <p:nvSpPr>
          <p:cNvPr id="46" name="Arc 45"/>
          <p:cNvSpPr>
            <a:spLocks noChangeArrowheads="1"/>
          </p:cNvSpPr>
          <p:nvPr/>
        </p:nvSpPr>
        <p:spPr bwMode="auto">
          <a:xfrm>
            <a:off x="5562600" y="2514600"/>
            <a:ext cx="762000" cy="1600200"/>
          </a:xfrm>
          <a:custGeom>
            <a:avLst/>
            <a:gdLst>
              <a:gd name="T0" fmla="*/ 381000 w 762000"/>
              <a:gd name="T1" fmla="*/ 0 h 1600200"/>
              <a:gd name="T2" fmla="*/ 381000 w 762000"/>
              <a:gd name="T3" fmla="*/ 800100 h 1600200"/>
              <a:gd name="T4" fmla="*/ 441758 w 762000"/>
              <a:gd name="T5" fmla="*/ 1589961 h 1600200"/>
              <a:gd name="T6" fmla="*/ 0 60000 65536"/>
              <a:gd name="T7" fmla="*/ 0 60000 65536"/>
              <a:gd name="T8" fmla="*/ 0 60000 65536"/>
              <a:gd name="T9" fmla="*/ 381000 w 762000"/>
              <a:gd name="T10" fmla="*/ 0 h 1600200"/>
              <a:gd name="T11" fmla="*/ 762000 w 762000"/>
              <a:gd name="T12" fmla="*/ 1589961 h 1600200"/>
            </a:gdLst>
            <a:ahLst/>
            <a:cxnLst>
              <a:cxn ang="T6">
                <a:pos x="T0" y="T1"/>
              </a:cxn>
              <a:cxn ang="T7">
                <a:pos x="T2" y="T3"/>
              </a:cxn>
              <a:cxn ang="T8">
                <a:pos x="T4" y="T5"/>
              </a:cxn>
            </a:cxnLst>
            <a:rect l="T9" t="T10" r="T11" b="T12"/>
            <a:pathLst>
              <a:path w="762000" h="1600200" stroke="0">
                <a:moveTo>
                  <a:pt x="381000" y="0"/>
                </a:moveTo>
                <a:lnTo>
                  <a:pt x="380999" y="0"/>
                </a:lnTo>
                <a:cubicBezTo>
                  <a:pt x="591420" y="0"/>
                  <a:pt x="762000" y="358216"/>
                  <a:pt x="762000" y="800100"/>
                </a:cubicBezTo>
                <a:cubicBezTo>
                  <a:pt x="762000" y="1192732"/>
                  <a:pt x="626333" y="1527347"/>
                  <a:pt x="441757" y="1589960"/>
                </a:cubicBezTo>
                <a:lnTo>
                  <a:pt x="381000" y="800100"/>
                </a:lnTo>
                <a:close/>
              </a:path>
              <a:path w="762000" h="1600200" fill="none">
                <a:moveTo>
                  <a:pt x="381000" y="0"/>
                </a:moveTo>
                <a:lnTo>
                  <a:pt x="380999" y="0"/>
                </a:lnTo>
                <a:cubicBezTo>
                  <a:pt x="591420" y="0"/>
                  <a:pt x="762000" y="358216"/>
                  <a:pt x="762000" y="800100"/>
                </a:cubicBezTo>
                <a:cubicBezTo>
                  <a:pt x="762000" y="1192732"/>
                  <a:pt x="626333" y="1527347"/>
                  <a:pt x="441757" y="1589960"/>
                </a:cubicBezTo>
              </a:path>
            </a:pathLst>
          </a:custGeom>
          <a:noFill/>
          <a:ln w="25400">
            <a:solidFill>
              <a:schemeClr val="tx1"/>
            </a:solidFill>
            <a:miter lim="800000"/>
            <a:headEnd type="triangle" w="med" len="med"/>
            <a:tailEnd/>
          </a:ln>
          <a:effectLst>
            <a:outerShdw blurRad="63500" dist="20000" dir="5400000" rotWithShape="0">
              <a:srgbClr val="808080">
                <a:alpha val="37999"/>
              </a:srgbClr>
            </a:outerShdw>
          </a:effectLst>
          <a:extLst>
            <a:ext uri="{909E8E84-426E-40dd-AFC4-6F175D3DCCD1}">
              <a14:hiddenFill xmlns:a14="http://schemas.microsoft.com/office/drawing/2010/main" xmlns="">
                <a:solidFill>
                  <a:srgbClr val="FFFFFF"/>
                </a:solidFill>
              </a14:hiddenFill>
            </a:ext>
          </a:extLst>
        </p:spPr>
        <p:txBody>
          <a:bodyPr anchor="ctr"/>
          <a:lstStyle/>
          <a:p>
            <a:pPr>
              <a:defRPr/>
            </a:pPr>
            <a:endParaRPr lang="en-US">
              <a:cs typeface="+mn-cs"/>
            </a:endParaRPr>
          </a:p>
        </p:txBody>
      </p:sp>
      <p:sp>
        <p:nvSpPr>
          <p:cNvPr id="29712" name="TextBox 46"/>
          <p:cNvSpPr txBox="1">
            <a:spLocks noChangeArrowheads="1"/>
          </p:cNvSpPr>
          <p:nvPr/>
        </p:nvSpPr>
        <p:spPr bwMode="auto">
          <a:xfrm>
            <a:off x="6400800" y="2819400"/>
            <a:ext cx="1676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Dividend = 65</a:t>
            </a:r>
          </a:p>
        </p:txBody>
      </p:sp>
      <p:sp>
        <p:nvSpPr>
          <p:cNvPr id="29713" name="TextBox 1"/>
          <p:cNvSpPr txBox="1">
            <a:spLocks noChangeArrowheads="1"/>
          </p:cNvSpPr>
          <p:nvPr/>
        </p:nvSpPr>
        <p:spPr bwMode="auto">
          <a:xfrm>
            <a:off x="1147763" y="1481138"/>
            <a:ext cx="25368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u="sng"/>
              <a:t>USP uses Foreign Branch</a:t>
            </a:r>
          </a:p>
        </p:txBody>
      </p:sp>
      <p:sp>
        <p:nvSpPr>
          <p:cNvPr id="29714" name="TextBox 18"/>
          <p:cNvSpPr txBox="1">
            <a:spLocks noChangeArrowheads="1"/>
          </p:cNvSpPr>
          <p:nvPr/>
        </p:nvSpPr>
        <p:spPr bwMode="auto">
          <a:xfrm>
            <a:off x="4232275" y="1504950"/>
            <a:ext cx="28654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u="sng"/>
              <a:t>USP uses Foreign Subsidiary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z="2800" b="1" u="sng">
                <a:latin typeface="Calibri" charset="0"/>
              </a:rPr>
              <a:t>Int’l Tax Review: Controlled Foreign Corporations</a:t>
            </a:r>
          </a:p>
        </p:txBody>
      </p:sp>
      <p:sp>
        <p:nvSpPr>
          <p:cNvPr id="3" name="Content Placeholder 2"/>
          <p:cNvSpPr>
            <a:spLocks noGrp="1"/>
          </p:cNvSpPr>
          <p:nvPr>
            <p:ph sz="half" idx="1"/>
          </p:nvPr>
        </p:nvSpPr>
        <p:spPr>
          <a:xfrm>
            <a:off x="263525" y="1100138"/>
            <a:ext cx="5276850" cy="5451475"/>
          </a:xfrm>
          <a:ln>
            <a:solidFill>
              <a:schemeClr val="accent1"/>
            </a:solidFill>
          </a:ln>
        </p:spPr>
        <p:txBody>
          <a:bodyPr rtlCol="0">
            <a:normAutofit fontScale="85000" lnSpcReduction="10000"/>
          </a:bodyPr>
          <a:lstStyle/>
          <a:p>
            <a:pPr eaLnBrk="1" fontAlgn="auto" hangingPunct="1">
              <a:spcAft>
                <a:spcPts val="0"/>
              </a:spcAft>
              <a:buFont typeface="Arial"/>
              <a:buChar char="•"/>
              <a:defRPr/>
            </a:pPr>
            <a:r>
              <a:rPr lang="en-US" dirty="0">
                <a:ea typeface="+mn-ea"/>
                <a:cs typeface="+mn-cs"/>
              </a:rPr>
              <a:t>A FC is a controlled foreign corporation (CFC) If US shareholders (USSHs) own </a:t>
            </a:r>
            <a:r>
              <a:rPr lang="en-US" i="1" dirty="0">
                <a:ea typeface="+mn-ea"/>
                <a:cs typeface="+mn-cs"/>
              </a:rPr>
              <a:t>more than </a:t>
            </a:r>
            <a:r>
              <a:rPr lang="en-US" dirty="0">
                <a:ea typeface="+mn-ea"/>
                <a:cs typeface="+mn-cs"/>
              </a:rPr>
              <a:t>50% of the vote </a:t>
            </a:r>
            <a:r>
              <a:rPr lang="en-US" i="1" dirty="0">
                <a:ea typeface="+mn-ea"/>
                <a:cs typeface="+mn-cs"/>
              </a:rPr>
              <a:t>or</a:t>
            </a:r>
            <a:r>
              <a:rPr lang="en-US" dirty="0">
                <a:ea typeface="+mn-ea"/>
                <a:cs typeface="+mn-cs"/>
              </a:rPr>
              <a:t> value of the FC. §957(a).</a:t>
            </a:r>
          </a:p>
          <a:p>
            <a:pPr lvl="1" eaLnBrk="1" fontAlgn="auto" hangingPunct="1">
              <a:spcAft>
                <a:spcPts val="0"/>
              </a:spcAft>
              <a:buFont typeface="Wingdings" charset="2"/>
              <a:buChar char="Ø"/>
              <a:defRPr/>
            </a:pPr>
            <a:r>
              <a:rPr lang="en-US" i="1" dirty="0">
                <a:ea typeface="+mn-ea"/>
              </a:rPr>
              <a:t>US shareholders</a:t>
            </a:r>
            <a:r>
              <a:rPr lang="en-US" dirty="0">
                <a:ea typeface="+mn-ea"/>
              </a:rPr>
              <a:t>:  US persons owning 10% or more of the vote of FC.  §951(b).</a:t>
            </a:r>
          </a:p>
          <a:p>
            <a:pPr eaLnBrk="1" fontAlgn="auto" hangingPunct="1">
              <a:spcAft>
                <a:spcPts val="0"/>
              </a:spcAft>
              <a:buFont typeface="Arial"/>
              <a:buChar char="•"/>
              <a:defRPr/>
            </a:pPr>
            <a:r>
              <a:rPr lang="en-US" dirty="0">
                <a:ea typeface="+mn-ea"/>
                <a:cs typeface="+mn-cs"/>
              </a:rPr>
              <a:t>A CFC’s USSHs are taxed </a:t>
            </a:r>
            <a:r>
              <a:rPr lang="en-US" i="1" dirty="0">
                <a:ea typeface="+mn-ea"/>
                <a:cs typeface="+mn-cs"/>
              </a:rPr>
              <a:t>currently</a:t>
            </a:r>
            <a:r>
              <a:rPr lang="en-US" dirty="0">
                <a:ea typeface="+mn-ea"/>
                <a:cs typeface="+mn-cs"/>
              </a:rPr>
              <a:t> on their pro rata share of the CFC’s </a:t>
            </a:r>
            <a:r>
              <a:rPr lang="en-US" i="1" dirty="0">
                <a:ea typeface="+mn-ea"/>
                <a:cs typeface="+mn-cs"/>
              </a:rPr>
              <a:t>subpart F income</a:t>
            </a:r>
            <a:r>
              <a:rPr lang="en-US" dirty="0">
                <a:ea typeface="+mn-ea"/>
                <a:cs typeface="+mn-cs"/>
              </a:rPr>
              <a:t> and certain earnings invested in US property under section 956. §951(a)(1)(A)(</a:t>
            </a:r>
            <a:r>
              <a:rPr lang="en-US" dirty="0" err="1">
                <a:ea typeface="+mn-ea"/>
                <a:cs typeface="+mn-cs"/>
              </a:rPr>
              <a:t>i</a:t>
            </a:r>
            <a:r>
              <a:rPr lang="en-US" dirty="0">
                <a:ea typeface="+mn-ea"/>
                <a:cs typeface="+mn-cs"/>
              </a:rPr>
              <a:t>) and (B).</a:t>
            </a:r>
          </a:p>
          <a:p>
            <a:pPr eaLnBrk="1" fontAlgn="auto" hangingPunct="1">
              <a:spcAft>
                <a:spcPts val="0"/>
              </a:spcAft>
              <a:buFont typeface="Arial"/>
              <a:buChar char="•"/>
              <a:defRPr/>
            </a:pPr>
            <a:r>
              <a:rPr lang="en-US" dirty="0">
                <a:ea typeface="+mn-ea"/>
                <a:cs typeface="+mn-cs"/>
              </a:rPr>
              <a:t>A CFC’s business income (earnings that are not subpart F income or included under section 956) is not taxed until remitted as a dividend.</a:t>
            </a:r>
          </a:p>
        </p:txBody>
      </p:sp>
      <p:sp>
        <p:nvSpPr>
          <p:cNvPr id="6" name="Content Placeholder 5"/>
          <p:cNvSpPr>
            <a:spLocks noGrp="1"/>
          </p:cNvSpPr>
          <p:nvPr>
            <p:ph sz="half" idx="2"/>
          </p:nvPr>
        </p:nvSpPr>
        <p:spPr>
          <a:xfrm>
            <a:off x="5540375" y="1100138"/>
            <a:ext cx="3146425" cy="5451475"/>
          </a:xfrm>
          <a:ln>
            <a:solidFill>
              <a:schemeClr val="accent1"/>
            </a:solidFill>
          </a:ln>
        </p:spPr>
        <p:txBody>
          <a:bodyPr rtlCol="0">
            <a:normAutofit fontScale="85000" lnSpcReduction="10000"/>
          </a:bodyPr>
          <a:lstStyle/>
          <a:p>
            <a:pPr eaLnBrk="1" fontAlgn="auto" hangingPunct="1">
              <a:spcAft>
                <a:spcPts val="0"/>
              </a:spcAft>
              <a:buFont typeface="Arial"/>
              <a:buNone/>
              <a:defRPr/>
            </a:pPr>
            <a:r>
              <a:rPr lang="en-US" dirty="0">
                <a:ea typeface="+mn-ea"/>
                <a:cs typeface="+mn-cs"/>
              </a:rPr>
              <a:t> </a:t>
            </a:r>
          </a:p>
        </p:txBody>
      </p:sp>
      <p:sp>
        <p:nvSpPr>
          <p:cNvPr id="30724"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solidFill>
                  <a:srgbClr val="898989"/>
                </a:solidFill>
                <a:latin typeface="Calibri" charset="0"/>
              </a:rPr>
              <a:t>IT_Int_Theory_14</a:t>
            </a:r>
          </a:p>
        </p:txBody>
      </p:sp>
      <p:sp>
        <p:nvSpPr>
          <p:cNvPr id="30725"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610E42-F424-9348-B7D3-0F19165D5D39}" type="slidenum">
              <a:rPr lang="en-US" sz="900">
                <a:solidFill>
                  <a:srgbClr val="898989"/>
                </a:solidFill>
                <a:latin typeface="Calibri" charset="0"/>
              </a:rPr>
              <a:pPr eaLnBrk="1" hangingPunct="1"/>
              <a:t>4</a:t>
            </a:fld>
            <a:endParaRPr lang="en-US" sz="900">
              <a:solidFill>
                <a:srgbClr val="898989"/>
              </a:solidFill>
              <a:latin typeface="Calibri" charset="0"/>
            </a:endParaRPr>
          </a:p>
        </p:txBody>
      </p:sp>
      <p:sp>
        <p:nvSpPr>
          <p:cNvPr id="7" name="Rectangle 6"/>
          <p:cNvSpPr/>
          <p:nvPr/>
        </p:nvSpPr>
        <p:spPr>
          <a:xfrm>
            <a:off x="6530975" y="2503488"/>
            <a:ext cx="1266825" cy="519112"/>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dirty="0">
                <a:solidFill>
                  <a:prstClr val="black"/>
                </a:solidFill>
                <a:latin typeface="Calibri"/>
              </a:rPr>
              <a:t>USSH</a:t>
            </a:r>
          </a:p>
        </p:txBody>
      </p:sp>
      <p:sp>
        <p:nvSpPr>
          <p:cNvPr id="8" name="Rectangle 7"/>
          <p:cNvSpPr/>
          <p:nvPr/>
        </p:nvSpPr>
        <p:spPr>
          <a:xfrm>
            <a:off x="6530975" y="3678238"/>
            <a:ext cx="1266825" cy="519112"/>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dirty="0">
                <a:solidFill>
                  <a:prstClr val="black"/>
                </a:solidFill>
                <a:latin typeface="Calibri"/>
              </a:rPr>
              <a:t>CFC</a:t>
            </a:r>
          </a:p>
        </p:txBody>
      </p:sp>
      <p:cxnSp>
        <p:nvCxnSpPr>
          <p:cNvPr id="9" name="Straight Connector 8"/>
          <p:cNvCxnSpPr/>
          <p:nvPr/>
        </p:nvCxnSpPr>
        <p:spPr>
          <a:xfrm rot="16200000" flipH="1">
            <a:off x="6836569" y="3350419"/>
            <a:ext cx="655638"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6135688" y="4662488"/>
            <a:ext cx="1028700" cy="612775"/>
          </a:xfrm>
          <a:prstGeom prst="ellipse">
            <a:avLst/>
          </a:prstGeom>
          <a:no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900" dirty="0">
                <a:solidFill>
                  <a:prstClr val="black"/>
                </a:solidFill>
                <a:latin typeface="Calibri"/>
              </a:rPr>
              <a:t>Subpart F and </a:t>
            </a:r>
          </a:p>
          <a:p>
            <a:pPr algn="ctr" defTabSz="457200" fontAlgn="auto">
              <a:spcBef>
                <a:spcPts val="0"/>
              </a:spcBef>
              <a:spcAft>
                <a:spcPts val="0"/>
              </a:spcAft>
              <a:defRPr/>
            </a:pPr>
            <a:r>
              <a:rPr lang="en-US" sz="900" dirty="0">
                <a:solidFill>
                  <a:prstClr val="black"/>
                </a:solidFill>
                <a:latin typeface="Calibri"/>
              </a:rPr>
              <a:t>956 Amt</a:t>
            </a:r>
          </a:p>
        </p:txBody>
      </p:sp>
      <p:cxnSp>
        <p:nvCxnSpPr>
          <p:cNvPr id="12" name="Straight Connector 11"/>
          <p:cNvCxnSpPr/>
          <p:nvPr/>
        </p:nvCxnSpPr>
        <p:spPr>
          <a:xfrm rot="5400000" flipH="1" flipV="1">
            <a:off x="6713538" y="4211637"/>
            <a:ext cx="465138" cy="436563"/>
          </a:xfrm>
          <a:prstGeom prst="line">
            <a:avLst/>
          </a:prstGeom>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7283450" y="4662488"/>
            <a:ext cx="1030288" cy="612775"/>
          </a:xfrm>
          <a:prstGeom prst="ellipse">
            <a:avLst/>
          </a:prstGeom>
          <a:no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900" dirty="0">
                <a:solidFill>
                  <a:prstClr val="black"/>
                </a:solidFill>
                <a:latin typeface="Calibri"/>
              </a:rPr>
              <a:t>Business Income</a:t>
            </a:r>
          </a:p>
        </p:txBody>
      </p:sp>
      <p:cxnSp>
        <p:nvCxnSpPr>
          <p:cNvPr id="15" name="Straight Connector 14"/>
          <p:cNvCxnSpPr>
            <a:stCxn id="14" idx="0"/>
          </p:cNvCxnSpPr>
          <p:nvPr/>
        </p:nvCxnSpPr>
        <p:spPr>
          <a:xfrm rot="16200000" flipV="1">
            <a:off x="7243762" y="4108451"/>
            <a:ext cx="474663" cy="633412"/>
          </a:xfrm>
          <a:prstGeom prst="line">
            <a:avLst/>
          </a:prstGeom>
        </p:spPr>
        <p:style>
          <a:lnRef idx="2">
            <a:schemeClr val="accent1"/>
          </a:lnRef>
          <a:fillRef idx="0">
            <a:schemeClr val="accent1"/>
          </a:fillRef>
          <a:effectRef idx="1">
            <a:schemeClr val="accent1"/>
          </a:effectRef>
          <a:fontRef idx="minor">
            <a:schemeClr val="tx1"/>
          </a:fontRef>
        </p:style>
      </p:cxnSp>
      <p:sp>
        <p:nvSpPr>
          <p:cNvPr id="22" name="Bent Arrow 21"/>
          <p:cNvSpPr/>
          <p:nvPr/>
        </p:nvSpPr>
        <p:spPr>
          <a:xfrm>
            <a:off x="6284913" y="2674938"/>
            <a:ext cx="246062" cy="2006600"/>
          </a:xfrm>
          <a:prstGeom prst="bentArrow">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solidFill>
                <a:prstClr val="black"/>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IT_Int_Theory_14</a:t>
            </a:r>
          </a:p>
        </p:txBody>
      </p:sp>
      <p:sp>
        <p:nvSpPr>
          <p:cNvPr id="31746"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BA3994D-8ADA-D14F-B4BF-5D705B87C85F}" type="slidenum">
              <a:rPr lang="en-US" sz="900"/>
              <a:pPr eaLnBrk="1" hangingPunct="1"/>
              <a:t>5</a:t>
            </a:fld>
            <a:endParaRPr lang="en-US" sz="900"/>
          </a:p>
        </p:txBody>
      </p:sp>
      <p:sp>
        <p:nvSpPr>
          <p:cNvPr id="31747" name="Rectangle 2"/>
          <p:cNvSpPr>
            <a:spLocks noGrp="1" noChangeArrowheads="1"/>
          </p:cNvSpPr>
          <p:nvPr>
            <p:ph type="title"/>
          </p:nvPr>
        </p:nvSpPr>
        <p:spPr>
          <a:xfrm>
            <a:off x="0" y="0"/>
            <a:ext cx="9144000" cy="1066800"/>
          </a:xfrm>
          <a:noFill/>
        </p:spPr>
        <p:txBody>
          <a:bodyPr/>
          <a:lstStyle/>
          <a:p>
            <a:pPr eaLnBrk="1" hangingPunct="1"/>
            <a:r>
              <a:rPr lang="en-US" sz="2800" b="1">
                <a:latin typeface="Arial" charset="0"/>
              </a:rPr>
              <a:t>Theories of Taxation of International Income</a:t>
            </a:r>
          </a:p>
        </p:txBody>
      </p:sp>
      <p:sp>
        <p:nvSpPr>
          <p:cNvPr id="31748" name="Rectangle 3"/>
          <p:cNvSpPr>
            <a:spLocks noGrp="1" noChangeArrowheads="1"/>
          </p:cNvSpPr>
          <p:nvPr>
            <p:ph type="body" idx="1"/>
          </p:nvPr>
        </p:nvSpPr>
        <p:spPr>
          <a:xfrm>
            <a:off x="685800" y="1447800"/>
            <a:ext cx="7543800" cy="5029200"/>
          </a:xfrm>
        </p:spPr>
        <p:txBody>
          <a:bodyPr/>
          <a:lstStyle/>
          <a:p>
            <a:pPr marL="346075" indent="-346075" eaLnBrk="1" hangingPunct="1"/>
            <a:r>
              <a:rPr lang="en-US" sz="2400">
                <a:latin typeface="Arial" charset="0"/>
              </a:rPr>
              <a:t>If free movement of capital is permitted, investors will allocate capital to where it can receive the highest risk-adjusted return.  Where either the residence or source country (or both) imposes taxes on those returns, the movement of capital, national tax revenues, and national welfare can be affected.</a:t>
            </a:r>
          </a:p>
          <a:p>
            <a:pPr marL="346075" indent="-346075" eaLnBrk="1" hangingPunct="1"/>
            <a:endParaRPr lang="en-US" sz="2400">
              <a:latin typeface="Arial" charset="0"/>
            </a:endParaRPr>
          </a:p>
          <a:p>
            <a:pPr marL="346075" indent="-346075" eaLnBrk="1" hangingPunct="1"/>
            <a:r>
              <a:rPr lang="en-US" sz="2400">
                <a:latin typeface="Arial" charset="0"/>
              </a:rPr>
              <a:t>Which principles should guide legislators in formulating international tax policy?</a:t>
            </a:r>
          </a:p>
          <a:p>
            <a:pPr marL="346075" indent="-346075" eaLnBrk="1" hangingPunct="1"/>
            <a:endParaRPr lang="en-US">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IT_Int_Theory_14</a:t>
            </a:r>
          </a:p>
        </p:txBody>
      </p:sp>
      <p:sp>
        <p:nvSpPr>
          <p:cNvPr id="32770"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A231D5F-5A5A-7847-825F-FFDF002BA47F}" type="slidenum">
              <a:rPr lang="en-US" sz="900"/>
              <a:pPr eaLnBrk="1" hangingPunct="1"/>
              <a:t>6</a:t>
            </a:fld>
            <a:endParaRPr lang="en-US" sz="900"/>
          </a:p>
        </p:txBody>
      </p:sp>
      <p:sp>
        <p:nvSpPr>
          <p:cNvPr id="32771" name="Rectangle 2"/>
          <p:cNvSpPr>
            <a:spLocks noGrp="1" noChangeArrowheads="1"/>
          </p:cNvSpPr>
          <p:nvPr>
            <p:ph type="title"/>
          </p:nvPr>
        </p:nvSpPr>
        <p:spPr>
          <a:xfrm>
            <a:off x="0" y="0"/>
            <a:ext cx="9144000" cy="1143000"/>
          </a:xfrm>
          <a:noFill/>
        </p:spPr>
        <p:txBody>
          <a:bodyPr/>
          <a:lstStyle/>
          <a:p>
            <a:pPr eaLnBrk="1" hangingPunct="1"/>
            <a:r>
              <a:rPr lang="en-US" sz="2800" b="1">
                <a:latin typeface="Arial" charset="0"/>
              </a:rPr>
              <a:t>Theories of Taxation of International Income</a:t>
            </a:r>
          </a:p>
        </p:txBody>
      </p:sp>
      <p:sp>
        <p:nvSpPr>
          <p:cNvPr id="32772" name="Rectangle 3"/>
          <p:cNvSpPr>
            <a:spLocks noGrp="1" noChangeArrowheads="1"/>
          </p:cNvSpPr>
          <p:nvPr>
            <p:ph type="body" idx="1"/>
          </p:nvPr>
        </p:nvSpPr>
        <p:spPr>
          <a:xfrm>
            <a:off x="1143000" y="1828800"/>
            <a:ext cx="6934200" cy="4114800"/>
          </a:xfrm>
        </p:spPr>
        <p:txBody>
          <a:bodyPr/>
          <a:lstStyle/>
          <a:p>
            <a:pPr marL="346075" indent="-346075" eaLnBrk="1" hangingPunct="1"/>
            <a:r>
              <a:rPr lang="en-US" sz="2400">
                <a:latin typeface="Arial" charset="0"/>
              </a:rPr>
              <a:t>The three traditional principles or theories of taxing international income are:</a:t>
            </a:r>
          </a:p>
          <a:p>
            <a:pPr marL="736600" lvl="1" indent="-276225" eaLnBrk="1" hangingPunct="1"/>
            <a:r>
              <a:rPr lang="en-US" sz="2000">
                <a:latin typeface="Arial" charset="0"/>
              </a:rPr>
              <a:t>(1) </a:t>
            </a:r>
            <a:r>
              <a:rPr lang="en-US" sz="2000" b="1">
                <a:latin typeface="Arial" charset="0"/>
              </a:rPr>
              <a:t>Capital Export Neutrality</a:t>
            </a:r>
            <a:r>
              <a:rPr lang="en-US" sz="2000">
                <a:latin typeface="Arial" charset="0"/>
              </a:rPr>
              <a:t> (CEN); </a:t>
            </a:r>
          </a:p>
          <a:p>
            <a:pPr marL="736600" lvl="1" indent="-276225" eaLnBrk="1" hangingPunct="1"/>
            <a:r>
              <a:rPr lang="en-US" sz="2000">
                <a:latin typeface="Arial" charset="0"/>
              </a:rPr>
              <a:t>(2) </a:t>
            </a:r>
            <a:r>
              <a:rPr lang="en-US" sz="2000" b="1">
                <a:latin typeface="Arial" charset="0"/>
              </a:rPr>
              <a:t>Capital Import Neutrality</a:t>
            </a:r>
            <a:r>
              <a:rPr lang="en-US" sz="2000">
                <a:latin typeface="Arial" charset="0"/>
              </a:rPr>
              <a:t> (CIN); and </a:t>
            </a:r>
          </a:p>
          <a:p>
            <a:pPr marL="736600" lvl="1" indent="-276225" eaLnBrk="1" hangingPunct="1"/>
            <a:r>
              <a:rPr lang="en-US" sz="2000">
                <a:latin typeface="Arial" charset="0"/>
              </a:rPr>
              <a:t>(3) </a:t>
            </a:r>
            <a:r>
              <a:rPr lang="en-US" sz="2000" b="1">
                <a:latin typeface="Arial" charset="0"/>
              </a:rPr>
              <a:t>National Neutrality</a:t>
            </a:r>
            <a:r>
              <a:rPr lang="en-US" sz="2000">
                <a:latin typeface="Arial" charset="0"/>
              </a:rPr>
              <a:t> (NN).  </a:t>
            </a:r>
          </a:p>
          <a:p>
            <a:pPr marL="346075" indent="-346075" eaLnBrk="1" hangingPunct="1"/>
            <a:endParaRPr lang="en-US" sz="2400">
              <a:latin typeface="Arial" charset="0"/>
            </a:endParaRPr>
          </a:p>
          <a:p>
            <a:pPr marL="346075" indent="-346075" eaLnBrk="1" hangingPunct="1"/>
            <a:r>
              <a:rPr lang="en-US" sz="2400">
                <a:latin typeface="Arial" charset="0"/>
              </a:rPr>
              <a:t>Proponents claim that each best achieves one or more of the following goals:  economic efficiency, equity, growth, and simplicity.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IT_Int_Theory_14</a:t>
            </a:r>
          </a:p>
        </p:txBody>
      </p:sp>
      <p:sp>
        <p:nvSpPr>
          <p:cNvPr id="33794"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DE71D8C-2CB0-5B4F-9E2F-304298135B06}" type="slidenum">
              <a:rPr lang="en-US" sz="900"/>
              <a:pPr eaLnBrk="1" hangingPunct="1"/>
              <a:t>7</a:t>
            </a:fld>
            <a:endParaRPr lang="en-US" sz="900"/>
          </a:p>
        </p:txBody>
      </p:sp>
      <p:sp>
        <p:nvSpPr>
          <p:cNvPr id="33795" name="Rectangle 2"/>
          <p:cNvSpPr>
            <a:spLocks noGrp="1" noChangeArrowheads="1"/>
          </p:cNvSpPr>
          <p:nvPr>
            <p:ph type="title"/>
          </p:nvPr>
        </p:nvSpPr>
        <p:spPr>
          <a:xfrm>
            <a:off x="0" y="0"/>
            <a:ext cx="9144000" cy="1143000"/>
          </a:xfrm>
          <a:noFill/>
        </p:spPr>
        <p:txBody>
          <a:bodyPr/>
          <a:lstStyle/>
          <a:p>
            <a:pPr eaLnBrk="1" hangingPunct="1"/>
            <a:r>
              <a:rPr lang="en-US" sz="2800" b="1">
                <a:latin typeface="Arial" charset="0"/>
              </a:rPr>
              <a:t>Capital Export Neutrality (CEN)</a:t>
            </a:r>
          </a:p>
        </p:txBody>
      </p:sp>
      <p:sp>
        <p:nvSpPr>
          <p:cNvPr id="33796" name="Rectangle 3"/>
          <p:cNvSpPr>
            <a:spLocks noGrp="1" noChangeArrowheads="1"/>
          </p:cNvSpPr>
          <p:nvPr>
            <p:ph type="body" idx="1"/>
          </p:nvPr>
        </p:nvSpPr>
        <p:spPr>
          <a:xfrm>
            <a:off x="609600" y="1219200"/>
            <a:ext cx="7924800" cy="5257800"/>
          </a:xfrm>
        </p:spPr>
        <p:txBody>
          <a:bodyPr/>
          <a:lstStyle/>
          <a:p>
            <a:pPr marL="346075" indent="-346075" algn="ctr" eaLnBrk="1" hangingPunct="1">
              <a:lnSpc>
                <a:spcPct val="90000"/>
              </a:lnSpc>
              <a:buFontTx/>
              <a:buNone/>
            </a:pPr>
            <a:endParaRPr lang="en-US" sz="2000" b="1" u="sng">
              <a:latin typeface="Arial" charset="0"/>
            </a:endParaRPr>
          </a:p>
          <a:p>
            <a:pPr marL="346075" indent="-346075" eaLnBrk="1" hangingPunct="1">
              <a:lnSpc>
                <a:spcPct val="90000"/>
              </a:lnSpc>
            </a:pPr>
            <a:r>
              <a:rPr lang="en-US" sz="2400">
                <a:latin typeface="Arial" charset="0"/>
              </a:rPr>
              <a:t>Under </a:t>
            </a:r>
            <a:r>
              <a:rPr lang="en-US" sz="2400" b="1">
                <a:latin typeface="Arial" charset="0"/>
              </a:rPr>
              <a:t>CEN</a:t>
            </a:r>
            <a:r>
              <a:rPr lang="en-US" sz="2400">
                <a:latin typeface="Arial" charset="0"/>
              </a:rPr>
              <a:t>, for </a:t>
            </a:r>
            <a:r>
              <a:rPr lang="en-US" sz="2400" u="sng">
                <a:latin typeface="Arial" charset="0"/>
              </a:rPr>
              <a:t>residents of the same country</a:t>
            </a:r>
            <a:r>
              <a:rPr lang="en-US" sz="2400">
                <a:latin typeface="Arial" charset="0"/>
              </a:rPr>
              <a:t>, income is taxed at the same rate wherever the income is earned.  </a:t>
            </a:r>
          </a:p>
          <a:p>
            <a:pPr marL="346075" indent="-346075" eaLnBrk="1" hangingPunct="1">
              <a:lnSpc>
                <a:spcPct val="90000"/>
              </a:lnSpc>
            </a:pPr>
            <a:r>
              <a:rPr lang="en-US" sz="2400">
                <a:latin typeface="Arial" charset="0"/>
              </a:rPr>
              <a:t>US international tax system generally reflects CEN:  </a:t>
            </a:r>
          </a:p>
          <a:p>
            <a:pPr marL="736600" lvl="1" indent="-276225" eaLnBrk="1" hangingPunct="1">
              <a:lnSpc>
                <a:spcPct val="90000"/>
              </a:lnSpc>
            </a:pPr>
            <a:r>
              <a:rPr lang="en-US" sz="2000">
                <a:latin typeface="Arial" charset="0"/>
              </a:rPr>
              <a:t>US taxes US persons on their worldwide income.  </a:t>
            </a:r>
          </a:p>
          <a:p>
            <a:pPr marL="736600" lvl="1" indent="-276225" eaLnBrk="1" hangingPunct="1">
              <a:lnSpc>
                <a:spcPct val="90000"/>
              </a:lnSpc>
            </a:pPr>
            <a:r>
              <a:rPr lang="en-US" sz="2000">
                <a:latin typeface="Arial" charset="0"/>
              </a:rPr>
              <a:t>A tax credit is given against US taxes for income taxed by the source country</a:t>
            </a:r>
          </a:p>
          <a:p>
            <a:pPr marL="346075" indent="-346075" eaLnBrk="1" hangingPunct="1">
              <a:lnSpc>
                <a:spcPct val="90000"/>
              </a:lnSpc>
            </a:pPr>
            <a:r>
              <a:rPr lang="en-US" sz="2400">
                <a:latin typeface="Arial" charset="0"/>
              </a:rPr>
              <a:t>CEN ensures that taxes play no role in the investment decisions of US firms; capital flows to where it receives its highest pre-tax risk-adjusted return.</a:t>
            </a:r>
          </a:p>
          <a:p>
            <a:pPr marL="346075" indent="-346075" eaLnBrk="1" hangingPunct="1">
              <a:lnSpc>
                <a:spcPct val="90000"/>
              </a:lnSpc>
            </a:pPr>
            <a:r>
              <a:rPr lang="en-US" sz="2400">
                <a:latin typeface="Arial" charset="0"/>
              </a:rPr>
              <a:t>Relationship between pre-tax and after-tax returns is preserved.   </a:t>
            </a:r>
          </a:p>
          <a:p>
            <a:pPr marL="346075" indent="-346075" eaLnBrk="1" hangingPunct="1">
              <a:lnSpc>
                <a:spcPct val="90000"/>
              </a:lnSpc>
            </a:pPr>
            <a:r>
              <a:rPr lang="en-US" sz="2400">
                <a:latin typeface="Arial" charset="0"/>
              </a:rPr>
              <a:t>CEN promotes worldwide economic efficiency and equity.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IT_Int_Theory_14</a:t>
            </a:r>
          </a:p>
        </p:txBody>
      </p:sp>
      <p:sp>
        <p:nvSpPr>
          <p:cNvPr id="34818"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DA7B5E6-5E1E-2A4F-831A-56C2C64A9E38}" type="slidenum">
              <a:rPr lang="en-US" sz="900"/>
              <a:pPr eaLnBrk="1" hangingPunct="1"/>
              <a:t>8</a:t>
            </a:fld>
            <a:endParaRPr lang="en-US" sz="900"/>
          </a:p>
        </p:txBody>
      </p:sp>
      <p:sp>
        <p:nvSpPr>
          <p:cNvPr id="34819" name="Rectangle 2"/>
          <p:cNvSpPr>
            <a:spLocks noGrp="1" noChangeArrowheads="1"/>
          </p:cNvSpPr>
          <p:nvPr>
            <p:ph type="title"/>
          </p:nvPr>
        </p:nvSpPr>
        <p:spPr>
          <a:xfrm>
            <a:off x="0" y="0"/>
            <a:ext cx="9144000" cy="1143000"/>
          </a:xfrm>
          <a:noFill/>
        </p:spPr>
        <p:txBody>
          <a:bodyPr/>
          <a:lstStyle/>
          <a:p>
            <a:pPr eaLnBrk="1" hangingPunct="1"/>
            <a:r>
              <a:rPr lang="en-US" sz="2800" b="1">
                <a:latin typeface="Arial" charset="0"/>
              </a:rPr>
              <a:t>Capital Export Neutrality Example</a:t>
            </a:r>
          </a:p>
        </p:txBody>
      </p:sp>
      <p:sp>
        <p:nvSpPr>
          <p:cNvPr id="34820" name="Rectangle 3"/>
          <p:cNvSpPr>
            <a:spLocks noGrp="1" noChangeArrowheads="1"/>
          </p:cNvSpPr>
          <p:nvPr>
            <p:ph type="body" idx="1"/>
          </p:nvPr>
        </p:nvSpPr>
        <p:spPr>
          <a:xfrm>
            <a:off x="457200" y="1143000"/>
            <a:ext cx="8305800" cy="4495800"/>
          </a:xfrm>
        </p:spPr>
        <p:txBody>
          <a:bodyPr/>
          <a:lstStyle/>
          <a:p>
            <a:pPr marL="0" indent="0" defTabSz="1262063" eaLnBrk="1" hangingPunct="1">
              <a:buFontTx/>
              <a:buNone/>
            </a:pPr>
            <a:endParaRPr lang="en-US" sz="2000">
              <a:latin typeface="Arial" charset="0"/>
            </a:endParaRPr>
          </a:p>
          <a:p>
            <a:pPr marL="0" indent="0" defTabSz="1262063" eaLnBrk="1" hangingPunct="1">
              <a:buFontTx/>
              <a:buNone/>
            </a:pPr>
            <a:r>
              <a:rPr lang="en-US" sz="2000">
                <a:latin typeface="Arial" charset="0"/>
              </a:rPr>
              <a:t>$1M investment promises 10% return in the US and the UK.  UK taxes are 20% and US taxes are 35%.  CEN ensures that if pre-tax rates of return are equal, after-tax rates of return will also be equal.</a:t>
            </a:r>
          </a:p>
          <a:p>
            <a:pPr marL="0" indent="0" defTabSz="1262063" eaLnBrk="1" hangingPunct="1">
              <a:buFontTx/>
              <a:buNone/>
            </a:pPr>
            <a:r>
              <a:rPr lang="en-US" sz="2000">
                <a:latin typeface="Arial" charset="0"/>
              </a:rPr>
              <a:t>	</a:t>
            </a:r>
          </a:p>
          <a:p>
            <a:pPr marL="0" indent="0" defTabSz="1262063" eaLnBrk="1" hangingPunct="1">
              <a:buFontTx/>
              <a:buNone/>
            </a:pPr>
            <a:r>
              <a:rPr lang="en-US" sz="2000">
                <a:latin typeface="Arial" charset="0"/>
              </a:rPr>
              <a:t>		</a:t>
            </a:r>
            <a:r>
              <a:rPr lang="en-US" sz="2000" b="1" u="sng">
                <a:latin typeface="Arial" charset="0"/>
              </a:rPr>
              <a:t>Invest US</a:t>
            </a:r>
            <a:r>
              <a:rPr lang="en-US" sz="2000">
                <a:latin typeface="Arial" charset="0"/>
              </a:rPr>
              <a:t>		</a:t>
            </a:r>
            <a:r>
              <a:rPr lang="en-US" sz="2000" b="1" u="sng">
                <a:latin typeface="Arial" charset="0"/>
              </a:rPr>
              <a:t>Invest UK</a:t>
            </a:r>
          </a:p>
          <a:p>
            <a:pPr marL="0" indent="0" defTabSz="1262063" eaLnBrk="1" hangingPunct="1">
              <a:buFontTx/>
              <a:buNone/>
            </a:pPr>
            <a:r>
              <a:rPr lang="en-US" sz="2000">
                <a:latin typeface="Arial" charset="0"/>
              </a:rPr>
              <a:t>Income		100k		100k</a:t>
            </a:r>
          </a:p>
          <a:p>
            <a:pPr marL="0" indent="0" defTabSz="1262063" eaLnBrk="1" hangingPunct="1">
              <a:buFontTx/>
              <a:buNone/>
            </a:pPr>
            <a:r>
              <a:rPr lang="en-US" sz="2000">
                <a:latin typeface="Arial" charset="0"/>
              </a:rPr>
              <a:t>For. Taxes	 	0		(20k)</a:t>
            </a:r>
          </a:p>
          <a:p>
            <a:pPr marL="0" indent="0" defTabSz="1262063" eaLnBrk="1" hangingPunct="1">
              <a:buFontTx/>
              <a:buNone/>
            </a:pPr>
            <a:r>
              <a:rPr lang="en-US" sz="2000">
                <a:latin typeface="Arial" charset="0"/>
              </a:rPr>
              <a:t>US Taxes	 	(35k)		(15k) [35k-20k FTC]</a:t>
            </a:r>
          </a:p>
          <a:p>
            <a:pPr marL="0" indent="0" defTabSz="1262063" eaLnBrk="1" hangingPunct="1">
              <a:buFontTx/>
              <a:buNone/>
            </a:pPr>
            <a:r>
              <a:rPr lang="en-US" sz="2000">
                <a:latin typeface="Arial" charset="0"/>
              </a:rPr>
              <a:t>After-tax Inc	65k		 65k</a:t>
            </a:r>
          </a:p>
          <a:p>
            <a:pPr marL="0" indent="0" defTabSz="1262063" eaLnBrk="1" hangingPunct="1">
              <a:buFontTx/>
              <a:buNone/>
            </a:pPr>
            <a:r>
              <a:rPr lang="en-US" sz="2000">
                <a:latin typeface="Arial" charset="0"/>
              </a:rPr>
              <a:t>After-tax ROR	6.5%		 6.5%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IT_Int_Theory_14</a:t>
            </a:r>
          </a:p>
        </p:txBody>
      </p:sp>
      <p:sp>
        <p:nvSpPr>
          <p:cNvPr id="35842"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F7F4013-9D66-5240-BC7C-D138E1AA545D}" type="slidenum">
              <a:rPr lang="en-US" sz="900"/>
              <a:pPr eaLnBrk="1" hangingPunct="1"/>
              <a:t>9</a:t>
            </a:fld>
            <a:endParaRPr lang="en-US" sz="900"/>
          </a:p>
        </p:txBody>
      </p:sp>
      <p:sp>
        <p:nvSpPr>
          <p:cNvPr id="35843" name="Rectangle 2"/>
          <p:cNvSpPr>
            <a:spLocks noGrp="1" noChangeArrowheads="1"/>
          </p:cNvSpPr>
          <p:nvPr>
            <p:ph type="title"/>
          </p:nvPr>
        </p:nvSpPr>
        <p:spPr>
          <a:xfrm>
            <a:off x="0" y="0"/>
            <a:ext cx="9144000" cy="1143000"/>
          </a:xfrm>
          <a:noFill/>
        </p:spPr>
        <p:txBody>
          <a:bodyPr/>
          <a:lstStyle/>
          <a:p>
            <a:pPr eaLnBrk="1" hangingPunct="1"/>
            <a:r>
              <a:rPr lang="en-US" sz="2800" b="1">
                <a:latin typeface="Arial" charset="0"/>
              </a:rPr>
              <a:t>Capital Export Neutrality</a:t>
            </a:r>
          </a:p>
        </p:txBody>
      </p:sp>
      <p:sp>
        <p:nvSpPr>
          <p:cNvPr id="35844" name="Rectangle 3"/>
          <p:cNvSpPr>
            <a:spLocks noGrp="1" noChangeArrowheads="1"/>
          </p:cNvSpPr>
          <p:nvPr>
            <p:ph type="body" idx="1"/>
          </p:nvPr>
        </p:nvSpPr>
        <p:spPr>
          <a:xfrm>
            <a:off x="381000" y="1219200"/>
            <a:ext cx="8001000" cy="4648200"/>
          </a:xfrm>
        </p:spPr>
        <p:txBody>
          <a:bodyPr/>
          <a:lstStyle/>
          <a:p>
            <a:pPr marL="0" indent="0" algn="ctr" eaLnBrk="1" hangingPunct="1">
              <a:buFontTx/>
              <a:buNone/>
            </a:pPr>
            <a:endParaRPr lang="en-US" sz="2400" b="1" u="sng">
              <a:latin typeface="Arial" charset="0"/>
            </a:endParaRPr>
          </a:p>
          <a:p>
            <a:pPr marL="0" indent="0" eaLnBrk="1" hangingPunct="1">
              <a:buFontTx/>
              <a:buNone/>
            </a:pPr>
            <a:r>
              <a:rPr lang="en-US" sz="2400">
                <a:latin typeface="Arial" charset="0"/>
              </a:rPr>
              <a:t>CEN </a:t>
            </a:r>
            <a:r>
              <a:rPr lang="en-US" sz="2400" b="1">
                <a:latin typeface="Arial" charset="0"/>
              </a:rPr>
              <a:t>not</a:t>
            </a:r>
            <a:r>
              <a:rPr lang="en-US" sz="2400">
                <a:latin typeface="Arial" charset="0"/>
              </a:rPr>
              <a:t> entirely reflected in U.S. tax rules:  </a:t>
            </a:r>
          </a:p>
          <a:p>
            <a:pPr marL="736600" lvl="1" indent="-276225" eaLnBrk="1" hangingPunct="1"/>
            <a:r>
              <a:rPr lang="en-US">
                <a:latin typeface="Arial" charset="0"/>
              </a:rPr>
              <a:t>No credit generally for foreign tax that is greater than the US tax otherwise due on the foreign source income.  </a:t>
            </a:r>
          </a:p>
          <a:p>
            <a:pPr marL="736600" lvl="1" indent="-276225" eaLnBrk="1" hangingPunct="1"/>
            <a:r>
              <a:rPr lang="en-US">
                <a:latin typeface="Arial" charset="0"/>
              </a:rPr>
              <a:t>Deferral of business income by foreign subsidiaries of US persons.</a:t>
            </a:r>
          </a:p>
        </p:txBody>
      </p:sp>
    </p:spTree>
  </p:cSld>
  <p:clrMapOvr>
    <a:masterClrMapping/>
  </p:clrMapOvr>
</p:sld>
</file>

<file path=ppt/theme/theme1.xml><?xml version="1.0" encoding="utf-8"?>
<a:theme xmlns:a="http://schemas.openxmlformats.org/drawingml/2006/main" name="1_Default Design">
  <a:themeElements>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4357</TotalTime>
  <Words>1442</Words>
  <Application>Microsoft Macintosh PowerPoint</Application>
  <PresentationFormat>On-screen Show (4:3)</PresentationFormat>
  <Paragraphs>162</Paragraphs>
  <Slides>18</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2</vt:i4>
      </vt:variant>
      <vt:variant>
        <vt:lpstr>Slide Titles</vt:lpstr>
      </vt:variant>
      <vt:variant>
        <vt:i4>18</vt:i4>
      </vt:variant>
    </vt:vector>
  </HeadingPairs>
  <TitlesOfParts>
    <vt:vector size="25" baseType="lpstr">
      <vt:lpstr>Arial</vt:lpstr>
      <vt:lpstr>Calibri</vt:lpstr>
      <vt:lpstr>Wingdings</vt:lpstr>
      <vt:lpstr>1_Default Design</vt:lpstr>
      <vt:lpstr>Office Theme</vt:lpstr>
      <vt:lpstr>Equation</vt:lpstr>
      <vt:lpstr>Worksheet</vt:lpstr>
      <vt:lpstr>Int’l Tax Review:  U.S. Taxation of Foreign Income</vt:lpstr>
      <vt:lpstr>Int’l Tax Review:  U.S. Direct Foreign Tax Credit</vt:lpstr>
      <vt:lpstr>Int’l Tax Review: Indirect FTCs under §902</vt:lpstr>
      <vt:lpstr>Int’l Tax Review: Controlled Foreign Corporations</vt:lpstr>
      <vt:lpstr>Theories of Taxation of International Income</vt:lpstr>
      <vt:lpstr>Theories of Taxation of International Income</vt:lpstr>
      <vt:lpstr>Capital Export Neutrality (CEN)</vt:lpstr>
      <vt:lpstr>Capital Export Neutrality Example</vt:lpstr>
      <vt:lpstr>Capital Export Neutrality</vt:lpstr>
      <vt:lpstr>Capital Import Neutrality (CIN)</vt:lpstr>
      <vt:lpstr>Capital Import Neutrality Example</vt:lpstr>
      <vt:lpstr>National Neutrality (NN)</vt:lpstr>
      <vt:lpstr>National Neutrality Example</vt:lpstr>
      <vt:lpstr>Capital Ownership Neutrality</vt:lpstr>
      <vt:lpstr>Financial Accounting: EPS</vt:lpstr>
      <vt:lpstr>Financial Accounting: Book-Tax</vt:lpstr>
      <vt:lpstr>Financial Accounting:   Permanent v. Temporary</vt:lpstr>
      <vt:lpstr>Financial Accounting:   Unrepatriated Earnings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143</cp:revision>
  <dcterms:created xsi:type="dcterms:W3CDTF">2006-01-20T19:34:26Z</dcterms:created>
  <dcterms:modified xsi:type="dcterms:W3CDTF">2022-03-21T13:11:39Z</dcterms:modified>
</cp:coreProperties>
</file>