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7"/>
  </p:notesMasterIdLst>
  <p:handoutMasterIdLst>
    <p:handoutMasterId r:id="rId38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  <p:sldId id="352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4658"/>
  </p:normalViewPr>
  <p:slideViewPr>
    <p:cSldViewPr snapToObjects="1">
      <p:cViewPr varScale="1">
        <p:scale>
          <a:sx n="114" d="100"/>
          <a:sy n="114" d="100"/>
        </p:scale>
        <p:origin x="16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Residence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IT_Residence_23</a:t>
            </a: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‘</a:t>
            </a:r>
            <a:r>
              <a:rPr lang="en-US" sz="2600" dirty="0"/>
              <a:t>20</a:t>
            </a:r>
            <a:r>
              <a:rPr lang="en-US" altLang="ja-JP" sz="2600" dirty="0">
                <a:latin typeface="Calibri" charset="0"/>
              </a:rPr>
              <a:t>, 150 in ‘</a:t>
            </a:r>
            <a:r>
              <a:rPr lang="en-US" altLang="ja-JP" sz="2600" dirty="0"/>
              <a:t>21</a:t>
            </a:r>
            <a:r>
              <a:rPr lang="en-US" altLang="ja-JP" sz="2600" dirty="0">
                <a:latin typeface="Calibri" charset="0"/>
              </a:rPr>
              <a:t>, and 120 in ‘22.  Is she a resident in 2022?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§7701(b)(3)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§7701(b)(3)(B)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§7701(b)(5)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position to the IRS.  Reg. §301.7701(b)-8(a),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(§6851(d))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(§§6114 and 6712)</a:t>
            </a:r>
          </a:p>
          <a:p>
            <a:pPr lvl="1">
              <a:lnSpc>
                <a:spcPct val="80000"/>
              </a:lnSpc>
            </a:pPr>
            <a:r>
              <a:rPr lang="en-US" altLang="ja-JP" sz="2600" dirty="0"/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en-US" altLang="ja-JP" sz="2600" dirty="0"/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US for citizen and green-card holder (Art. 4(2))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Europaea.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>
                <a:latin typeface="Calibri" charset="0"/>
              </a:rPr>
              <a:t>CTB</a:t>
            </a:r>
            <a:r>
              <a:rPr lang="en-US" sz="2000" dirty="0">
                <a:latin typeface="Calibri" charset="0"/>
              </a:rPr>
              <a:t>)Rules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doesn’</a:t>
            </a:r>
            <a:r>
              <a:rPr lang="en-US" altLang="ja-JP" sz="2400" dirty="0">
                <a:latin typeface="Calibri" charset="0"/>
              </a:rPr>
              <a:t>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i="1" dirty="0">
                <a:latin typeface="Calibri" charset="0"/>
              </a:rPr>
              <a:t>Gross</a:t>
            </a:r>
            <a:r>
              <a:rPr lang="en-US" sz="2000" dirty="0">
                <a:latin typeface="Calibri" charset="0"/>
              </a:rPr>
              <a:t> amount of 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i="1" dirty="0">
                <a:latin typeface="Calibri" charset="0"/>
              </a:rPr>
              <a:t>Net</a:t>
            </a:r>
            <a:r>
              <a:rPr lang="en-US" sz="2000" dirty="0">
                <a:latin typeface="Calibri" charset="0"/>
              </a:rPr>
              <a:t>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U.S. 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  <a:p>
            <a:pPr eaLnBrk="1" hangingPunct="1"/>
            <a:r>
              <a:rPr lang="en-US" sz="2400" dirty="0"/>
              <a:t>Certain income from controlled foreign corporations taxed currently under anti-deferral regimes (subpart F, GILTI, PFIC)</a:t>
            </a:r>
            <a:endParaRPr lang="en-US" sz="2400" dirty="0">
              <a:latin typeface="Calibri" charset="0"/>
            </a:endParaRP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s created or organized.  Reg. §301.7701-2(b)(9).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X, a foreign, single member per se entity listed in -2(b)(8)(</a:t>
            </a: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 is organized as a PLC and a Delaware LLC. Reg. §301.7701-5T.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 created or organized or formed under federal or state law (§§7701(a)(30) and 7701(a)(4); Reg. §301.7701-5T).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U.S. 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U.S. 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Each partner subject to tax on share of partnership income, whether or not it is distributed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1716024" y="4621888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1828800" y="2592388"/>
            <a:ext cx="5410200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669026" y="2210774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69026" y="3449901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US Corp</a:t>
            </a: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Irish Co</a:t>
            </a: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Germ</a:t>
            </a: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</a:t>
            </a:r>
          </a:p>
          <a:p>
            <a:r>
              <a:rPr lang="en-US" dirty="0"/>
              <a:t>of 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Royalty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Is a partnership entitled to treaty benefits?</a:t>
            </a:r>
          </a:p>
          <a:p>
            <a:pPr eaLnBrk="1" hangingPunct="1"/>
            <a:r>
              <a:rPr lang="en-US" sz="2400" dirty="0"/>
              <a:t>Are the partners entitled to treaty benefits?</a:t>
            </a:r>
          </a:p>
          <a:p>
            <a:r>
              <a:rPr lang="en-US" sz="2400" dirty="0"/>
              <a:t>How are hybrid entities to be treated?  </a:t>
            </a:r>
            <a:r>
              <a:rPr lang="en-US" sz="2400" i="1" dirty="0"/>
              <a:t>See </a:t>
            </a:r>
            <a:r>
              <a:rPr lang="en-US" sz="2400" dirty="0"/>
              <a:t>§§894(c) and 267A (to be covered in Ch. 7).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Citizens and resident aliens taxed on residence basis, regardless of actual residence (</a:t>
            </a:r>
            <a:r>
              <a:rPr lang="en-US" sz="2400" i="1" dirty="0">
                <a:latin typeface="Calibri" charset="0"/>
                <a:cs typeface="+mn-cs"/>
              </a:rPr>
              <a:t>Cook v. </a:t>
            </a:r>
            <a:r>
              <a:rPr lang="en-US" sz="2400" i="1" dirty="0" err="1">
                <a:latin typeface="Calibri" charset="0"/>
                <a:cs typeface="+mn-cs"/>
              </a:rPr>
              <a:t>Tait</a:t>
            </a:r>
            <a:r>
              <a:rPr lang="en-US" sz="2400" dirty="0">
                <a:latin typeface="Calibri" charset="0"/>
                <a:cs typeface="+mn-cs"/>
              </a:rPr>
              <a:t>) or additional nationalities (Rev. Rul. 75-82).  Reg. §1.1-1(b).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tax residence determined under §7701(b). Reg. §1.871-2(c).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citizenship determined under immigration and nationalization laws.  Reg. §1.1-1(c).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ea typeface="+mj-ea"/>
                <a:cs typeface="+mj-cs"/>
              </a:rPr>
              <a:t>U.S. Citizens and Resident Aliens:  Residence 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	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a corporation under US law and fiscally transparent under UK law (domestic reverse hybrid).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law (hybrid).</a:t>
            </a: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Please read (and re-read slowly) the Tech. Explanation to Art. 1(8)</a:t>
            </a: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j-ea"/>
                <a:cs typeface="+mj-cs"/>
              </a:rPr>
              <a:t>Treaty Residence of Corporations: Rev. Rul.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M&amp;C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>
                <a:latin typeface="Verdana" charset="0"/>
              </a:rPr>
              <a:t>Under</a:t>
            </a:r>
            <a:r>
              <a:rPr lang="pt-BR" sz="1800" b="1" dirty="0">
                <a:latin typeface="Verdana" charset="0"/>
              </a:rPr>
              <a:t> X-Y Treaty, A </a:t>
            </a:r>
            <a:r>
              <a:rPr lang="pt-BR" sz="1800" b="1" dirty="0" err="1">
                <a:latin typeface="Verdana" charset="0"/>
              </a:rPr>
              <a:t>treated</a:t>
            </a:r>
            <a:endParaRPr lang="pt-BR" sz="1800" b="1" dirty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as </a:t>
            </a:r>
            <a:r>
              <a:rPr lang="pt-BR" sz="1800" b="1" dirty="0">
                <a:latin typeface="Verdana" charset="0"/>
              </a:rPr>
              <a:t>Country </a:t>
            </a:r>
            <a:r>
              <a:rPr lang="pt-BR" sz="1800" b="1" dirty="0" err="1">
                <a:latin typeface="Verdana" charset="0"/>
              </a:rPr>
              <a:t>Y</a:t>
            </a:r>
            <a:r>
              <a:rPr lang="pt-BR" sz="1800" b="1" dirty="0">
                <a:latin typeface="Verdana" charset="0"/>
              </a:rPr>
              <a:t> </a:t>
            </a:r>
            <a:r>
              <a:rPr lang="pt-BR" sz="1800" b="1" dirty="0" err="1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Trust</a:t>
            </a:r>
            <a:r>
              <a:rPr lang="en-US" sz="28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if: (1) U.S. court able to supervise trust administration; </a:t>
            </a:r>
            <a:r>
              <a:rPr lang="en-US" sz="2400" u="sng" dirty="0">
                <a:latin typeface="Calibri" charset="0"/>
              </a:rPr>
              <a:t>and</a:t>
            </a:r>
            <a:r>
              <a:rPr lang="en-US" sz="24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(2) one or more U.S. persons control all substantial decisions of trust (§7701(a)(30)(E)).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Reg. §301.7701-7.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Estate</a:t>
            </a:r>
            <a:r>
              <a:rPr lang="en-US" sz="28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Hybrid</a:t>
            </a:r>
            <a:r>
              <a:rPr lang="en-US" sz="2400" dirty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>
                <a:ea typeface="+mn-ea"/>
                <a:cs typeface="+mn-cs"/>
              </a:rPr>
              <a:t>i.e.,</a:t>
            </a:r>
            <a:r>
              <a:rPr lang="en-US" sz="2400" dirty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Branch</a:t>
            </a:r>
            <a:r>
              <a:rPr lang="en-US" sz="2000" dirty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Partnership</a:t>
            </a:r>
            <a:r>
              <a:rPr lang="en-US" sz="2000" dirty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Reverse Hybrid</a:t>
            </a:r>
            <a:r>
              <a:rPr lang="en-US" sz="2400" dirty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To Hybridize</a:t>
            </a:r>
            <a:r>
              <a:rPr lang="en-US" sz="2400" dirty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343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4D61C-7AF6-D751-FFBE-0EF522CA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FACTA Reporting under </a:t>
            </a:r>
            <a:r>
              <a:rPr lang="en-US" sz="2000" dirty="0">
                <a:latin typeface="Calibri" charset="0"/>
              </a:rPr>
              <a:t>§6039D (Form 8938)</a:t>
            </a:r>
          </a:p>
          <a:p>
            <a:pPr lvl="1"/>
            <a:r>
              <a:rPr lang="en-US" sz="1800" dirty="0"/>
              <a:t>Specified foreign financial assets (foreign bank accounts, foreign stocks or securities, interest in foreign entity)</a:t>
            </a:r>
          </a:p>
          <a:p>
            <a:pPr lvl="1"/>
            <a:r>
              <a:rPr lang="en-US" sz="2000" dirty="0"/>
              <a:t>Penalties: 10K/year; up to 50K/year for failure to report after notification by IRS)</a:t>
            </a:r>
          </a:p>
          <a:p>
            <a:pPr lvl="1"/>
            <a:endParaRPr lang="en-US" sz="1800" dirty="0"/>
          </a:p>
          <a:p>
            <a:r>
              <a:rPr lang="en-US" sz="2000" dirty="0"/>
              <a:t> </a:t>
            </a:r>
            <a:r>
              <a:rPr lang="en-US" sz="2000" dirty="0">
                <a:latin typeface="Calibri" charset="0"/>
              </a:rPr>
              <a:t>§6039F (Form 3520): Receipt of large gifts from foreign persons</a:t>
            </a:r>
          </a:p>
          <a:p>
            <a:pPr lvl="1"/>
            <a:r>
              <a:rPr lang="en-US" sz="2000" dirty="0"/>
              <a:t>Penalties: Up to 25% of the gift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alibri" charset="0"/>
              </a:rPr>
              <a:t>§7345: Denial/revocation of US passport for </a:t>
            </a:r>
            <a:r>
              <a:rPr lang="en-US" sz="2000" i="1" dirty="0">
                <a:latin typeface="Calibri" charset="0"/>
              </a:rPr>
              <a:t>seriously delinquent tax debt </a:t>
            </a:r>
            <a:r>
              <a:rPr lang="en-US" sz="2000" dirty="0">
                <a:latin typeface="Calibri" charset="0"/>
              </a:rPr>
              <a:t>(&gt;50k)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/>
              <a:t>FBAR (FinCEN Form 114): Annual report any interest in foreign financial accounts if aggregate value &gt;10K during the year</a:t>
            </a:r>
          </a:p>
          <a:p>
            <a:pPr lvl="1"/>
            <a:r>
              <a:rPr lang="en-US" sz="1850" dirty="0"/>
              <a:t>Penalties: 100K or 50% of the account balance</a:t>
            </a:r>
          </a:p>
          <a:p>
            <a:pPr lvl="1"/>
            <a:r>
              <a:rPr lang="en-US" sz="1850" i="1" dirty="0"/>
              <a:t>US v. Bittner </a:t>
            </a:r>
            <a:r>
              <a:rPr lang="en-US" sz="1850" dirty="0"/>
              <a:t>(S. Ct. 2023): Per form (annual) or per account penalty?</a:t>
            </a:r>
          </a:p>
          <a:p>
            <a:pPr lvl="1"/>
            <a:endParaRPr lang="en-US" sz="1850" dirty="0"/>
          </a:p>
          <a:p>
            <a:r>
              <a:rPr lang="en-US" sz="2000" b="1" dirty="0"/>
              <a:t>New: </a:t>
            </a:r>
            <a:r>
              <a:rPr lang="en-US" sz="2000" dirty="0"/>
              <a:t>Beneficial Ownership Reporting Rules under the CTA take effect in 2024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15D62-5F27-EED1-6E9F-6E9B60C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Requirement for U.S. Citizens and Resident Aliens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1912C-BCC4-75AF-4186-7B9BF3860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5CFB-5A77-5199-A997-CF34F52A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Why don’</a:t>
            </a:r>
            <a:r>
              <a:rPr lang="en-US" altLang="ja-JP" sz="2400" dirty="0">
                <a:latin typeface="Calibri" charset="0"/>
              </a:rPr>
              <a:t>t 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U.S. citizen or an alien admitted to the U.S. 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U.S. only if the individual has a substantial presence, permanent home or habitual abode in the 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>
                <a:latin typeface="Calibri" charset="0"/>
              </a:rPr>
              <a:t>Hint:</a:t>
            </a:r>
            <a:r>
              <a:rPr lang="en-US" sz="2000" dirty="0">
                <a:latin typeface="Calibri" charset="0"/>
              </a:rPr>
              <a:t>  If the U.S. were to extend treaty benefits to U.K. citizens residing outside of the U.K., how much tax revenue would the U.K. 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174"/>
            <a:ext cx="8001000" cy="50292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</a:t>
            </a:r>
            <a:r>
              <a:rPr lang="en-US" sz="2800" dirty="0"/>
              <a:t>§</a:t>
            </a:r>
            <a:r>
              <a:rPr lang="en-US" sz="2800" dirty="0">
                <a:latin typeface="Calibri" charset="0"/>
              </a:rPr>
              <a:t>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Felix and Lucienne de Benitez </a:t>
            </a:r>
            <a:r>
              <a:rPr lang="en-US" sz="2400" dirty="0" err="1">
                <a:ea typeface="+mn-ea"/>
                <a:cs typeface="+mn-cs"/>
              </a:rPr>
              <a:t>Rexach</a:t>
            </a:r>
            <a:r>
              <a:rPr lang="en-US" sz="2400" dirty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2828</Words>
  <Application>Microsoft Macintosh PowerPoint</Application>
  <PresentationFormat>On-screen Show (4:3)</PresentationFormat>
  <Paragraphs>378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  <vt:lpstr>Reporting Requirement for U.S. Citizens and Resident Aliens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Jeffrey M. Colon</cp:lastModifiedBy>
  <cp:revision>87</cp:revision>
  <dcterms:created xsi:type="dcterms:W3CDTF">2011-01-15T13:43:04Z</dcterms:created>
  <dcterms:modified xsi:type="dcterms:W3CDTF">2023-01-14T14:54:03Z</dcterms:modified>
</cp:coreProperties>
</file>