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27"/>
  </p:notesMasterIdLst>
  <p:handoutMasterIdLst>
    <p:handoutMasterId r:id="rId28"/>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4" r:id="rId18"/>
    <p:sldId id="415" r:id="rId19"/>
    <p:sldId id="416" r:id="rId20"/>
    <p:sldId id="417" r:id="rId21"/>
    <p:sldId id="395" r:id="rId22"/>
    <p:sldId id="405" r:id="rId23"/>
    <p:sldId id="406" r:id="rId24"/>
    <p:sldId id="410" r:id="rId25"/>
    <p:sldId id="412" r:id="rId26"/>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9EF9B-B159-8E45-A2BA-5B0845566A6C}" v="173" dt="2022-04-28T02:33:4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2" autoAdjust="0"/>
    <p:restoredTop sz="96327" autoAdjust="0"/>
  </p:normalViewPr>
  <p:slideViewPr>
    <p:cSldViewPr>
      <p:cViewPr>
        <p:scale>
          <a:sx n="130" d="100"/>
          <a:sy n="130" d="100"/>
        </p:scale>
        <p:origin x="72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529EF9B-B159-8E45-A2BA-5B0845566A6C}"/>
    <pc:docChg chg="custSel delSld modSld">
      <pc:chgData name="Jeffrey M. Colon" userId="615143b1-cdee-493d-9a9d-1565ce8666d9" providerId="ADAL" clId="{B529EF9B-B159-8E45-A2BA-5B0845566A6C}" dt="2022-04-28T02:37:11.829" v="311" actId="20577"/>
      <pc:docMkLst>
        <pc:docMk/>
      </pc:docMkLst>
      <pc:sldChg chg="addSp modSp modAnim">
        <pc:chgData name="Jeffrey M. Colon" userId="615143b1-cdee-493d-9a9d-1565ce8666d9" providerId="ADAL" clId="{B529EF9B-B159-8E45-A2BA-5B0845566A6C}" dt="2022-04-28T01:26:26.105" v="5"/>
        <pc:sldMkLst>
          <pc:docMk/>
          <pc:sldMk cId="0" sldId="390"/>
        </pc:sldMkLst>
        <pc:spChg chg="add mod">
          <ac:chgData name="Jeffrey M. Colon" userId="615143b1-cdee-493d-9a9d-1565ce8666d9" providerId="ADAL" clId="{B529EF9B-B159-8E45-A2BA-5B0845566A6C}" dt="2022-04-28T01:25:58.376" v="1" actId="571"/>
          <ac:spMkLst>
            <pc:docMk/>
            <pc:sldMk cId="0" sldId="390"/>
            <ac:spMk id="13" creationId="{D8C54224-1D6C-2858-ABFA-960FB6A7C1C2}"/>
          </ac:spMkLst>
        </pc:spChg>
      </pc:sldChg>
      <pc:sldChg chg="modSp mod modAnim">
        <pc:chgData name="Jeffrey M. Colon" userId="615143b1-cdee-493d-9a9d-1565ce8666d9" providerId="ADAL" clId="{B529EF9B-B159-8E45-A2BA-5B0845566A6C}" dt="2022-04-28T01:27:24.207" v="10" actId="113"/>
        <pc:sldMkLst>
          <pc:docMk/>
          <pc:sldMk cId="0" sldId="391"/>
        </pc:sldMkLst>
        <pc:spChg chg="mod">
          <ac:chgData name="Jeffrey M. Colon" userId="615143b1-cdee-493d-9a9d-1565ce8666d9" providerId="ADAL" clId="{B529EF9B-B159-8E45-A2BA-5B0845566A6C}" dt="2022-04-28T01:27:24.207" v="10" actId="113"/>
          <ac:spMkLst>
            <pc:docMk/>
            <pc:sldMk cId="0" sldId="391"/>
            <ac:spMk id="441347" creationId="{00000000-0000-0000-0000-000000000000}"/>
          </ac:spMkLst>
        </pc:spChg>
      </pc:sldChg>
      <pc:sldChg chg="modAnim">
        <pc:chgData name="Jeffrey M. Colon" userId="615143b1-cdee-493d-9a9d-1565ce8666d9" providerId="ADAL" clId="{B529EF9B-B159-8E45-A2BA-5B0845566A6C}" dt="2022-04-28T02:24:23.891" v="129"/>
        <pc:sldMkLst>
          <pc:docMk/>
          <pc:sldMk cId="0" sldId="395"/>
        </pc:sldMkLst>
      </pc:sldChg>
      <pc:sldChg chg="modSp mod">
        <pc:chgData name="Jeffrey M. Colon" userId="615143b1-cdee-493d-9a9d-1565ce8666d9" providerId="ADAL" clId="{B529EF9B-B159-8E45-A2BA-5B0845566A6C}" dt="2022-04-28T01:30:24.706" v="14" actId="113"/>
        <pc:sldMkLst>
          <pc:docMk/>
          <pc:sldMk cId="0" sldId="396"/>
        </pc:sldMkLst>
        <pc:spChg chg="mod">
          <ac:chgData name="Jeffrey M. Colon" userId="615143b1-cdee-493d-9a9d-1565ce8666d9" providerId="ADAL" clId="{B529EF9B-B159-8E45-A2BA-5B0845566A6C}" dt="2022-04-28T01:30:24.706" v="14" actId="113"/>
          <ac:spMkLst>
            <pc:docMk/>
            <pc:sldMk cId="0" sldId="396"/>
            <ac:spMk id="3" creationId="{00000000-0000-0000-0000-000000000000}"/>
          </ac:spMkLst>
        </pc:spChg>
      </pc:sldChg>
      <pc:sldChg chg="modSp mod">
        <pc:chgData name="Jeffrey M. Colon" userId="615143b1-cdee-493d-9a9d-1565ce8666d9" providerId="ADAL" clId="{B529EF9B-B159-8E45-A2BA-5B0845566A6C}" dt="2022-04-28T02:33:44.320" v="251" actId="20577"/>
        <pc:sldMkLst>
          <pc:docMk/>
          <pc:sldMk cId="0" sldId="397"/>
        </pc:sldMkLst>
        <pc:spChg chg="mod">
          <ac:chgData name="Jeffrey M. Colon" userId="615143b1-cdee-493d-9a9d-1565ce8666d9" providerId="ADAL" clId="{B529EF9B-B159-8E45-A2BA-5B0845566A6C}" dt="2022-04-28T02:33:44.320" v="251" actId="20577"/>
          <ac:spMkLst>
            <pc:docMk/>
            <pc:sldMk cId="0" sldId="397"/>
            <ac:spMk id="3" creationId="{00000000-0000-0000-0000-000000000000}"/>
          </ac:spMkLst>
        </pc:spChg>
      </pc:sldChg>
      <pc:sldChg chg="modSp">
        <pc:chgData name="Jeffrey M. Colon" userId="615143b1-cdee-493d-9a9d-1565ce8666d9" providerId="ADAL" clId="{B529EF9B-B159-8E45-A2BA-5B0845566A6C}" dt="2022-04-28T01:31:44.340" v="22" actId="207"/>
        <pc:sldMkLst>
          <pc:docMk/>
          <pc:sldMk cId="0" sldId="399"/>
        </pc:sldMkLst>
        <pc:spChg chg="mod">
          <ac:chgData name="Jeffrey M. Colon" userId="615143b1-cdee-493d-9a9d-1565ce8666d9" providerId="ADAL" clId="{B529EF9B-B159-8E45-A2BA-5B0845566A6C}" dt="2022-04-28T01:31:44.340" v="22" actId="207"/>
          <ac:spMkLst>
            <pc:docMk/>
            <pc:sldMk cId="0" sldId="399"/>
            <ac:spMk id="3" creationId="{00000000-0000-0000-0000-000000000000}"/>
          </ac:spMkLst>
        </pc:spChg>
      </pc:sldChg>
      <pc:sldChg chg="modSp mod">
        <pc:chgData name="Jeffrey M. Colon" userId="615143b1-cdee-493d-9a9d-1565ce8666d9" providerId="ADAL" clId="{B529EF9B-B159-8E45-A2BA-5B0845566A6C}" dt="2022-04-28T01:38:07.726" v="108" actId="113"/>
        <pc:sldMkLst>
          <pc:docMk/>
          <pc:sldMk cId="0" sldId="400"/>
        </pc:sldMkLst>
        <pc:spChg chg="mod">
          <ac:chgData name="Jeffrey M. Colon" userId="615143b1-cdee-493d-9a9d-1565ce8666d9" providerId="ADAL" clId="{B529EF9B-B159-8E45-A2BA-5B0845566A6C}" dt="2022-04-28T01:35:55.830" v="97" actId="113"/>
          <ac:spMkLst>
            <pc:docMk/>
            <pc:sldMk cId="0" sldId="400"/>
            <ac:spMk id="2" creationId="{00000000-0000-0000-0000-000000000000}"/>
          </ac:spMkLst>
        </pc:spChg>
        <pc:spChg chg="mod">
          <ac:chgData name="Jeffrey M. Colon" userId="615143b1-cdee-493d-9a9d-1565ce8666d9" providerId="ADAL" clId="{B529EF9B-B159-8E45-A2BA-5B0845566A6C}" dt="2022-04-28T01:38:07.726" v="108" actId="113"/>
          <ac:spMkLst>
            <pc:docMk/>
            <pc:sldMk cId="0" sldId="400"/>
            <ac:spMk id="3" creationId="{00000000-0000-0000-0000-000000000000}"/>
          </ac:spMkLst>
        </pc:spChg>
      </pc:sldChg>
      <pc:sldChg chg="modSp">
        <pc:chgData name="Jeffrey M. Colon" userId="615143b1-cdee-493d-9a9d-1565ce8666d9" providerId="ADAL" clId="{B529EF9B-B159-8E45-A2BA-5B0845566A6C}" dt="2022-04-28T01:43:12.418" v="113" actId="113"/>
        <pc:sldMkLst>
          <pc:docMk/>
          <pc:sldMk cId="1931621194" sldId="401"/>
        </pc:sldMkLst>
        <pc:spChg chg="mod">
          <ac:chgData name="Jeffrey M. Colon" userId="615143b1-cdee-493d-9a9d-1565ce8666d9" providerId="ADAL" clId="{B529EF9B-B159-8E45-A2BA-5B0845566A6C}" dt="2022-04-28T01:43:12.418" v="113" actId="113"/>
          <ac:spMkLst>
            <pc:docMk/>
            <pc:sldMk cId="1931621194" sldId="401"/>
            <ac:spMk id="3" creationId="{00000000-0000-0000-0000-000000000000}"/>
          </ac:spMkLst>
        </pc:spChg>
      </pc:sldChg>
      <pc:sldChg chg="modSp">
        <pc:chgData name="Jeffrey M. Colon" userId="615143b1-cdee-493d-9a9d-1565ce8666d9" providerId="ADAL" clId="{B529EF9B-B159-8E45-A2BA-5B0845566A6C}" dt="2022-04-28T02:09:28.805" v="121" actId="113"/>
        <pc:sldMkLst>
          <pc:docMk/>
          <pc:sldMk cId="3635965758" sldId="402"/>
        </pc:sldMkLst>
        <pc:spChg chg="mod">
          <ac:chgData name="Jeffrey M. Colon" userId="615143b1-cdee-493d-9a9d-1565ce8666d9" providerId="ADAL" clId="{B529EF9B-B159-8E45-A2BA-5B0845566A6C}" dt="2022-04-28T02:09:28.805" v="121" actId="113"/>
          <ac:spMkLst>
            <pc:docMk/>
            <pc:sldMk cId="3635965758" sldId="402"/>
            <ac:spMk id="3" creationId="{00000000-0000-0000-0000-000000000000}"/>
          </ac:spMkLst>
        </pc:spChg>
      </pc:sldChg>
      <pc:sldChg chg="modSp">
        <pc:chgData name="Jeffrey M. Colon" userId="615143b1-cdee-493d-9a9d-1565ce8666d9" providerId="ADAL" clId="{B529EF9B-B159-8E45-A2BA-5B0845566A6C}" dt="2022-04-28T02:20:50.068" v="123" actId="113"/>
        <pc:sldMkLst>
          <pc:docMk/>
          <pc:sldMk cId="2553444753" sldId="403"/>
        </pc:sldMkLst>
        <pc:spChg chg="mod">
          <ac:chgData name="Jeffrey M. Colon" userId="615143b1-cdee-493d-9a9d-1565ce8666d9" providerId="ADAL" clId="{B529EF9B-B159-8E45-A2BA-5B0845566A6C}" dt="2022-04-28T02:20:50.068" v="123" actId="113"/>
          <ac:spMkLst>
            <pc:docMk/>
            <pc:sldMk cId="2553444753" sldId="403"/>
            <ac:spMk id="3" creationId="{00000000-0000-0000-0000-000000000000}"/>
          </ac:spMkLst>
        </pc:spChg>
      </pc:sldChg>
      <pc:sldChg chg="del">
        <pc:chgData name="Jeffrey M. Colon" userId="615143b1-cdee-493d-9a9d-1565ce8666d9" providerId="ADAL" clId="{B529EF9B-B159-8E45-A2BA-5B0845566A6C}" dt="2022-04-28T02:35:14.405" v="253" actId="2696"/>
        <pc:sldMkLst>
          <pc:docMk/>
          <pc:sldMk cId="0" sldId="407"/>
        </pc:sldMkLst>
      </pc:sldChg>
      <pc:sldChg chg="modAnim">
        <pc:chgData name="Jeffrey M. Colon" userId="615143b1-cdee-493d-9a9d-1565ce8666d9" providerId="ADAL" clId="{B529EF9B-B159-8E45-A2BA-5B0845566A6C}" dt="2022-04-28T02:23:16.817" v="127"/>
        <pc:sldMkLst>
          <pc:docMk/>
          <pc:sldMk cId="1273620855" sldId="408"/>
        </pc:sldMkLst>
      </pc:sldChg>
      <pc:sldChg chg="del">
        <pc:chgData name="Jeffrey M. Colon" userId="615143b1-cdee-493d-9a9d-1565ce8666d9" providerId="ADAL" clId="{B529EF9B-B159-8E45-A2BA-5B0845566A6C}" dt="2022-04-28T02:25:18.608" v="134" actId="2696"/>
        <pc:sldMkLst>
          <pc:docMk/>
          <pc:sldMk cId="203753440" sldId="411"/>
        </pc:sldMkLst>
      </pc:sldChg>
      <pc:sldChg chg="modSp mod">
        <pc:chgData name="Jeffrey M. Colon" userId="615143b1-cdee-493d-9a9d-1565ce8666d9" providerId="ADAL" clId="{B529EF9B-B159-8E45-A2BA-5B0845566A6C}" dt="2022-04-28T02:25:02.359" v="133" actId="1076"/>
        <pc:sldMkLst>
          <pc:docMk/>
          <pc:sldMk cId="675585141" sldId="412"/>
        </pc:sldMkLst>
        <pc:spChg chg="mod">
          <ac:chgData name="Jeffrey M. Colon" userId="615143b1-cdee-493d-9a9d-1565ce8666d9" providerId="ADAL" clId="{B529EF9B-B159-8E45-A2BA-5B0845566A6C}" dt="2022-04-28T02:25:02.359" v="133" actId="1076"/>
          <ac:spMkLst>
            <pc:docMk/>
            <pc:sldMk cId="675585141" sldId="412"/>
            <ac:spMk id="9" creationId="{00000000-0000-0000-0000-000000000000}"/>
          </ac:spMkLst>
        </pc:spChg>
        <pc:picChg chg="mod">
          <ac:chgData name="Jeffrey M. Colon" userId="615143b1-cdee-493d-9a9d-1565ce8666d9" providerId="ADAL" clId="{B529EF9B-B159-8E45-A2BA-5B0845566A6C}" dt="2022-04-28T02:24:39.448" v="130" actId="1076"/>
          <ac:picMkLst>
            <pc:docMk/>
            <pc:sldMk cId="675585141" sldId="412"/>
            <ac:picMk id="6" creationId="{00000000-0000-0000-0000-000000000000}"/>
          </ac:picMkLst>
        </pc:picChg>
      </pc:sldChg>
      <pc:sldChg chg="modSp mod">
        <pc:chgData name="Jeffrey M. Colon" userId="615143b1-cdee-493d-9a9d-1565ce8666d9" providerId="ADAL" clId="{B529EF9B-B159-8E45-A2BA-5B0845566A6C}" dt="2022-04-28T02:37:11.829" v="311" actId="20577"/>
        <pc:sldMkLst>
          <pc:docMk/>
          <pc:sldMk cId="4180987981" sldId="413"/>
        </pc:sldMkLst>
        <pc:spChg chg="mod">
          <ac:chgData name="Jeffrey M. Colon" userId="615143b1-cdee-493d-9a9d-1565ce8666d9" providerId="ADAL" clId="{B529EF9B-B159-8E45-A2BA-5B0845566A6C}" dt="2022-04-28T02:37:11.829" v="311" actId="20577"/>
          <ac:spMkLst>
            <pc:docMk/>
            <pc:sldMk cId="4180987981" sldId="413"/>
            <ac:spMk id="2" creationId="{00000000-0000-0000-0000-000000000000}"/>
          </ac:spMkLst>
        </pc:spChg>
        <pc:spChg chg="mod">
          <ac:chgData name="Jeffrey M. Colon" userId="615143b1-cdee-493d-9a9d-1565ce8666d9" providerId="ADAL" clId="{B529EF9B-B159-8E45-A2BA-5B0845566A6C}" dt="2022-04-28T02:34:23.171" v="252" actId="113"/>
          <ac:spMkLst>
            <pc:docMk/>
            <pc:sldMk cId="4180987981" sldId="413"/>
            <ac:spMk id="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Transfer Pricing</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err="1">
                <a:latin typeface="+mn-lt"/>
                <a:cs typeface="Calibri Regular" charset="0"/>
              </a:rPr>
              <a:t>IT_TransferPricing</a:t>
            </a:r>
            <a:r>
              <a:rPr lang="en-US" sz="600" b="0" i="0" baseline="0" dirty="0">
                <a:latin typeface="+mn-lt"/>
                <a:cs typeface="Calibri Regular" charset="0"/>
              </a:rPr>
              <a:t> _22</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section 936(h)(3)(B)), 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11" name="Slide Number Placeholder 10"/>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(-7T)</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3" name="Slide Number Placeholder 12"/>
          <p:cNvSpPr>
            <a:spLocks noGrp="1"/>
          </p:cNvSpPr>
          <p:nvPr>
            <p:ph type="sldNum" sz="quarter" idx="22"/>
          </p:nvPr>
        </p:nvSpPr>
        <p:spPr/>
        <p:txBody>
          <a:bodyPr/>
          <a:lstStyle/>
          <a:p>
            <a:fld id="{7B3E355C-57B9-BC4B-95D8-406A1F834537}" type="slidenum">
              <a:rPr lang="en-US" altLang="en-US" smtClean="0"/>
              <a:pPr/>
              <a:t>13</a:t>
            </a:fld>
            <a:endParaRPr lang="en-US" altLang="en-US"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a:t>
            </a:r>
            <a:r>
              <a:rPr lang="en-US" sz="2000" b="1"/>
              <a:t>)); aff’d 934 F.3d 976 (2019)</a:t>
            </a:r>
            <a:endParaRPr lang="en-US" sz="2000" b="1" dirty="0"/>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a:t>Project </a:t>
            </a:r>
            <a:r>
              <a:rPr lang="en-US" dirty="0" err="1"/>
              <a:t>Goldcrest</a:t>
            </a:r>
            <a:r>
              <a:rPr lang="en-US" dirty="0"/>
              <a:t> (p. 12)</a:t>
            </a:r>
          </a:p>
          <a:p>
            <a:pPr lvl="1"/>
            <a:r>
              <a:rPr lang="en-US" dirty="0"/>
              <a:t>What was it?</a:t>
            </a:r>
          </a:p>
          <a:p>
            <a:pPr lvl="1"/>
            <a:r>
              <a:rPr lang="en-US" dirty="0"/>
              <a:t>Business reasons?</a:t>
            </a:r>
          </a:p>
          <a:p>
            <a:pPr lvl="1"/>
            <a:r>
              <a:rPr lang="en-US" dirty="0"/>
              <a:t>Role of taxes?</a:t>
            </a:r>
          </a:p>
          <a:p>
            <a:r>
              <a:rPr lang="en-US" dirty="0"/>
              <a:t>Transfers (p. 13-14)</a:t>
            </a:r>
          </a:p>
          <a:p>
            <a:pPr lvl="1"/>
            <a:r>
              <a:rPr lang="en-US" dirty="0"/>
              <a:t>CSA</a:t>
            </a:r>
          </a:p>
          <a:p>
            <a:pPr lvl="2"/>
            <a:r>
              <a:rPr lang="en-US" dirty="0"/>
              <a:t>What did AEHT plan to contribute (p. 14)</a:t>
            </a:r>
          </a:p>
          <a:p>
            <a:pPr lvl="1"/>
            <a:r>
              <a:rPr lang="en-US" dirty="0"/>
              <a:t>License agreement (ex. Marketing intangibles)</a:t>
            </a:r>
          </a:p>
          <a:p>
            <a:pPr lvl="2"/>
            <a:r>
              <a:rPr lang="en-US" dirty="0"/>
              <a:t>Buy-in payment of 226mm</a:t>
            </a:r>
          </a:p>
          <a:p>
            <a:pPr lvl="1"/>
            <a:r>
              <a:rPr lang="en-US" dirty="0"/>
              <a:t>Assignment agreement</a:t>
            </a:r>
          </a:p>
          <a:p>
            <a:pPr lvl="2"/>
            <a:r>
              <a:rPr lang="en-US" dirty="0"/>
              <a:t>Customer data, marketing intangibles, TM, TN</a:t>
            </a:r>
          </a:p>
          <a:p>
            <a:pPr lvl="2"/>
            <a:r>
              <a:rPr lang="en-US" dirty="0"/>
              <a:t>Buy-in payment of 27mm</a:t>
            </a:r>
          </a:p>
          <a:p>
            <a:pPr lvl="1"/>
            <a:r>
              <a:rPr lang="en-US" dirty="0"/>
              <a:t>Other asset contributions</a:t>
            </a:r>
          </a:p>
          <a:p>
            <a:pPr lvl="1"/>
            <a:endParaRPr lang="en-US" dirty="0"/>
          </a:p>
        </p:txBody>
      </p:sp>
      <p:sp>
        <p:nvSpPr>
          <p:cNvPr id="9" name="Title 8"/>
          <p:cNvSpPr>
            <a:spLocks noGrp="1"/>
          </p:cNvSpPr>
          <p:nvPr>
            <p:ph type="title"/>
          </p:nvPr>
        </p:nvSpPr>
        <p:spPr/>
        <p:txBody>
          <a:bodyPr/>
          <a:lstStyle/>
          <a:p>
            <a:r>
              <a:rPr lang="en-US" dirty="0"/>
              <a:t>Amazon v. CIR (2017)</a:t>
            </a:r>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14</a:t>
            </a:fld>
            <a:endParaRPr lang="en-US" altLang="en-US"/>
          </a:p>
        </p:txBody>
      </p:sp>
      <p:sp>
        <p:nvSpPr>
          <p:cNvPr id="7" name="Footer Placeholder 6"/>
          <p:cNvSpPr>
            <a:spLocks noGrp="1"/>
          </p:cNvSpPr>
          <p:nvPr>
            <p:ph type="ftr" sz="quarter" idx="11"/>
          </p:nvPr>
        </p:nvSpPr>
        <p:spPr/>
        <p:txBody>
          <a:bodyPr/>
          <a:lstStyle/>
          <a:p>
            <a:pPr>
              <a:defRPr/>
            </a:pPr>
            <a:r>
              <a:rPr lang="en-US"/>
              <a:t>Transfer Pricing</a:t>
            </a:r>
          </a:p>
        </p:txBody>
      </p:sp>
    </p:spTree>
    <p:extLst>
      <p:ext uri="{BB962C8B-B14F-4D97-AF65-F5344CB8AC3E}">
        <p14:creationId xmlns:p14="http://schemas.microsoft.com/office/powerpoint/2010/main" val="340489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Buy-in payment (p. 26)</a:t>
            </a:r>
          </a:p>
          <a:p>
            <a:pPr lvl="1"/>
            <a:r>
              <a:rPr lang="en-US" dirty="0"/>
              <a:t>Amazon</a:t>
            </a:r>
          </a:p>
          <a:p>
            <a:pPr lvl="2"/>
            <a:r>
              <a:rPr lang="en-US" dirty="0"/>
              <a:t>Method:  “unspecified income-based method” similar to residual profit split</a:t>
            </a:r>
          </a:p>
          <a:p>
            <a:pPr lvl="2"/>
            <a:r>
              <a:rPr lang="en-US" dirty="0"/>
              <a:t>7-yr useful life; allocate between pre-existing and subsequently developed</a:t>
            </a:r>
          </a:p>
          <a:p>
            <a:pPr lvl="2"/>
            <a:r>
              <a:rPr lang="en-US" dirty="0"/>
              <a:t>254.4mm</a:t>
            </a:r>
          </a:p>
          <a:p>
            <a:pPr lvl="2"/>
            <a:r>
              <a:rPr lang="en-US" dirty="0"/>
              <a:t>CUT (based on prices AMZ charged to M.com clients)</a:t>
            </a:r>
          </a:p>
          <a:p>
            <a:pPr lvl="1"/>
            <a:r>
              <a:rPr lang="en-US" dirty="0"/>
              <a:t>IRS</a:t>
            </a:r>
          </a:p>
          <a:p>
            <a:pPr lvl="2"/>
            <a:r>
              <a:rPr lang="en-US" dirty="0"/>
              <a:t>DCF or CUT</a:t>
            </a:r>
          </a:p>
          <a:p>
            <a:pPr lvl="2"/>
            <a:r>
              <a:rPr lang="en-US" dirty="0"/>
              <a:t>Indefinite useful life: 3.34bi</a:t>
            </a:r>
          </a:p>
          <a:p>
            <a:pPr lvl="1"/>
            <a:r>
              <a:rPr lang="en-US" dirty="0"/>
              <a:t>Marketing intangibles</a:t>
            </a:r>
          </a:p>
          <a:p>
            <a:pPr lvl="2"/>
            <a:r>
              <a:rPr lang="en-US" dirty="0"/>
              <a:t>AMZ: 251mm; IRS: 3.13bi </a:t>
            </a:r>
          </a:p>
          <a:p>
            <a:pPr lvl="1"/>
            <a:r>
              <a:rPr lang="en-US" dirty="0"/>
              <a:t>Customer information</a:t>
            </a:r>
          </a:p>
          <a:p>
            <a:pPr lvl="2"/>
            <a:r>
              <a:rPr lang="en-US" dirty="0"/>
              <a:t>CUT based on referral fees</a:t>
            </a:r>
          </a:p>
          <a:p>
            <a:r>
              <a:rPr lang="en-US" dirty="0"/>
              <a:t>Cost-sharing (p. 29)</a:t>
            </a:r>
          </a:p>
          <a:p>
            <a:pPr lvl="1"/>
            <a:r>
              <a:rPr lang="en-US" dirty="0"/>
              <a:t>IDCs</a:t>
            </a:r>
          </a:p>
          <a:p>
            <a:r>
              <a:rPr lang="en-US" dirty="0"/>
              <a:t>Stock-based compensation:  IDC must include all direct/indirect costs, including equity-based compensation</a:t>
            </a:r>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30310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Cost sharing (p. 34)</a:t>
            </a:r>
          </a:p>
          <a:p>
            <a:pPr lvl="1"/>
            <a:r>
              <a:rPr lang="en-US" dirty="0"/>
              <a:t>BIP for </a:t>
            </a:r>
            <a:r>
              <a:rPr lang="en-US" i="1" dirty="0"/>
              <a:t>pre-existing</a:t>
            </a:r>
            <a:r>
              <a:rPr lang="en-US" dirty="0"/>
              <a:t> intangible property; no BIP for subsequently developed</a:t>
            </a:r>
          </a:p>
          <a:p>
            <a:pPr lvl="1"/>
            <a:r>
              <a:rPr lang="en-US" dirty="0"/>
              <a:t>IRS</a:t>
            </a:r>
          </a:p>
          <a:p>
            <a:pPr lvl="2"/>
            <a:r>
              <a:rPr lang="en-US" dirty="0" err="1"/>
              <a:t>DCF</a:t>
            </a:r>
            <a:r>
              <a:rPr lang="en-US" dirty="0"/>
              <a:t> (assumed perpetual useful life) of </a:t>
            </a:r>
            <a:r>
              <a:rPr lang="en-US" dirty="0" err="1"/>
              <a:t>AEHT’s</a:t>
            </a:r>
            <a:r>
              <a:rPr lang="en-US" dirty="0"/>
              <a:t> European Business: 3.46bi</a:t>
            </a:r>
          </a:p>
          <a:p>
            <a:pPr lvl="2"/>
            <a:r>
              <a:rPr lang="en-US" dirty="0"/>
              <a:t>CT: “failed to restrict valuation to pre-existing intangible” (37)</a:t>
            </a:r>
          </a:p>
          <a:p>
            <a:pPr lvl="2"/>
            <a:r>
              <a:rPr lang="en-US" dirty="0"/>
              <a:t>CT: enterprise value not the same as intangible value</a:t>
            </a:r>
          </a:p>
          <a:p>
            <a:pPr lvl="1"/>
            <a:r>
              <a:rPr lang="en-US" dirty="0" err="1"/>
              <a:t>AMZ</a:t>
            </a:r>
            <a:endParaRPr lang="en-US" dirty="0"/>
          </a:p>
          <a:p>
            <a:pPr lvl="2"/>
            <a:r>
              <a:rPr lang="en-US" dirty="0"/>
              <a:t>CUT method for each technology, website, marketing, and customer information (but CT determined for itself the required </a:t>
            </a:r>
            <a:r>
              <a:rPr lang="en-US" dirty="0" err="1"/>
              <a:t>BIP</a:t>
            </a:r>
            <a:r>
              <a:rPr lang="en-US" dirty="0"/>
              <a:t>)</a:t>
            </a:r>
          </a:p>
          <a:p>
            <a:pPr lvl="2"/>
            <a:r>
              <a:rPr lang="en-US" dirty="0"/>
              <a:t>Website (42): used commission rates for </a:t>
            </a:r>
            <a:r>
              <a:rPr lang="en-US" dirty="0" err="1"/>
              <a:t>M.com</a:t>
            </a:r>
            <a:r>
              <a:rPr lang="en-US" dirty="0"/>
              <a:t> agreements (Target) + useful life + decay curve</a:t>
            </a:r>
          </a:p>
          <a:p>
            <a:pPr lvl="3"/>
            <a:r>
              <a:rPr lang="en-US" dirty="0"/>
              <a:t>Commission: Settle on 3.05% (46)</a:t>
            </a:r>
          </a:p>
          <a:p>
            <a:pPr lvl="3"/>
            <a:r>
              <a:rPr lang="en-US" dirty="0"/>
              <a:t>Useful life: 7 years (48)</a:t>
            </a:r>
          </a:p>
          <a:p>
            <a:pPr lvl="3"/>
            <a:r>
              <a:rPr lang="en-US" dirty="0"/>
              <a:t>Decay Curve: 100% to 17.7% (53)</a:t>
            </a:r>
          </a:p>
          <a:p>
            <a:pPr lvl="3"/>
            <a:r>
              <a:rPr lang="en-US" dirty="0"/>
              <a:t>Tail Period: 	3.5 years (5)</a:t>
            </a:r>
          </a:p>
          <a:p>
            <a:pPr lvl="3"/>
            <a:r>
              <a:rPr lang="en-US" dirty="0"/>
              <a:t>Revenue Base</a:t>
            </a:r>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137065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Marketing Intangibles: </a:t>
            </a:r>
            <a:r>
              <a:rPr lang="en-US" dirty="0" err="1"/>
              <a:t>AMZ</a:t>
            </a:r>
            <a:r>
              <a:rPr lang="en-US" dirty="0"/>
              <a:t> name, TM, TN, &amp; </a:t>
            </a:r>
            <a:r>
              <a:rPr lang="en-US" dirty="0" err="1"/>
              <a:t>Tdress</a:t>
            </a:r>
            <a:r>
              <a:rPr lang="en-US" dirty="0"/>
              <a:t>.</a:t>
            </a:r>
          </a:p>
          <a:p>
            <a:pPr lvl="1"/>
            <a:r>
              <a:rPr lang="en-US" dirty="0"/>
              <a:t>CUT best method (57)</a:t>
            </a:r>
          </a:p>
          <a:p>
            <a:pPr lvl="2"/>
            <a:r>
              <a:rPr lang="en-US" dirty="0"/>
              <a:t>Royalty rate: 1% (60)</a:t>
            </a:r>
          </a:p>
          <a:p>
            <a:pPr lvl="2"/>
            <a:r>
              <a:rPr lang="en-US" dirty="0"/>
              <a:t>Useful life: 20 years (63)</a:t>
            </a:r>
          </a:p>
          <a:p>
            <a:pPr lvl="2"/>
            <a:r>
              <a:rPr lang="en-US" dirty="0"/>
              <a:t>Revenue base: same as for website tech (projected revs. over useful life)</a:t>
            </a:r>
          </a:p>
          <a:p>
            <a:pPr lvl="1"/>
            <a:r>
              <a:rPr lang="en-US" dirty="0"/>
              <a:t>European Portfolio (25%)</a:t>
            </a:r>
          </a:p>
          <a:p>
            <a:pPr lvl="1"/>
            <a:r>
              <a:rPr lang="en-US" dirty="0"/>
              <a:t>Customer Information: based referral rates (129mm)</a:t>
            </a:r>
          </a:p>
          <a:p>
            <a:pPr lvl="1"/>
            <a:endParaRPr lang="en-US" dirty="0"/>
          </a:p>
          <a:p>
            <a:r>
              <a:rPr lang="en-US" dirty="0"/>
              <a:t>Cost Sharing Payments</a:t>
            </a:r>
          </a:p>
          <a:p>
            <a:pPr lvl="1"/>
            <a:r>
              <a:rPr lang="en-US"/>
              <a:t>IDC</a:t>
            </a:r>
            <a:endParaRPr lang="en-US" dirty="0"/>
          </a:p>
          <a:p>
            <a:pPr lvl="2"/>
            <a:endParaRPr lang="en-US" dirty="0"/>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152833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a:bodyPr>
          <a:lstStyle/>
          <a:p>
            <a:pPr eaLnBrk="1" hangingPunct="1">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eaLnBrk="1" hangingPunct="1">
              <a:defRPr/>
            </a:pPr>
            <a:r>
              <a:rPr lang="en-US" sz="2000" dirty="0">
                <a:cs typeface="+mn-cs"/>
              </a:rPr>
              <a:t>1059A</a:t>
            </a:r>
          </a:p>
          <a:p>
            <a:pPr lvl="1" eaLnBrk="1" hangingPunct="1">
              <a:defRPr/>
            </a:pPr>
            <a:r>
              <a:rPr lang="en-US" sz="2000" dirty="0">
                <a:cs typeface="+mn-cs"/>
              </a:rPr>
              <a:t>6038A; and </a:t>
            </a:r>
          </a:p>
          <a:p>
            <a:pPr lvl="1" eaLnBrk="1" hangingPunct="1">
              <a:defRPr/>
            </a:pPr>
            <a:r>
              <a:rPr lang="en-US" sz="2000" dirty="0">
                <a:cs typeface="+mn-cs"/>
              </a:rPr>
              <a:t>6662(e) and 6662(e)(B)</a:t>
            </a:r>
          </a:p>
          <a:p>
            <a:pPr lvl="2" eaLnBrk="1" hangingPunct="1">
              <a:defRPr/>
            </a:pPr>
            <a:r>
              <a:rPr lang="en-US" sz="1800" i="1" dirty="0">
                <a:cs typeface="+mn-cs"/>
              </a:rPr>
              <a:t>Substantial valuation misstatement</a:t>
            </a:r>
            <a:r>
              <a:rPr lang="en-US" sz="1800" dirty="0">
                <a:cs typeface="+mn-cs"/>
              </a:rPr>
              <a:t>: price/value &gt; 200% (or 50% less) than correct amount or net 482 adjustment exceeds the lessor of $5mm or 10% of gross receipts</a:t>
            </a:r>
          </a:p>
          <a:p>
            <a:pPr lvl="2" eaLnBrk="1" hangingPunct="1">
              <a:defRPr/>
            </a:pPr>
            <a:r>
              <a:rPr lang="en-US" sz="1800" dirty="0">
                <a:cs typeface="+mn-cs"/>
              </a:rPr>
              <a:t>Gross valuation misstatement: same as above but 400% (or 25%) or net 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err="1">
                <a:cs typeface="+mn-cs"/>
              </a:rPr>
              <a:t>Uni</a:t>
            </a:r>
            <a:r>
              <a:rPr lang="en-US" sz="2000" dirty="0">
                <a:cs typeface="+mn-cs"/>
              </a:rPr>
              <a:t>, Bi, and Multilateral</a:t>
            </a:r>
          </a:p>
          <a:p>
            <a:pPr eaLnBrk="1" hangingPunct="1">
              <a:defRPr/>
            </a:pPr>
            <a:r>
              <a:rPr lang="en-US" sz="2400" dirty="0">
                <a:cs typeface="+mn-cs"/>
              </a:rPr>
              <a:t>Income Tax Treaties</a:t>
            </a:r>
          </a:p>
          <a:p>
            <a:pPr lvl="1" eaLnBrk="1" hangingPunct="1">
              <a:defRPr/>
            </a:pPr>
            <a:r>
              <a:rPr lang="en-US" sz="2000" dirty="0">
                <a:cs typeface="+mn-cs"/>
              </a:rPr>
              <a:t>Art. 9(2)</a:t>
            </a: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 936(h)(3)(B)),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2.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0194FE-8F5C-4FB1-9C58-A785AE4B8BC6}">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dee7606c-638d-4687-a004-8de278f93ba2"/>
    <ds:schemaRef ds:uri="f450584a-cb59-46a6-8009-931c1e5e40a6"/>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9215</TotalTime>
  <Words>2224</Words>
  <Application>Microsoft Macintosh PowerPoint</Application>
  <PresentationFormat>On-screen Show (4:3)</PresentationFormat>
  <Paragraphs>227</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(148 TC No. 8, (2017)); aff’d 934 F.3d 976 (2019)</vt:lpstr>
      <vt:lpstr>Amazon v. CIR (2017)</vt:lpstr>
      <vt:lpstr>Amazon v. CIR (2017)</vt:lpstr>
      <vt:lpstr>Amazon v. CIR (2017)</vt:lpstr>
      <vt:lpstr>Amazon v. CIR (2017)</vt:lpstr>
      <vt:lpstr>Transfer Pricing</vt:lpstr>
      <vt:lpstr>Google Double Irish/Dutch Sandwich I-2003</vt:lpstr>
      <vt:lpstr>Google Double Irish/Dutch Sandwich II-2003</vt:lpstr>
      <vt:lpstr>Google’s Effective Tax Rate</vt:lpstr>
      <vt:lpstr>Google’s Effective Tax Rate: Reconciliation</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244</cp:revision>
  <dcterms:created xsi:type="dcterms:W3CDTF">2006-01-20T19:34:26Z</dcterms:created>
  <dcterms:modified xsi:type="dcterms:W3CDTF">2022-04-28T02:37:12Z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