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285" r:id="rId2"/>
    <p:sldId id="279" r:id="rId3"/>
    <p:sldId id="290" r:id="rId4"/>
    <p:sldId id="280" r:id="rId5"/>
    <p:sldId id="281" r:id="rId6"/>
    <p:sldId id="282" r:id="rId7"/>
    <p:sldId id="283" r:id="rId8"/>
    <p:sldId id="291" r:id="rId9"/>
    <p:sldId id="288" r:id="rId10"/>
    <p:sldId id="286" r:id="rId11"/>
    <p:sldId id="292" r:id="rId12"/>
    <p:sldId id="289" r:id="rId1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4" autoAdjust="0"/>
    <p:restoredTop sz="96329" autoAdjust="0"/>
  </p:normalViewPr>
  <p:slideViewPr>
    <p:cSldViewPr>
      <p:cViewPr>
        <p:scale>
          <a:sx n="130" d="100"/>
          <a:sy n="130" d="100"/>
        </p:scale>
        <p:origin x="712" y="1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>
                <a:latin typeface="Calibri Regular" charset="0"/>
              </a:rPr>
              <a:t>IT_Source</a:t>
            </a:r>
            <a:endParaRPr lang="en-US" dirty="0">
              <a:latin typeface="Calibri Regular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EAB2CC31-4CB3-B34B-AC8E-955EB8B66EC9}" type="slidenum">
              <a:rPr lang="en-US">
                <a:latin typeface="Calibri Regular" charset="0"/>
              </a:rPr>
              <a:pPr/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9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IT_Source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i="0">
                <a:latin typeface="Calibri Regular" charset="0"/>
              </a:defRPr>
            </a:lvl1pPr>
          </a:lstStyle>
          <a:p>
            <a:fld id="{12E615FE-6ADF-4343-B120-729F38C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57DEE2-C393-534E-A446-2F8CF7379927}" type="slidenum">
              <a:rPr lang="en-US" sz="1200" b="0">
                <a:latin typeface="Calibri Regular" charset="0"/>
              </a:rPr>
              <a:pPr eaLnBrk="1" hangingPunct="1"/>
              <a:t>2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C156EB-F65D-D147-947E-D37B9583AC2F}" type="slidenum">
              <a:rPr lang="en-US" sz="1200" b="0">
                <a:latin typeface="Calibri Regular" charset="0"/>
              </a:rPr>
              <a:pPr eaLnBrk="1" hangingPunct="1"/>
              <a:t>4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476CE-39A8-8D4D-B705-89565D672CDE}" type="slidenum">
              <a:rPr lang="en-US" sz="1200" b="0">
                <a:latin typeface="Calibri Regular" charset="0"/>
              </a:rPr>
              <a:pPr eaLnBrk="1" hangingPunct="1"/>
              <a:t>5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E36F31-1637-0640-90C4-6B83495768B8}" type="slidenum">
              <a:rPr lang="en-US" sz="1200" b="0">
                <a:latin typeface="Calibri Regular" charset="0"/>
              </a:rPr>
              <a:pPr eaLnBrk="1" hangingPunct="1"/>
              <a:t>6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BA8321-7E3D-BC44-943B-2D0E1DCA8176}" type="slidenum">
              <a:rPr lang="en-US" sz="1200" b="0">
                <a:latin typeface="Calibri Regular" charset="0"/>
              </a:rPr>
              <a:pPr eaLnBrk="1" hangingPunct="1"/>
              <a:t>7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FIRPTA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IT_FIRPTA_23</a:t>
            </a:r>
          </a:p>
        </p:txBody>
      </p:sp>
    </p:spTree>
    <p:extLst>
      <p:ext uri="{BB962C8B-B14F-4D97-AF65-F5344CB8AC3E}">
        <p14:creationId xmlns:p14="http://schemas.microsoft.com/office/powerpoint/2010/main" val="10031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</a:t>
            </a:r>
          </a:p>
          <a:p>
            <a:pPr algn="ctr" eaLnBrk="1" hangingPunct="1"/>
            <a:r>
              <a:rPr lang="en-US" sz="4400" dirty="0">
                <a:latin typeface="Calibri" charset="0"/>
              </a:rPr>
              <a:t>FIRPTA and Dispositions of U.S. Real Property</a:t>
            </a:r>
            <a:endParaRPr lang="en-US" sz="4400" b="1" dirty="0">
              <a:latin typeface="Calibri" charset="0"/>
            </a:endParaRP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760126"/>
            <a:ext cx="8458200" cy="4628951"/>
          </a:xfrm>
        </p:spPr>
        <p:txBody>
          <a:bodyPr anchor="t"/>
          <a:lstStyle/>
          <a:p>
            <a:r>
              <a:rPr lang="en-US" sz="2400" dirty="0"/>
              <a:t>REIT </a:t>
            </a:r>
            <a:r>
              <a:rPr lang="en-US" sz="2400" b="1" dirty="0"/>
              <a:t>distributions</a:t>
            </a:r>
            <a:r>
              <a:rPr lang="en-US" sz="2400" dirty="0"/>
              <a:t> attributable to S/X of USRPIs treated as gains from sale of USRPI</a:t>
            </a:r>
          </a:p>
          <a:p>
            <a:pPr lvl="1"/>
            <a:r>
              <a:rPr lang="en-US" sz="2400" b="1" i="1" dirty="0"/>
              <a:t>Exception</a:t>
            </a:r>
            <a:r>
              <a:rPr lang="en-US" sz="2400" dirty="0"/>
              <a:t>: QIE is </a:t>
            </a:r>
            <a:r>
              <a:rPr lang="en-US" sz="2400" b="1" i="1" dirty="0"/>
              <a:t>publicly traded</a:t>
            </a:r>
            <a:r>
              <a:rPr lang="en-US" sz="2400" i="1" dirty="0"/>
              <a:t>,</a:t>
            </a:r>
            <a:r>
              <a:rPr lang="en-US" sz="2400" dirty="0"/>
              <a:t> and FP owns not more than </a:t>
            </a:r>
            <a:r>
              <a:rPr lang="en-US" sz="2400" b="1" dirty="0"/>
              <a:t>10%</a:t>
            </a:r>
            <a:r>
              <a:rPr lang="en-US" sz="2400" dirty="0"/>
              <a:t>.  §897(h)(1) and (k)(1)(B).</a:t>
            </a:r>
          </a:p>
          <a:p>
            <a:pPr lvl="1"/>
            <a:r>
              <a:rPr lang="en-US" sz="2400" dirty="0"/>
              <a:t>Other REIT </a:t>
            </a:r>
            <a:r>
              <a:rPr lang="en-US" sz="2400" b="1" dirty="0"/>
              <a:t>distributions</a:t>
            </a:r>
            <a:r>
              <a:rPr lang="en-US" sz="2400" dirty="0"/>
              <a:t> taxed as ordinary dividends </a:t>
            </a:r>
          </a:p>
          <a:p>
            <a:r>
              <a:rPr lang="en-US" sz="2400" b="1" dirty="0"/>
              <a:t>Sales</a:t>
            </a:r>
            <a:r>
              <a:rPr lang="en-US" sz="2400" dirty="0"/>
              <a:t> of stock of </a:t>
            </a:r>
            <a:r>
              <a:rPr lang="en-US" sz="2400" i="1" dirty="0"/>
              <a:t>domestically controlled</a:t>
            </a:r>
            <a:r>
              <a:rPr lang="en-US" sz="2400" dirty="0"/>
              <a:t> (&lt;50% foreign) REIT not a USRPI</a:t>
            </a:r>
          </a:p>
          <a:p>
            <a:pPr lvl="1"/>
            <a:r>
              <a:rPr lang="en-US" sz="2400" dirty="0"/>
              <a:t>Sale of </a:t>
            </a:r>
            <a:r>
              <a:rPr lang="en-US" sz="2400" i="1" dirty="0"/>
              <a:t>publicly traded</a:t>
            </a:r>
            <a:r>
              <a:rPr lang="en-US" sz="2400" dirty="0"/>
              <a:t> REIT is not subject to FIRPTA unless seller held more than 10%. §897(k)(1)(A).</a:t>
            </a: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Rules: Investing Through REITs (QIEs)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0" y="638863"/>
            <a:ext cx="99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 charset="0"/>
            </a:endParaRPr>
          </a:p>
        </p:txBody>
      </p:sp>
      <p:cxnSp>
        <p:nvCxnSpPr>
          <p:cNvPr id="7" name="Straight Connector 6"/>
          <p:cNvCxnSpPr>
            <a:cxnSpLocks/>
            <a:stCxn id="6" idx="2"/>
            <a:endCxn id="8" idx="0"/>
          </p:cNvCxnSpPr>
          <p:nvPr/>
        </p:nvCxnSpPr>
        <p:spPr bwMode="auto">
          <a:xfrm>
            <a:off x="2781300" y="1019863"/>
            <a:ext cx="0" cy="327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86000" y="1347152"/>
            <a:ext cx="990600" cy="33855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F1C2A-C8CA-6763-654C-E159AE0719D3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372102" y="990600"/>
            <a:ext cx="0" cy="272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C5AED1-E478-A980-BEB4-FBC207C13011}"/>
              </a:ext>
            </a:extLst>
          </p:cNvPr>
          <p:cNvSpPr txBox="1"/>
          <p:nvPr/>
        </p:nvSpPr>
        <p:spPr>
          <a:xfrm>
            <a:off x="4876802" y="1263559"/>
            <a:ext cx="990600" cy="33855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5247-ED26-535D-7CCC-C192D82DEEAB}"/>
              </a:ext>
            </a:extLst>
          </p:cNvPr>
          <p:cNvSpPr txBox="1"/>
          <p:nvPr/>
        </p:nvSpPr>
        <p:spPr>
          <a:xfrm>
            <a:off x="4999243" y="6438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NRA</a:t>
            </a:r>
          </a:p>
        </p:txBody>
      </p:sp>
    </p:spTree>
    <p:extLst>
      <p:ext uri="{BB962C8B-B14F-4D97-AF65-F5344CB8AC3E}">
        <p14:creationId xmlns:p14="http://schemas.microsoft.com/office/powerpoint/2010/main" val="11845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C33E05-DDCB-43C9-D44D-BE203651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Stock of a REIT is </a:t>
            </a:r>
            <a:r>
              <a:rPr lang="en-US" sz="2400" b="1" dirty="0"/>
              <a:t>not</a:t>
            </a:r>
            <a:r>
              <a:rPr lang="en-US" sz="2400" dirty="0"/>
              <a:t> a USRPI to the extent held by a </a:t>
            </a:r>
            <a:r>
              <a:rPr lang="en-US" sz="2400" b="1" dirty="0"/>
              <a:t>qualified shareholder, </a:t>
            </a:r>
            <a:r>
              <a:rPr lang="en-US" sz="2400" dirty="0"/>
              <a:t>and </a:t>
            </a:r>
            <a:r>
              <a:rPr lang="en-US" sz="2400" b="1" dirty="0"/>
              <a:t>distributions</a:t>
            </a:r>
            <a:r>
              <a:rPr lang="en-US" sz="2400" dirty="0"/>
              <a:t> to a </a:t>
            </a:r>
            <a:r>
              <a:rPr lang="en-US" sz="2400" b="1" dirty="0"/>
              <a:t>qualified shareholder</a:t>
            </a:r>
            <a:r>
              <a:rPr lang="en-US" sz="2400" dirty="0"/>
              <a:t> are </a:t>
            </a:r>
            <a:r>
              <a:rPr lang="en-US" sz="2400" b="1" dirty="0"/>
              <a:t>not</a:t>
            </a:r>
            <a:r>
              <a:rPr lang="en-US" sz="2400" dirty="0"/>
              <a:t> treated as gains from the S/X of a USRPI. §897(k)(2).</a:t>
            </a:r>
          </a:p>
          <a:p>
            <a:r>
              <a:rPr lang="en-US" sz="2400" b="1" dirty="0"/>
              <a:t>Qualified Shareholder</a:t>
            </a:r>
          </a:p>
          <a:p>
            <a:pPr lvl="1"/>
            <a:r>
              <a:rPr lang="en-US" sz="2000" dirty="0"/>
              <a:t>Publicly traded and eligible for treaty benefits or a foreign PSH LP traded on the NYSE or NASDAQ,</a:t>
            </a:r>
          </a:p>
          <a:p>
            <a:pPr lvl="1"/>
            <a:r>
              <a:rPr lang="en-US" sz="2000" dirty="0"/>
              <a:t>Is a Qualified Collective Investment Vehicle (QCIV), and</a:t>
            </a:r>
          </a:p>
          <a:p>
            <a:pPr lvl="1"/>
            <a:r>
              <a:rPr lang="en-US" sz="2000" dirty="0"/>
              <a:t>Maintains a record of =&gt;5% shareholders. §897(k)(3)(A)</a:t>
            </a:r>
          </a:p>
          <a:p>
            <a:r>
              <a:rPr lang="en-US" sz="2400" b="1" dirty="0"/>
              <a:t>QCIV</a:t>
            </a:r>
          </a:p>
          <a:p>
            <a:pPr lvl="1"/>
            <a:r>
              <a:rPr lang="en-US" sz="2000" dirty="0"/>
              <a:t>Treaty eligible but only if treaty imposes conditions on dividends paid by a REIT and is eligible for a reduced WH rate on ordinary dividend paid by a REIT even if the person holds &gt;10% of the REIT,</a:t>
            </a:r>
          </a:p>
          <a:p>
            <a:pPr lvl="1"/>
            <a:r>
              <a:rPr lang="en-US" sz="2000" dirty="0"/>
              <a:t>Is a publicly traded PSH not treated as a corporation, or </a:t>
            </a:r>
          </a:p>
          <a:p>
            <a:pPr lvl="1"/>
            <a:r>
              <a:rPr lang="en-US" sz="2000" dirty="0"/>
              <a:t>Designated as a CIV by Treasury. §897(k)(3)(B)</a:t>
            </a:r>
          </a:p>
          <a:p>
            <a:r>
              <a:rPr lang="en-US" sz="2400" dirty="0"/>
              <a:t>If the Qualified Shareholder has an </a:t>
            </a:r>
            <a:r>
              <a:rPr lang="en-US" sz="2400" b="1" dirty="0"/>
              <a:t>applicable investor (AI)</a:t>
            </a:r>
            <a:r>
              <a:rPr lang="en-US" sz="2400" dirty="0"/>
              <a:t>, these benefits are reduced</a:t>
            </a:r>
          </a:p>
          <a:p>
            <a:pPr lvl="1"/>
            <a:r>
              <a:rPr lang="en-US" sz="2250" dirty="0"/>
              <a:t>AI: non-Qualified Shareholder that holds more the 10% of the REIT stock  </a:t>
            </a:r>
          </a:p>
          <a:p>
            <a:pPr lvl="1"/>
            <a:endParaRPr lang="en-US" sz="22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A1EEF-92E9-8634-23F7-8D683535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mo</a:t>
            </a:r>
            <a:r>
              <a:rPr lang="en-US" dirty="0"/>
              <a:t>’ special rules for REITs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8B3A-DAEF-BB51-595A-AAB8EDA8A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4F53-6004-4C9E-B559-EE39F937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B4C5C-C37B-7482-E96D-EB814563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REIT dividends qualify for 15% rate if: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FP is an individual owning 10% or less; 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payor is publicly traded and FV owns 5% or less, </a:t>
            </a:r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or 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FP owns 10% or less </a:t>
            </a:r>
            <a:r>
              <a:rPr lang="en-US" sz="2400" u="sng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the PIV is diversified (no single interest in the REIT &gt;10% of the REIT’s total interest in real </a:t>
            </a:r>
            <a:r>
              <a:rPr lang="en-US" sz="2400" dirty="0"/>
              <a:t>property). (Art. 10, par. 4 and Tech. </a:t>
            </a:r>
            <a:r>
              <a:rPr lang="en-US" sz="2400" dirty="0" err="1"/>
              <a:t>Explan</a:t>
            </a:r>
            <a:r>
              <a:rPr lang="en-US" sz="2400" dirty="0"/>
              <a:t>.)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55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REIT dividends to pensions qualify for 0% rate if the pension owns 10% or less of the REIT</a:t>
            </a:r>
          </a:p>
          <a:p>
            <a:endParaRPr lang="en-US" sz="255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REIT dividends attributable to gains from USRPI taxed as gains from the sale of USRPI and not as dividends (Art. 13</a:t>
            </a:r>
            <a:r>
              <a:rPr lang="en-US" sz="2550" dirty="0"/>
              <a:t> and </a:t>
            </a:r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Tech. </a:t>
            </a:r>
            <a:r>
              <a:rPr lang="en-US" sz="2550" dirty="0" err="1">
                <a:latin typeface="Calibri" charset="0"/>
                <a:ea typeface="Calibri" charset="0"/>
                <a:cs typeface="Calibri" charset="0"/>
              </a:rPr>
              <a:t>Explan</a:t>
            </a:r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113AD-0A7E-9D35-37A8-C9E7F29C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Treaties and Pooled Investments Vehicles (REITs and RICs)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E27F4-7958-A75C-76F3-39A5FDF69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CC19-4F63-ECC3-84AF-198EC07A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2575" indent="-2825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Gains from the sale/disposition of a U.S. real property interest (USRPI) are treated as ECI.  §897(a)(1).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Buyer</a:t>
            </a:r>
            <a:r>
              <a:rPr lang="en-US" sz="2000" dirty="0">
                <a:latin typeface="Calibri Regular" charset="0"/>
              </a:rPr>
              <a:t> must generally withhold </a:t>
            </a:r>
            <a:r>
              <a:rPr lang="en-US" sz="2000" b="1" dirty="0">
                <a:latin typeface="Calibri Regular" charset="0"/>
              </a:rPr>
              <a:t>15% of the </a:t>
            </a:r>
            <a:r>
              <a:rPr lang="en-US" sz="2000" b="1" u="sng" dirty="0">
                <a:latin typeface="Calibri Regular" charset="0"/>
              </a:rPr>
              <a:t>amount realized</a:t>
            </a:r>
            <a:r>
              <a:rPr lang="en-US" sz="2000" b="1" dirty="0">
                <a:latin typeface="Calibri Regular" charset="0"/>
              </a:rPr>
              <a:t> </a:t>
            </a:r>
            <a:r>
              <a:rPr lang="en-US" sz="2000" dirty="0">
                <a:latin typeface="Calibri Regular" charset="0"/>
              </a:rPr>
              <a:t>on the purchase of any USRPI from a foreign person.  §1445.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USRPI</a:t>
            </a:r>
            <a:r>
              <a:rPr lang="en-US" sz="2000" dirty="0">
                <a:latin typeface="Calibri Regular" charset="0"/>
              </a:rPr>
              <a:t>: </a:t>
            </a:r>
          </a:p>
          <a:p>
            <a:pPr lvl="1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direct </a:t>
            </a:r>
            <a:r>
              <a:rPr lang="en-US" sz="2000" dirty="0">
                <a:latin typeface="Calibri Regular" charset="0"/>
              </a:rPr>
              <a:t>real property interests, such as land, buildings, options, leases and associated personal property; and </a:t>
            </a:r>
          </a:p>
          <a:p>
            <a:pPr lvl="1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stock of any U.S. corporation </a:t>
            </a:r>
            <a:r>
              <a:rPr lang="en-US" sz="2000" dirty="0">
                <a:latin typeface="Calibri Regular" charset="0"/>
              </a:rPr>
              <a:t>that has been a U.S. real property holding company (USRPHC) at any time during the last five years.  §897(c)(1)(A)(</a:t>
            </a:r>
            <a:r>
              <a:rPr lang="en-US" sz="2000" dirty="0" err="1">
                <a:latin typeface="Calibri Regular" charset="0"/>
              </a:rPr>
              <a:t>i</a:t>
            </a:r>
            <a:r>
              <a:rPr lang="en-US" sz="2000" dirty="0">
                <a:latin typeface="Calibri Regular" charset="0"/>
              </a:rPr>
              <a:t>), (ii); (c)(6).  </a:t>
            </a:r>
          </a:p>
          <a:p>
            <a:pPr lvl="2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Note: </a:t>
            </a:r>
          </a:p>
          <a:p>
            <a:pPr marL="454025" lvl="1" indent="-282575">
              <a:spcBef>
                <a:spcPct val="0"/>
              </a:spcBef>
            </a:pPr>
            <a:r>
              <a:rPr lang="en-US" sz="1850" dirty="0">
                <a:latin typeface="Calibri Regular" charset="0"/>
              </a:rPr>
              <a:t>Gains from the S/X of stock of a </a:t>
            </a:r>
            <a:r>
              <a:rPr lang="en-US" sz="1850" b="1" dirty="0">
                <a:latin typeface="Calibri Regular" charset="0"/>
              </a:rPr>
              <a:t>foreign corporation </a:t>
            </a:r>
            <a:r>
              <a:rPr lang="en-US" sz="1850" dirty="0">
                <a:latin typeface="Calibri Regular" charset="0"/>
              </a:rPr>
              <a:t>are not taxed, even if the corporation's only asset is a USRPI--when the FC sells the USRPI, however, it will be subject to tax, since it is a foreign person selling a USRPI.  </a:t>
            </a:r>
            <a:endParaRPr lang="en-US" dirty="0">
              <a:latin typeface="Calibri Regular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FIRPTA: USRPIs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0B76D-29EE-3358-DFFB-B6D65A29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US corporation that as of the date of disposition:</a:t>
            </a:r>
          </a:p>
          <a:p>
            <a:pPr lvl="1"/>
            <a:r>
              <a:rPr lang="en-US" sz="2000" dirty="0"/>
              <a:t>doesn’t hold any USRPIs,</a:t>
            </a:r>
          </a:p>
          <a:p>
            <a:pPr lvl="1"/>
            <a:r>
              <a:rPr lang="en-US" sz="2000" dirty="0"/>
              <a:t>any USRPIs held by the corporation during the shorter of 5 years or the SH’s holding period were disposed of in taxable transactions, and </a:t>
            </a:r>
          </a:p>
          <a:p>
            <a:pPr lvl="1"/>
            <a:r>
              <a:rPr lang="en-US" sz="2000" dirty="0"/>
              <a:t>The corporation wasn’t a RIC (mutual fund/ETF) or REIT during the holding period. </a:t>
            </a:r>
            <a:r>
              <a:rPr lang="en-US" sz="2000" dirty="0">
                <a:latin typeface="Calibri Regular" charset="0"/>
              </a:rPr>
              <a:t>§897(c)(1)(B)</a:t>
            </a:r>
          </a:p>
          <a:p>
            <a:pPr lvl="1"/>
            <a:endParaRPr lang="en-US" sz="2000" dirty="0">
              <a:latin typeface="Calibri Regular" charset="0"/>
            </a:endParaRPr>
          </a:p>
          <a:p>
            <a:r>
              <a:rPr lang="en-US" sz="2400" dirty="0">
                <a:latin typeface="Calibri Regular" charset="0"/>
              </a:rPr>
              <a:t>Publicly traded stock, including publicly traded partnership, if held by 5%-or-less shareholder (partner). §897(c)(3) and Reg. §1.897-1(c)(2)(iv). </a:t>
            </a:r>
          </a:p>
          <a:p>
            <a:endParaRPr lang="en-US" sz="2400" dirty="0">
              <a:latin typeface="Calibri Regular" charset="0"/>
            </a:endParaRPr>
          </a:p>
          <a:p>
            <a:r>
              <a:rPr lang="en-US" sz="2400" dirty="0">
                <a:latin typeface="Calibri Regular" charset="0"/>
              </a:rPr>
              <a:t>Sale of partnership interest is treated a disposition of a a partner's proportionate interest in the assets of the entity. §897(g) and Reg. §1.897-1(e)(2)(ii) </a:t>
            </a:r>
          </a:p>
          <a:p>
            <a:pPr marL="0" indent="0">
              <a:buNone/>
            </a:pPr>
            <a:endParaRPr lang="en-US" sz="2400" dirty="0">
              <a:latin typeface="Calibri Regular" charset="0"/>
            </a:endParaRPr>
          </a:p>
          <a:p>
            <a:r>
              <a:rPr lang="en-US" sz="2400" dirty="0">
                <a:latin typeface="Calibri Regular" charset="0"/>
              </a:rPr>
              <a:t>A qualified foreign pension funds is not treated as an NRA or FC. §897</a:t>
            </a:r>
            <a:r>
              <a:rPr lang="en-US" sz="2400" i="1" dirty="0">
                <a:latin typeface="Calibri Regular" charset="0"/>
              </a:rPr>
              <a:t>(l)</a:t>
            </a:r>
            <a:r>
              <a:rPr lang="en-US" sz="2400" dirty="0">
                <a:latin typeface="Calibri Regular" charset="0"/>
              </a:rPr>
              <a:t>  </a:t>
            </a:r>
          </a:p>
          <a:p>
            <a:pPr marL="0" indent="0">
              <a:buNone/>
            </a:pPr>
            <a:endParaRPr lang="en-US" sz="2400" dirty="0">
              <a:latin typeface="Calibri Regular" charset="0"/>
            </a:endParaRPr>
          </a:p>
          <a:p>
            <a:pPr marL="0" indent="0">
              <a:buNone/>
            </a:pPr>
            <a:endParaRPr lang="en-US" sz="2400" dirty="0">
              <a:latin typeface="Calibri Regular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E99D3-E228-C1F8-B66B-268ACF1C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Real Property Interest Exceptions and Special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6E051-6299-A6DB-411D-E19AC788F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1D27-AAB9-15A9-E9CF-63ECE1A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384048" y="533400"/>
            <a:ext cx="8182101" cy="5812064"/>
          </a:xfrm>
          <a:noFill/>
        </p:spPr>
        <p:txBody>
          <a:bodyPr/>
          <a:lstStyle/>
          <a:p>
            <a:pPr marL="450850" indent="-450850" algn="ctr" defTabSz="117475">
              <a:spcBef>
                <a:spcPct val="0"/>
              </a:spcBef>
              <a:buFontTx/>
              <a:buNone/>
            </a:pPr>
            <a:endParaRPr lang="en-US" sz="24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A USRPHC is </a:t>
            </a:r>
            <a:r>
              <a:rPr lang="en-US" sz="1800" b="1" dirty="0">
                <a:latin typeface="Calibri Regular" charset="0"/>
              </a:rPr>
              <a:t>any</a:t>
            </a:r>
            <a:r>
              <a:rPr lang="en-US" sz="1800" dirty="0">
                <a:latin typeface="Calibri Regular" charset="0"/>
              </a:rPr>
              <a:t> corporation (foreign </a:t>
            </a:r>
            <a:r>
              <a:rPr lang="en-US" sz="1800" b="1" dirty="0">
                <a:latin typeface="Calibri Regular" charset="0"/>
              </a:rPr>
              <a:t>or </a:t>
            </a:r>
            <a:r>
              <a:rPr lang="en-US" sz="1800" dirty="0">
                <a:latin typeface="Calibri Regular" charset="0"/>
              </a:rPr>
              <a:t>US) if the FMV of its USRPIs equals or exceeds the FMV of its foreign real property (FRP) plus its T/B assets.  §897(c)(2).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  <a:p>
            <a:pPr marL="450850" indent="-450850" algn="ctr" defTabSz="117475">
              <a:spcBef>
                <a:spcPct val="0"/>
              </a:spcBef>
              <a:buFontTx/>
              <a:buNone/>
            </a:pPr>
            <a:r>
              <a:rPr lang="en-US" sz="1800" b="1" dirty="0">
                <a:latin typeface="Calibri Regular" charset="0"/>
              </a:rPr>
              <a:t>USRPI = or &gt; (</a:t>
            </a:r>
            <a:r>
              <a:rPr lang="en-US" sz="1800" b="1" dirty="0" err="1">
                <a:latin typeface="Calibri Regular" charset="0"/>
              </a:rPr>
              <a:t>FRP</a:t>
            </a:r>
            <a:r>
              <a:rPr lang="en-US" sz="1800" b="1" dirty="0">
                <a:latin typeface="Calibri Regular" charset="0"/>
              </a:rPr>
              <a:t> + T/B)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Is USCO or FC a USRPHC?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</a:t>
            </a:r>
            <a:r>
              <a:rPr lang="en-US" b="1" dirty="0">
                <a:latin typeface="Calibri Regular" charset="0"/>
              </a:rPr>
              <a:t>	</a:t>
            </a:r>
            <a:r>
              <a:rPr lang="en-US" sz="1400" b="1" u="sng" dirty="0">
                <a:latin typeface="Calibri Regular" charset="0"/>
              </a:rPr>
              <a:t>Figure 1</a:t>
            </a:r>
            <a:r>
              <a:rPr lang="en-US" sz="1400" b="1" dirty="0">
                <a:latin typeface="Calibri Regular" charset="0"/>
              </a:rPr>
              <a:t> 														</a:t>
            </a:r>
            <a:r>
              <a:rPr lang="en-US" sz="1400" b="1" u="sng" dirty="0">
                <a:latin typeface="Calibri Regular" charset="0"/>
              </a:rPr>
              <a:t>Figure 2</a:t>
            </a:r>
            <a:r>
              <a:rPr lang="en-US" sz="1400" b="1" dirty="0">
                <a:latin typeface="Calibri Regular" charset="0"/>
              </a:rPr>
              <a:t>																</a:t>
            </a:r>
            <a:r>
              <a:rPr lang="en-US" sz="1400" b="1" u="sng" dirty="0">
                <a:latin typeface="Calibri Regular" charset="0"/>
              </a:rPr>
              <a:t>Figure 2A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USRPHC</a:t>
            </a:r>
            <a:endParaRPr lang="en-US" dirty="0">
              <a:latin typeface="Calibri Regular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847486" y="1700213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4343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alibri Regular" charset="0"/>
              </a:rPr>
              <a:t>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576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981200" y="3690113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43434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2098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720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219200" y="4796662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810000" y="4905375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209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45720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1722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324600" y="4829175"/>
            <a:ext cx="2165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Investments (70)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162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7162800" y="4067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/>
      <p:bldP spid="203783" grpId="0"/>
      <p:bldP spid="203784" grpId="0"/>
      <p:bldP spid="203785" grpId="0" animBg="1"/>
      <p:bldP spid="203786" grpId="0" animBg="1"/>
      <p:bldP spid="203787" grpId="0"/>
      <p:bldP spid="203788" grpId="0"/>
      <p:bldP spid="203789" grpId="0" animBg="1"/>
      <p:bldP spid="203790" grpId="0" animBg="1"/>
      <p:bldP spid="203791" grpId="0" animBg="1"/>
      <p:bldP spid="203792" grpId="0"/>
      <p:bldP spid="203793" grpId="0" animBg="1"/>
      <p:bldP spid="203794" grpId="0" animBg="1"/>
      <p:bldP spid="2037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70541" y="499705"/>
            <a:ext cx="8458201" cy="5404366"/>
          </a:xfrm>
        </p:spPr>
        <p:txBody>
          <a:bodyPr/>
          <a:lstStyle/>
          <a:p>
            <a:pPr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 testing whether </a:t>
            </a:r>
            <a:r>
              <a:rPr lang="en-US" sz="2000" b="1" dirty="0">
                <a:latin typeface="Calibri Regular" charset="0"/>
              </a:rPr>
              <a:t>any</a:t>
            </a:r>
            <a:r>
              <a:rPr lang="en-US" sz="2000" dirty="0">
                <a:latin typeface="Calibri Regular" charset="0"/>
              </a:rPr>
              <a:t> corporation is a USRPHC, if a corporation holds </a:t>
            </a:r>
            <a:r>
              <a:rPr lang="en-US" sz="2000" b="1" dirty="0">
                <a:latin typeface="Calibri Regular" charset="0"/>
              </a:rPr>
              <a:t>50% or more </a:t>
            </a:r>
            <a:r>
              <a:rPr lang="en-US" sz="2000" dirty="0">
                <a:latin typeface="Calibri Regular" charset="0"/>
              </a:rPr>
              <a:t>of the stock of another corporation, the stock of the </a:t>
            </a:r>
            <a:r>
              <a:rPr lang="en-US" sz="2000" i="1" dirty="0">
                <a:latin typeface="Calibri Regular" charset="0"/>
              </a:rPr>
              <a:t>lower-tier corporation is disregarded, </a:t>
            </a:r>
            <a:r>
              <a:rPr lang="en-US" sz="2000" dirty="0">
                <a:latin typeface="Calibri Regular" charset="0"/>
              </a:rPr>
              <a:t>and the upper-tier corporation is deemed to </a:t>
            </a:r>
            <a:r>
              <a:rPr lang="en-US" sz="2000" i="1" dirty="0">
                <a:latin typeface="Calibri Regular" charset="0"/>
              </a:rPr>
              <a:t>hold its pro rata share of the lower-tier corporation's assets</a:t>
            </a:r>
            <a:r>
              <a:rPr lang="en-US" sz="2000" dirty="0">
                <a:latin typeface="Calibri Regular" charset="0"/>
              </a:rPr>
              <a:t>.  §897(c)(5)(A).</a:t>
            </a:r>
          </a:p>
          <a:p>
            <a:pPr marL="0" indent="3175" defTabSz="117475">
              <a:spcBef>
                <a:spcPct val="0"/>
              </a:spcBef>
            </a:pPr>
            <a:endParaRPr lang="en-US" sz="1800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			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	</a:t>
            </a:r>
            <a:r>
              <a:rPr lang="en-US" sz="1800" dirty="0">
                <a:latin typeface="Calibri Regular" charset="0"/>
              </a:rPr>
              <a:t>			</a:t>
            </a:r>
            <a:r>
              <a:rPr lang="en-US" sz="1600" b="1" u="sng" dirty="0">
                <a:latin typeface="Calibri Regular" charset="0"/>
              </a:rPr>
              <a:t>Figure 3</a:t>
            </a:r>
            <a:r>
              <a:rPr lang="en-US" sz="1600" b="1" dirty="0">
                <a:latin typeface="Calibri Regular" charset="0"/>
              </a:rPr>
              <a:t>																															</a:t>
            </a:r>
            <a:r>
              <a:rPr lang="en-US" sz="2000" b="1" dirty="0">
                <a:latin typeface="Calibri Regular" charset="0"/>
              </a:rPr>
              <a:t>	</a:t>
            </a:r>
            <a:r>
              <a:rPr lang="en-US" sz="1600" b="1" u="sng" dirty="0">
                <a:latin typeface="Calibri Regular" charset="0"/>
              </a:rPr>
              <a:t>Figure 4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</p:txBody>
      </p:sp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Controlling Interests (50%+)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66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971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7150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74676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9812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4770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>
            <a:off x="7620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5835" name="AutoShape 11"/>
          <p:cNvCxnSpPr>
            <a:cxnSpLocks noChangeShapeType="1"/>
            <a:stCxn id="205829" idx="2"/>
            <a:endCxn id="205832" idx="0"/>
          </p:cNvCxnSpPr>
          <p:nvPr/>
        </p:nvCxnSpPr>
        <p:spPr bwMode="auto">
          <a:xfrm rot="5400000">
            <a:off x="25908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837" name="AutoShape 13"/>
          <p:cNvCxnSpPr>
            <a:cxnSpLocks noChangeShapeType="1"/>
            <a:stCxn id="205828" idx="2"/>
            <a:endCxn id="205832" idx="0"/>
          </p:cNvCxnSpPr>
          <p:nvPr/>
        </p:nvCxnSpPr>
        <p:spPr bwMode="auto">
          <a:xfrm rot="16200000" flipH="1">
            <a:off x="1638300" y="36195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38100" y="4210823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cxnSp>
        <p:nvCxnSpPr>
          <p:cNvPr id="205839" name="AutoShape 15"/>
          <p:cNvCxnSpPr>
            <a:cxnSpLocks noChangeShapeType="1"/>
            <a:stCxn id="205830" idx="2"/>
            <a:endCxn id="205833" idx="0"/>
          </p:cNvCxnSpPr>
          <p:nvPr/>
        </p:nvCxnSpPr>
        <p:spPr bwMode="auto">
          <a:xfrm rot="16200000" flipH="1">
            <a:off x="6210300" y="36957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840" name="AutoShape 16"/>
          <p:cNvCxnSpPr>
            <a:cxnSpLocks noChangeShapeType="1"/>
            <a:stCxn id="205831" idx="2"/>
            <a:endCxn id="205833" idx="0"/>
          </p:cNvCxnSpPr>
          <p:nvPr/>
        </p:nvCxnSpPr>
        <p:spPr bwMode="auto">
          <a:xfrm rot="5400000">
            <a:off x="70866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3557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b="0" dirty="0">
              <a:latin typeface="Calibri Regular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371600" y="29718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438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7010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524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429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61722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001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752600" y="5181600"/>
            <a:ext cx="1388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NY Building 60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324600" y="5181600"/>
            <a:ext cx="129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T/B Assets 40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2514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4267200" y="39624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5105400" y="3733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 animBg="1"/>
      <p:bldP spid="205830" grpId="0" animBg="1"/>
      <p:bldP spid="205831" grpId="0" animBg="1"/>
      <p:bldP spid="205832" grpId="0" animBg="1"/>
      <p:bldP spid="205833" grpId="0" animBg="1"/>
      <p:bldP spid="205834" grpId="0" animBg="1"/>
      <p:bldP spid="205838" grpId="0"/>
      <p:bldP spid="205841" grpId="0"/>
      <p:bldP spid="205842" grpId="0"/>
      <p:bldP spid="205843" grpId="0"/>
      <p:bldP spid="205844" grpId="0"/>
      <p:bldP spid="205845" grpId="0"/>
      <p:bldP spid="205846" grpId="0"/>
      <p:bldP spid="205847" grpId="0"/>
      <p:bldP spid="205848" grpId="0"/>
      <p:bldP spid="205849" grpId="0"/>
      <p:bldP spid="205850" grpId="0"/>
      <p:bldP spid="205851" grpId="0"/>
      <p:bldP spid="205852" grpId="0" animBg="1"/>
      <p:bldP spid="205853" grpId="0" animBg="1"/>
      <p:bldP spid="205854" grpId="0"/>
      <p:bldP spid="2058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In testing whether any corporation is a USRPHC, if it holds less than 50% of the stock of a </a:t>
            </a:r>
            <a:r>
              <a:rPr lang="en-US" sz="2400" b="1" dirty="0">
                <a:latin typeface="Calibri Regular" charset="0"/>
              </a:rPr>
              <a:t>foreign corporation (FC)</a:t>
            </a:r>
            <a:r>
              <a:rPr lang="en-US" sz="2400" dirty="0">
                <a:latin typeface="Calibri Regular" charset="0"/>
              </a:rPr>
              <a:t>, the stock of FC </a:t>
            </a:r>
            <a:r>
              <a:rPr lang="en-US" sz="2400" b="1" i="1" dirty="0">
                <a:latin typeface="Calibri Regular" charset="0"/>
              </a:rPr>
              <a:t>can be treated as </a:t>
            </a:r>
            <a:r>
              <a:rPr lang="en-US" sz="2400" dirty="0">
                <a:latin typeface="Calibri Regular" charset="0"/>
              </a:rPr>
              <a:t>a USRPI in the hands of the upper-tier corporation.</a:t>
            </a:r>
          </a:p>
          <a:p>
            <a:pPr marL="636588" lvl="1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What if the stock is stock of a U.S. corporation?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FC must be tested to determine whether it is a USRPHC.  If it is, the value of the FC stock held by the upper-tier corporation is now a USRPI </a:t>
            </a:r>
            <a:r>
              <a:rPr lang="en-US" sz="2400" b="1" dirty="0">
                <a:latin typeface="Calibri Regular" charset="0"/>
              </a:rPr>
              <a:t>in testing whether the upper-tier corporation is a USRPHC</a:t>
            </a:r>
            <a:r>
              <a:rPr lang="en-US" sz="2400" dirty="0">
                <a:latin typeface="Calibri Regular" charset="0"/>
              </a:rPr>
              <a:t>.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If FC is not a USRPHC, the stock is completely disregarded (unless in the rare case the stock is part of the upper-tier corporation's T/B assets, </a:t>
            </a:r>
            <a:r>
              <a:rPr lang="en-US" sz="2400" i="1" dirty="0">
                <a:latin typeface="Calibri Regular" charset="0"/>
              </a:rPr>
              <a:t>e.g.</a:t>
            </a:r>
            <a:r>
              <a:rPr lang="en-US" sz="2400" dirty="0">
                <a:latin typeface="Calibri Regular" charset="0"/>
              </a:rPr>
              <a:t>, in the case of a stock dealer).  §897(c)(4)(A).</a:t>
            </a:r>
            <a:endParaRPr lang="en-US" sz="1050" dirty="0">
              <a:latin typeface="Calibri Regular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USRPIs: Minority Interests (&lt;50%)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384049" y="533400"/>
            <a:ext cx="8353062" cy="5812064"/>
          </a:xfrm>
        </p:spPr>
        <p:txBody>
          <a:bodyPr/>
          <a:lstStyle/>
          <a:p>
            <a:r>
              <a:rPr lang="en-US" sz="2400" dirty="0"/>
              <a:t>Is USCO1 a USRPHC?</a:t>
            </a:r>
          </a:p>
          <a:p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USRPHCs</a:t>
            </a:r>
            <a:endParaRPr lang="en-US" dirty="0">
              <a:latin typeface="Calibri Regular" charset="0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219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133600" y="3746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914400" y="2984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27" name="AutoShape 7"/>
          <p:cNvCxnSpPr>
            <a:cxnSpLocks noChangeShapeType="1"/>
            <a:stCxn id="209924" idx="2"/>
            <a:endCxn id="209925" idx="0"/>
          </p:cNvCxnSpPr>
          <p:nvPr/>
        </p:nvCxnSpPr>
        <p:spPr bwMode="auto">
          <a:xfrm rot="5400000">
            <a:off x="2743200" y="29083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22238" y="3415639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0" y="20701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90800" y="20955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640194" y="3059622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27438" y="30607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924125" y="4366691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50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667000" y="4127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35" name="AutoShape 15"/>
          <p:cNvCxnSpPr>
            <a:cxnSpLocks noChangeShapeType="1"/>
            <a:stCxn id="209923" idx="2"/>
            <a:endCxn id="209925" idx="0"/>
          </p:cNvCxnSpPr>
          <p:nvPr/>
        </p:nvCxnSpPr>
        <p:spPr bwMode="auto">
          <a:xfrm rot="16200000" flipH="1">
            <a:off x="1790700" y="28702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2270125" y="13716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5</a:t>
            </a:r>
            <a:endParaRPr lang="en-US" dirty="0">
              <a:latin typeface="Calibri Regular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562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467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6477000" y="38227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5257800" y="3060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1" name="AutoShape 21"/>
          <p:cNvCxnSpPr>
            <a:cxnSpLocks noChangeShapeType="1"/>
            <a:stCxn id="209938" idx="2"/>
            <a:endCxn id="209939" idx="0"/>
          </p:cNvCxnSpPr>
          <p:nvPr/>
        </p:nvCxnSpPr>
        <p:spPr bwMode="auto">
          <a:xfrm rot="5400000">
            <a:off x="7086600" y="29845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419600" y="33655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867400" y="21463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934200" y="21717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019800" y="3134283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970838" y="31369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303525" y="4480123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70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010400" y="420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9" name="AutoShape 29"/>
          <p:cNvCxnSpPr>
            <a:cxnSpLocks noChangeShapeType="1"/>
            <a:stCxn id="209937" idx="2"/>
            <a:endCxn id="209939" idx="0"/>
          </p:cNvCxnSpPr>
          <p:nvPr/>
        </p:nvCxnSpPr>
        <p:spPr bwMode="auto">
          <a:xfrm rot="16200000" flipH="1">
            <a:off x="6134100" y="29464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6613525" y="14478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6</a:t>
            </a:r>
            <a:endParaRPr lang="en-US" dirty="0"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8" grpId="0"/>
      <p:bldP spid="209929" grpId="0"/>
      <p:bldP spid="209930" grpId="0"/>
      <p:bldP spid="209931" grpId="0"/>
      <p:bldP spid="209932" grpId="0"/>
      <p:bldP spid="209933" grpId="0"/>
      <p:bldP spid="209934" grpId="0" animBg="1"/>
      <p:bldP spid="209936" grpId="0"/>
      <p:bldP spid="209937" grpId="0" animBg="1"/>
      <p:bldP spid="209938" grpId="0" animBg="1"/>
      <p:bldP spid="209939" grpId="0" animBg="1"/>
      <p:bldP spid="209940" grpId="0" animBg="1"/>
      <p:bldP spid="209942" grpId="0"/>
      <p:bldP spid="209943" grpId="0"/>
      <p:bldP spid="209944" grpId="0"/>
      <p:bldP spid="209945" grpId="0"/>
      <p:bldP spid="209946" grpId="0"/>
      <p:bldP spid="209947" grpId="0"/>
      <p:bldP spid="209948" grpId="0" animBg="1"/>
      <p:bldP spid="2099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7F4B9-4321-D48B-B907-C8015DCA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alibri Regular" charset="0"/>
              </a:rPr>
              <a:t>Valuation dates</a:t>
            </a:r>
            <a:r>
              <a:rPr lang="en-US" sz="1800" dirty="0">
                <a:latin typeface="Calibri Regular" charset="0"/>
              </a:rPr>
              <a:t>:  last day of taxable year, the date of acquisition of a USRPI or disposition of foreign RP, subject to certain safe harbors and alternative election dates.  </a:t>
            </a:r>
            <a:r>
              <a:rPr lang="en-US" sz="1800" i="1" dirty="0">
                <a:latin typeface="Calibri Regular" charset="0"/>
              </a:rPr>
              <a:t>See</a:t>
            </a:r>
            <a:r>
              <a:rPr lang="en-US" sz="1800" dirty="0">
                <a:latin typeface="Calibri Regular" charset="0"/>
              </a:rPr>
              <a:t> Reg. </a:t>
            </a:r>
            <a:r>
              <a:rPr lang="en-US" altLang="en-US" sz="1800" dirty="0"/>
              <a:t>§</a:t>
            </a:r>
            <a:r>
              <a:rPr lang="en-US" sz="1800" dirty="0">
                <a:latin typeface="Calibri Regular" charset="0"/>
              </a:rPr>
              <a:t>1.897-2(b)(2). </a:t>
            </a:r>
          </a:p>
          <a:p>
            <a:pPr lvl="1"/>
            <a:r>
              <a:rPr lang="en-US" b="1" dirty="0">
                <a:latin typeface="Calibri Regular" charset="0"/>
              </a:rPr>
              <a:t>Book Value Alternative</a:t>
            </a:r>
            <a:r>
              <a:rPr lang="en-US" dirty="0">
                <a:latin typeface="Calibri Regular" charset="0"/>
              </a:rPr>
              <a:t>:  if book value of USRPIs &lt;=25% of all T/B assets, USRPIs, and foreign real property, the value of the USRPIs is presumed to be less 50% of value of assets. Reg. </a:t>
            </a:r>
            <a:r>
              <a:rPr lang="en-US" altLang="en-US" dirty="0"/>
              <a:t>§</a:t>
            </a:r>
            <a:r>
              <a:rPr lang="en-US" dirty="0">
                <a:latin typeface="Calibri Regular" charset="0"/>
              </a:rPr>
              <a:t>1.897-2(b)(2).</a:t>
            </a:r>
          </a:p>
          <a:p>
            <a:pPr lvl="1"/>
            <a:endParaRPr lang="en-US" dirty="0">
              <a:latin typeface="Calibri Regular" charset="0"/>
            </a:endParaRPr>
          </a:p>
          <a:p>
            <a:r>
              <a:rPr lang="en-US" sz="1800" b="1" dirty="0">
                <a:latin typeface="Calibri Regular" charset="0"/>
              </a:rPr>
              <a:t>FMV and Debt</a:t>
            </a:r>
            <a:r>
              <a:rPr lang="en-US" sz="1800" dirty="0">
                <a:latin typeface="Calibri Regular" charset="0"/>
              </a:rPr>
              <a:t>:  Value of assets reduced by debt </a:t>
            </a:r>
            <a:r>
              <a:rPr lang="en-US" sz="1800" i="1" dirty="0">
                <a:latin typeface="Calibri Regular" charset="0"/>
              </a:rPr>
              <a:t>only if </a:t>
            </a:r>
            <a:r>
              <a:rPr lang="en-US" sz="1800" dirty="0">
                <a:latin typeface="Calibri Regular" charset="0"/>
              </a:rPr>
              <a:t>the debt is secured by the property AND incurred to acquire, maintain, or improve the property.  Reg. </a:t>
            </a:r>
            <a:r>
              <a:rPr lang="en-US" altLang="en-US" sz="1800" dirty="0"/>
              <a:t>§</a:t>
            </a:r>
            <a:r>
              <a:rPr lang="en-US" sz="1800" dirty="0">
                <a:latin typeface="Calibri Regular" charset="0"/>
              </a:rPr>
              <a:t>1.897-1(o).</a:t>
            </a:r>
          </a:p>
          <a:p>
            <a:endParaRPr lang="en-US" sz="1800" dirty="0">
              <a:latin typeface="Calibri Regular" charset="0"/>
            </a:endParaRPr>
          </a:p>
          <a:p>
            <a:r>
              <a:rPr lang="en-US" b="1" dirty="0">
                <a:latin typeface="Calibri Regular" charset="0"/>
              </a:rPr>
              <a:t>Investment Company Rule: </a:t>
            </a:r>
            <a:r>
              <a:rPr lang="en-US" dirty="0">
                <a:latin typeface="Calibri Regular" charset="0"/>
              </a:rPr>
              <a:t>If FMV of investment assets &gt;=90% of USRPIs, foreign real property, and T/B assets, an entity</a:t>
            </a:r>
            <a:r>
              <a:rPr lang="ja-JP" altLang="en-US">
                <a:latin typeface="Calibri Regular" charset="0"/>
              </a:rPr>
              <a:t>’</a:t>
            </a:r>
            <a:r>
              <a:rPr lang="en-US" dirty="0">
                <a:latin typeface="Calibri Regular" charset="0"/>
              </a:rPr>
              <a:t>s business shall be presumed to be trading in assets.  Reg. </a:t>
            </a:r>
            <a:r>
              <a:rPr lang="en-US" altLang="en-US" dirty="0"/>
              <a:t>§</a:t>
            </a:r>
            <a:r>
              <a:rPr lang="en-US" dirty="0">
                <a:latin typeface="Calibri Regular" charset="0"/>
              </a:rPr>
              <a:t>1.897-1(f)(3)(ii).</a:t>
            </a:r>
          </a:p>
          <a:p>
            <a:endParaRPr lang="en-US" dirty="0">
              <a:latin typeface="Calibri Regular" charset="0"/>
            </a:endParaRPr>
          </a:p>
          <a:p>
            <a:r>
              <a:rPr lang="en-US" sz="1800" b="1" dirty="0">
                <a:latin typeface="Calibri Regular" charset="0"/>
              </a:rPr>
              <a:t>Intangible Assets</a:t>
            </a:r>
          </a:p>
          <a:p>
            <a:pPr lvl="1"/>
            <a:r>
              <a:rPr lang="en-US" sz="1800" dirty="0">
                <a:latin typeface="Calibri Regular" charset="0"/>
              </a:rPr>
              <a:t>May be valued at purchase price</a:t>
            </a:r>
          </a:p>
          <a:p>
            <a:pPr lvl="1"/>
            <a:r>
              <a:rPr lang="en-US" sz="1800" dirty="0">
                <a:latin typeface="Calibri Regular" charset="0"/>
              </a:rPr>
              <a:t>Intangible assets other than GW may be valued at book  Reg. </a:t>
            </a:r>
            <a:r>
              <a:rPr lang="en-US" altLang="en-US" sz="1800" dirty="0"/>
              <a:t>§</a:t>
            </a:r>
            <a:r>
              <a:rPr lang="en-US" sz="1800" dirty="0">
                <a:latin typeface="Calibri Regular" charset="0"/>
              </a:rPr>
              <a:t>1.897-1(o)(4).</a:t>
            </a:r>
          </a:p>
          <a:p>
            <a:pPr lvl="1"/>
            <a:endParaRPr lang="en-US" dirty="0">
              <a:latin typeface="Calibri Regular" charset="0"/>
            </a:endParaRP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13B41-11E2-8A30-8F30-0A9AF0A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Regular" charset="0"/>
              </a:rPr>
              <a:t>FIRPTA:  Some more special rules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E3D7D-E8AE-7C61-1D50-B6849F7FB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2665-E466-FAAF-8407-7F522AEA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032977-4B61-7973-CF72-8762A4E94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Owned US RPI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D78EA4-941B-A5D0-0011-968E420EDFCD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Indirectly Owned US RPI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8479B8-E476-4669-EE45-6C7FD84D773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9412" y="3030364"/>
            <a:ext cx="4041648" cy="3120570"/>
          </a:xfrm>
        </p:spPr>
        <p:txBody>
          <a:bodyPr/>
          <a:lstStyle/>
          <a:p>
            <a:r>
              <a:rPr lang="en-US" sz="2000" dirty="0"/>
              <a:t>USRP</a:t>
            </a:r>
          </a:p>
          <a:p>
            <a:pPr lvl="1"/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ETB (PE)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ECI (graduated rates on operating income)</a:t>
            </a:r>
          </a:p>
          <a:p>
            <a:pPr lvl="1"/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BPT on DEA (when income is deemed remitted from the US branch)</a:t>
            </a:r>
          </a:p>
          <a:p>
            <a:pPr lvl="1"/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(capital gains rates if individual)</a:t>
            </a:r>
          </a:p>
          <a:p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E52572-198C-7FC1-46ED-48B55DA7F2F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24400" y="3030364"/>
            <a:ext cx="4041648" cy="3120570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USRPHC</a:t>
            </a:r>
          </a:p>
          <a:p>
            <a:pPr lvl="1">
              <a:buSzPct val="100000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USHC pays tax on operating income and capital gains </a:t>
            </a:r>
          </a:p>
          <a:p>
            <a:pPr lvl="1">
              <a:buSzPct val="100000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FC pays tax on dividends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30% (lower if treaty)</a:t>
            </a:r>
          </a:p>
          <a:p>
            <a:pPr lvl="1">
              <a:buSzPct val="100000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of stock, but if stock is publicly traded only &gt;5% shareholders taxes, and clean-down exceptions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9E933-9E4E-B5A5-14F6-6221702529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0493-7C94-B713-9B17-ADECA8A3B4E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70C274-2122-E180-B6BA-61EB818C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Taxation of US Real Property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3226-7BB1-FAD7-D1C4-9A44DFD8C41C}"/>
              </a:ext>
            </a:extLst>
          </p:cNvPr>
          <p:cNvSpPr/>
          <p:nvPr/>
        </p:nvSpPr>
        <p:spPr bwMode="auto">
          <a:xfrm>
            <a:off x="1913735" y="1314706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3A42A9-DA0D-3480-F4D7-D4D4313CB872}"/>
              </a:ext>
            </a:extLst>
          </p:cNvPr>
          <p:cNvCxnSpPr/>
          <p:nvPr/>
        </p:nvCxnSpPr>
        <p:spPr bwMode="auto">
          <a:xfrm flipH="1">
            <a:off x="2402519" y="1925464"/>
            <a:ext cx="6516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B2B64E-EE8E-F6A7-E2E2-04034DF460B9}"/>
              </a:ext>
            </a:extLst>
          </p:cNvPr>
          <p:cNvSpPr txBox="1"/>
          <p:nvPr/>
        </p:nvSpPr>
        <p:spPr>
          <a:xfrm>
            <a:off x="1976081" y="227714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alibri Regular" charset="0"/>
              </a:rPr>
              <a:t>USRP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5564-E2F6-CAE4-BA75-5B1535A49C93}"/>
              </a:ext>
            </a:extLst>
          </p:cNvPr>
          <p:cNvSpPr/>
          <p:nvPr/>
        </p:nvSpPr>
        <p:spPr bwMode="auto">
          <a:xfrm>
            <a:off x="6319612" y="1299376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43B29-16CC-5A70-A23E-D64C16CD816A}"/>
              </a:ext>
            </a:extLst>
          </p:cNvPr>
          <p:cNvCxnSpPr/>
          <p:nvPr/>
        </p:nvCxnSpPr>
        <p:spPr bwMode="auto">
          <a:xfrm>
            <a:off x="6814912" y="1908976"/>
            <a:ext cx="1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6ABB02-67C9-2C26-E348-1CD0835C1E4C}"/>
              </a:ext>
            </a:extLst>
          </p:cNvPr>
          <p:cNvSpPr txBox="1"/>
          <p:nvPr/>
        </p:nvSpPr>
        <p:spPr>
          <a:xfrm>
            <a:off x="6212824" y="2442376"/>
            <a:ext cx="120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 Regular" charset="0"/>
              </a:rPr>
              <a:t>USRPHC</a:t>
            </a:r>
          </a:p>
        </p:txBody>
      </p:sp>
    </p:spTree>
    <p:extLst>
      <p:ext uri="{BB962C8B-B14F-4D97-AF65-F5344CB8AC3E}">
        <p14:creationId xmlns:p14="http://schemas.microsoft.com/office/powerpoint/2010/main" val="3388933424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</TotalTime>
  <Words>1784</Words>
  <Application>Microsoft Macintosh PowerPoint</Application>
  <PresentationFormat>On-screen Show (4:3)</PresentationFormat>
  <Paragraphs>202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NSimSun</vt:lpstr>
      <vt:lpstr>Arial</vt:lpstr>
      <vt:lpstr>Calibri</vt:lpstr>
      <vt:lpstr>Calibri Regular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FIRPTA: USRPIs</vt:lpstr>
      <vt:lpstr>US Real Property Interest Exceptions and Special Rules</vt:lpstr>
      <vt:lpstr>USRPHC</vt:lpstr>
      <vt:lpstr>Indirect USRPIs: Controlling Interests (50%+)</vt:lpstr>
      <vt:lpstr>Indirect USRPIs: Minority Interests (&lt;50%)</vt:lpstr>
      <vt:lpstr>Indirect USRPHCs</vt:lpstr>
      <vt:lpstr>FIRPTA:  Some more special rules</vt:lpstr>
      <vt:lpstr>Summary of Taxation of US Real Property </vt:lpstr>
      <vt:lpstr>Special Rules: Investing Through REITs (QIEs)</vt:lpstr>
      <vt:lpstr>Some mo’ special rules for REITs</vt:lpstr>
      <vt:lpstr>Treaties and Pooled Investments Vehicles (REITs and RICs)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Jeffrey M. Colon</cp:lastModifiedBy>
  <cp:revision>126</cp:revision>
  <dcterms:created xsi:type="dcterms:W3CDTF">2001-01-17T14:48:09Z</dcterms:created>
  <dcterms:modified xsi:type="dcterms:W3CDTF">2023-03-04T23:18:24Z</dcterms:modified>
</cp:coreProperties>
</file>