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29"/>
  </p:notesMasterIdLst>
  <p:handoutMasterIdLst>
    <p:handoutMasterId r:id="rId30"/>
  </p:handoutMasterIdLst>
  <p:sldIdLst>
    <p:sldId id="390" r:id="rId5"/>
    <p:sldId id="391" r:id="rId6"/>
    <p:sldId id="392" r:id="rId7"/>
    <p:sldId id="396" r:id="rId8"/>
    <p:sldId id="399" r:id="rId9"/>
    <p:sldId id="400" r:id="rId10"/>
    <p:sldId id="401" r:id="rId11"/>
    <p:sldId id="402" r:id="rId12"/>
    <p:sldId id="403" r:id="rId13"/>
    <p:sldId id="408" r:id="rId14"/>
    <p:sldId id="397" r:id="rId15"/>
    <p:sldId id="409" r:id="rId16"/>
    <p:sldId id="413" r:id="rId17"/>
    <p:sldId id="418" r:id="rId18"/>
    <p:sldId id="279" r:id="rId19"/>
    <p:sldId id="414" r:id="rId20"/>
    <p:sldId id="415" r:id="rId21"/>
    <p:sldId id="416" r:id="rId22"/>
    <p:sldId id="417" r:id="rId23"/>
    <p:sldId id="395" r:id="rId24"/>
    <p:sldId id="405" r:id="rId25"/>
    <p:sldId id="406" r:id="rId26"/>
    <p:sldId id="410" r:id="rId27"/>
    <p:sldId id="412" r:id="rId28"/>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29EF9B-B159-8E45-A2BA-5B0845566A6C}" v="175" dt="2022-05-03T10:35:47.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8" autoAdjust="0"/>
    <p:restoredTop sz="96378" autoAdjust="0"/>
  </p:normalViewPr>
  <p:slideViewPr>
    <p:cSldViewPr>
      <p:cViewPr varScale="1">
        <p:scale>
          <a:sx n="126" d="100"/>
          <a:sy n="126" d="100"/>
        </p:scale>
        <p:origin x="140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80" d="100"/>
          <a:sy n="80" d="100"/>
        </p:scale>
        <p:origin x="29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1D712B8D-12E3-7F44-8949-CA1E21AB8B06}" type="slidenum">
              <a:rPr lang="en-US"/>
              <a:pPr>
                <a:defRPr/>
              </a:pPr>
              <a:t>‹#›</a:t>
            </a:fld>
            <a:endParaRPr lang="en-US"/>
          </a:p>
        </p:txBody>
      </p:sp>
    </p:spTree>
    <p:extLst>
      <p:ext uri="{BB962C8B-B14F-4D97-AF65-F5344CB8AC3E}">
        <p14:creationId xmlns:p14="http://schemas.microsoft.com/office/powerpoint/2010/main" val="2358857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A2558CE9-19DF-494B-B804-59D40B3F7328}" type="slidenum">
              <a:rPr lang="en-US"/>
              <a:pPr>
                <a:defRPr/>
              </a:pPr>
              <a:t>‹#›</a:t>
            </a:fld>
            <a:endParaRPr lang="en-US"/>
          </a:p>
        </p:txBody>
      </p:sp>
    </p:spTree>
    <p:extLst>
      <p:ext uri="{BB962C8B-B14F-4D97-AF65-F5344CB8AC3E}">
        <p14:creationId xmlns:p14="http://schemas.microsoft.com/office/powerpoint/2010/main" val="1457367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7</a:t>
            </a:fld>
            <a:endParaRPr lang="en-US"/>
          </a:p>
        </p:txBody>
      </p:sp>
    </p:spTree>
    <p:extLst>
      <p:ext uri="{BB962C8B-B14F-4D97-AF65-F5344CB8AC3E}">
        <p14:creationId xmlns:p14="http://schemas.microsoft.com/office/powerpoint/2010/main" val="215122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Transfer Pricing</a:t>
            </a:r>
            <a:endParaRPr lang="en-US" dirty="0"/>
          </a:p>
        </p:txBody>
      </p:sp>
    </p:spTree>
    <p:extLst>
      <p:ext uri="{BB962C8B-B14F-4D97-AF65-F5344CB8AC3E}">
        <p14:creationId xmlns:p14="http://schemas.microsoft.com/office/powerpoint/2010/main" val="1986784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7934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2521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04383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Transfer Pricing</a:t>
            </a:r>
            <a:endParaRPr lang="en-US" dirty="0"/>
          </a:p>
        </p:txBody>
      </p:sp>
    </p:spTree>
    <p:extLst>
      <p:ext uri="{BB962C8B-B14F-4D97-AF65-F5344CB8AC3E}">
        <p14:creationId xmlns:p14="http://schemas.microsoft.com/office/powerpoint/2010/main" val="3264357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63336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55944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09983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84976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096576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256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Transfer Pricing</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14000612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49973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23451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27359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73150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29653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1613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01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971086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005060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13482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Transfer Pricing</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extLst>
      <p:ext uri="{BB962C8B-B14F-4D97-AF65-F5344CB8AC3E}">
        <p14:creationId xmlns:p14="http://schemas.microsoft.com/office/powerpoint/2010/main" val="4028476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366437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694149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359131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2737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670301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9632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779949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984724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711479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0981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96414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14977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27628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8121082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302318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11038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801983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484685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82108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982771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12053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480268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0734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77417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62688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2638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792577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Transfer Pricing</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2621489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Transfer Pricing</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617071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Transfer Pricing</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7671776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Transfer Pricing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48301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408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813572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14055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950983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z="14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z="1400" smtClean="0"/>
            </a:lvl1pPr>
          </a:lstStyle>
          <a:p>
            <a:pPr>
              <a:defRPr/>
            </a:pPr>
            <a:fld id="{3A1E7FCD-DA0D-894A-903E-FE4F843A352E}" type="slidenum">
              <a:rPr lang="en-US"/>
              <a:pPr>
                <a:defRPr/>
              </a:pPr>
              <a:t>‹#›</a:t>
            </a:fld>
            <a:endParaRPr lang="en-US"/>
          </a:p>
        </p:txBody>
      </p:sp>
    </p:spTree>
    <p:extLst>
      <p:ext uri="{BB962C8B-B14F-4D97-AF65-F5344CB8AC3E}">
        <p14:creationId xmlns:p14="http://schemas.microsoft.com/office/powerpoint/2010/main" val="21838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1400"/>
            </a:lvl1pPr>
            <a:lvl2pPr marL="257175" indent="-128588">
              <a:buClr>
                <a:schemeClr val="accent1"/>
              </a:buClr>
              <a:buFont typeface="Wingdings" panose="05000000000000000000" pitchFamily="2" charset="2"/>
              <a:buChar char="Ø"/>
              <a:defRPr lang="en-US" sz="14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400"/>
            </a:lvl3pPr>
            <a:lvl4pPr marL="514350">
              <a:buClr>
                <a:schemeClr val="accent1"/>
              </a:buClr>
              <a:buFont typeface="Arial" pitchFamily="34" charset="0"/>
              <a:buChar char="–"/>
              <a:defRPr sz="1400"/>
            </a:lvl4pPr>
            <a:lvl5pPr marL="642938">
              <a:buClr>
                <a:schemeClr val="accent1"/>
              </a:buCl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1200"/>
            </a:lvl1pPr>
            <a:lvl2pPr marL="257175" indent="-128588">
              <a:buClr>
                <a:schemeClr val="accent1"/>
              </a:buClr>
              <a:buFont typeface="Wingdings" panose="05000000000000000000" pitchFamily="2" charset="2"/>
              <a:buChar char="Ø"/>
              <a:defRPr lang="en-US" sz="12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200"/>
            </a:lvl3pPr>
            <a:lvl4pPr marL="514350">
              <a:buClr>
                <a:schemeClr val="accent1"/>
              </a:buClr>
              <a:buFont typeface="Arial" pitchFamily="34" charset="0"/>
              <a:buChar char="–"/>
              <a:defRPr sz="1200"/>
            </a:lvl4pPr>
            <a:lvl5pPr marL="642938">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extLst>
      <p:ext uri="{BB962C8B-B14F-4D97-AF65-F5344CB8AC3E}">
        <p14:creationId xmlns:p14="http://schemas.microsoft.com/office/powerpoint/2010/main" val="322230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26300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382256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Transfer Pricing</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err="1">
                <a:latin typeface="+mn-lt"/>
                <a:cs typeface="Calibri Regular" charset="0"/>
              </a:rPr>
              <a:t>IT_TransferPricing</a:t>
            </a:r>
            <a:r>
              <a:rPr lang="en-US" sz="600" b="0" i="0" baseline="0" dirty="0">
                <a:latin typeface="+mn-lt"/>
                <a:cs typeface="Calibri Regular" charset="0"/>
              </a:rPr>
              <a:t> _22</a:t>
            </a:r>
            <a:endParaRPr lang="en-US" sz="600" b="0" i="0" dirty="0">
              <a:latin typeface="+mn-lt"/>
              <a:cs typeface="Calibri Regular" charset="0"/>
            </a:endParaRPr>
          </a:p>
        </p:txBody>
      </p:sp>
    </p:spTree>
    <p:extLst>
      <p:ext uri="{BB962C8B-B14F-4D97-AF65-F5344CB8AC3E}">
        <p14:creationId xmlns:p14="http://schemas.microsoft.com/office/powerpoint/2010/main" val="42910458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 id="2147483728" r:id="rId45"/>
    <p:sldLayoutId id="2147483729" r:id="rId46"/>
    <p:sldLayoutId id="2147483730" r:id="rId47"/>
    <p:sldLayoutId id="2147483731" r:id="rId48"/>
    <p:sldLayoutId id="2147483732" r:id="rId49"/>
    <p:sldLayoutId id="2147483733" r:id="rId50"/>
    <p:sldLayoutId id="2147483734" r:id="rId51"/>
    <p:sldLayoutId id="2147483735" r:id="rId52"/>
    <p:sldLayoutId id="2147483736" r:id="rId53"/>
    <p:sldLayoutId id="2147483737" r:id="rId54"/>
    <p:sldLayoutId id="2147483738" r:id="rId55"/>
    <p:sldLayoutId id="2147483739" r:id="rId56"/>
    <p:sldLayoutId id="2147483740" r:id="rId57"/>
    <p:sldLayoutId id="2147483741" r:id="rId58"/>
    <p:sldLayoutId id="2147483742" r:id="rId59"/>
    <p:sldLayoutId id="2147483743" r:id="rId60"/>
    <p:sldLayoutId id="2147483744" r:id="rId61"/>
    <p:sldLayoutId id="2147483745"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pPr marL="0" indent="0" eaLnBrk="1" hangingPunct="1">
              <a:buFontTx/>
              <a:buNone/>
              <a:defRPr/>
            </a:pPr>
            <a:r>
              <a:rPr lang="en-US" sz="2000" b="1" u="sng" dirty="0">
                <a:cs typeface="+mn-cs"/>
              </a:rPr>
              <a:t>Transfer Pricing</a:t>
            </a:r>
            <a:r>
              <a:rPr lang="en-US" sz="2000" dirty="0">
                <a:cs typeface="+mn-cs"/>
              </a:rPr>
              <a:t>:  Refers to prices related parties charge each other for goods, services, and capital</a:t>
            </a:r>
            <a:r>
              <a:rPr lang="en-US" dirty="0">
                <a:cs typeface="+mn-cs"/>
              </a:rPr>
              <a:t>.  </a:t>
            </a:r>
            <a:r>
              <a:rPr lang="en-US" sz="2000" dirty="0">
                <a:cs typeface="+mn-cs"/>
              </a:rPr>
              <a:t>Left unchecked, abusive transfer pricing could substantially threaten corporate tax revenues.</a:t>
            </a:r>
          </a:p>
          <a:p>
            <a:pPr marL="0" indent="0" eaLnBrk="1" hangingPunct="1">
              <a:defRPr/>
            </a:pPr>
            <a:endParaRPr lang="en-US" sz="2000" dirty="0">
              <a:cs typeface="+mn-cs"/>
            </a:endParaRPr>
          </a:p>
        </p:txBody>
      </p:sp>
      <p:sp>
        <p:nvSpPr>
          <p:cNvPr id="44032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440324" name="AutoShape 4"/>
          <p:cNvSpPr>
            <a:spLocks noChangeArrowheads="1"/>
          </p:cNvSpPr>
          <p:nvPr/>
        </p:nvSpPr>
        <p:spPr bwMode="auto">
          <a:xfrm>
            <a:off x="314379" y="2613816"/>
            <a:ext cx="838200" cy="3810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 JP</a:t>
            </a:r>
            <a:endParaRPr lang="en-US" sz="3200" b="1" dirty="0">
              <a:cs typeface="+mn-cs"/>
            </a:endParaRPr>
          </a:p>
        </p:txBody>
      </p:sp>
      <p:sp>
        <p:nvSpPr>
          <p:cNvPr id="440325" name="AutoShape 5"/>
          <p:cNvSpPr>
            <a:spLocks noChangeArrowheads="1"/>
          </p:cNvSpPr>
          <p:nvPr/>
        </p:nvSpPr>
        <p:spPr bwMode="auto">
          <a:xfrm>
            <a:off x="314379" y="3361789"/>
            <a:ext cx="838200" cy="4572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a:t>
            </a:r>
            <a:r>
              <a:rPr lang="en-US" sz="2800" b="1" dirty="0">
                <a:cs typeface="+mn-cs"/>
              </a:rPr>
              <a:t> </a:t>
            </a:r>
            <a:r>
              <a:rPr lang="en-US" sz="1800" b="1" dirty="0">
                <a:cs typeface="+mn-cs"/>
              </a:rPr>
              <a:t>US</a:t>
            </a:r>
            <a:endParaRPr lang="en-US" sz="3200" b="1" dirty="0">
              <a:cs typeface="+mn-cs"/>
            </a:endParaRPr>
          </a:p>
        </p:txBody>
      </p:sp>
      <p:cxnSp>
        <p:nvCxnSpPr>
          <p:cNvPr id="440326" name="AutoShape 6"/>
          <p:cNvCxnSpPr>
            <a:cxnSpLocks noChangeShapeType="1"/>
          </p:cNvCxnSpPr>
          <p:nvPr/>
        </p:nvCxnSpPr>
        <p:spPr bwMode="auto">
          <a:xfrm>
            <a:off x="1185419" y="2804316"/>
            <a:ext cx="12700" cy="800100"/>
          </a:xfrm>
          <a:prstGeom prst="curvedConnector3">
            <a:avLst>
              <a:gd name="adj1" fmla="val 1800000"/>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0327" name="Rectangle 7"/>
          <p:cNvSpPr>
            <a:spLocks noChangeArrowheads="1"/>
          </p:cNvSpPr>
          <p:nvPr/>
        </p:nvSpPr>
        <p:spPr bwMode="auto">
          <a:xfrm>
            <a:off x="3733800" y="1833894"/>
            <a:ext cx="1228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20000"/>
              </a:spcBef>
              <a:defRPr/>
            </a:pPr>
            <a:r>
              <a:rPr lang="en-US" sz="2000" b="1" u="sng" dirty="0">
                <a:cs typeface="+mn-cs"/>
              </a:rPr>
              <a:t>Example</a:t>
            </a:r>
            <a:endParaRPr lang="en-US" sz="1800" b="1" u="sng" dirty="0">
              <a:cs typeface="+mn-cs"/>
            </a:endParaRPr>
          </a:p>
        </p:txBody>
      </p:sp>
      <p:sp>
        <p:nvSpPr>
          <p:cNvPr id="440328" name="Text Box 8"/>
          <p:cNvSpPr txBox="1">
            <a:spLocks noChangeArrowheads="1"/>
          </p:cNvSpPr>
          <p:nvPr/>
        </p:nvSpPr>
        <p:spPr bwMode="auto">
          <a:xfrm>
            <a:off x="1509631" y="2382539"/>
            <a:ext cx="7315200" cy="2554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20000"/>
              </a:spcBef>
              <a:defRPr/>
            </a:pPr>
            <a:r>
              <a:rPr lang="en-US" sz="2000" dirty="0">
                <a:cs typeface="+mn-cs"/>
              </a:rPr>
              <a:t>Toyota Japan sells cars it produces in Japan for 10K to its US distributor for 14k, which in turn sells them in the US market for 15k, leaving 1k of US profit and 4k of Japanese profit.  Assume now that an unrelated distributor would require a profit margin of 20% of the sales price.  The price thus paid by Toyota US is 2k too high resulting in an understatement of its US income and an overstatement of its Japanese income.  The total profit of 5, however, remains within the Toyota consolidated group. </a:t>
            </a:r>
          </a:p>
        </p:txBody>
      </p:sp>
      <p:sp>
        <p:nvSpPr>
          <p:cNvPr id="440329" name="Line 9"/>
          <p:cNvSpPr>
            <a:spLocks noChangeShapeType="1"/>
          </p:cNvSpPr>
          <p:nvPr/>
        </p:nvSpPr>
        <p:spPr bwMode="auto">
          <a:xfrm>
            <a:off x="847779" y="3909216"/>
            <a:ext cx="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pic>
        <p:nvPicPr>
          <p:cNvPr id="41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79" y="4290216"/>
            <a:ext cx="60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Transfer Pricing</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p:bldP spid="440325" grpId="0" animBg="1"/>
      <p:bldP spid="4403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 and Section 482</a:t>
            </a:r>
          </a:p>
        </p:txBody>
      </p:sp>
      <p:sp>
        <p:nvSpPr>
          <p:cNvPr id="8" name="Rectangle 7"/>
          <p:cNvSpPr/>
          <p:nvPr/>
        </p:nvSpPr>
        <p:spPr>
          <a:xfrm>
            <a:off x="3428999" y="2743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697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4018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7" name="TextBox 26"/>
          <p:cNvSpPr txBox="1"/>
          <p:nvPr/>
        </p:nvSpPr>
        <p:spPr>
          <a:xfrm>
            <a:off x="232365" y="5119051"/>
            <a:ext cx="8837612" cy="1323439"/>
          </a:xfrm>
          <a:prstGeom prst="rect">
            <a:avLst/>
          </a:prstGeom>
          <a:noFill/>
        </p:spPr>
        <p:txBody>
          <a:bodyPr wrap="square" rtlCol="0">
            <a:spAutoFit/>
          </a:bodyPr>
          <a:lstStyle/>
          <a:p>
            <a:r>
              <a:rPr lang="en-US" sz="2000" dirty="0">
                <a:solidFill>
                  <a:prstClr val="black"/>
                </a:solidFill>
                <a:latin typeface="Calibri" charset="0"/>
              </a:rPr>
              <a:t>Royalties from </a:t>
            </a:r>
            <a:r>
              <a:rPr lang="en-US" sz="2000" b="1" u="sng" dirty="0">
                <a:solidFill>
                  <a:prstClr val="black"/>
                </a:solidFill>
                <a:latin typeface="Calibri" charset="0"/>
              </a:rPr>
              <a:t>unrelated persons </a:t>
            </a:r>
            <a:r>
              <a:rPr lang="en-US" sz="2000" dirty="0">
                <a:solidFill>
                  <a:prstClr val="black"/>
                </a:solidFill>
                <a:latin typeface="Calibri" charset="0"/>
              </a:rPr>
              <a:t>are </a:t>
            </a:r>
            <a:r>
              <a:rPr lang="en-US" sz="2000" b="1" dirty="0">
                <a:solidFill>
                  <a:prstClr val="black"/>
                </a:solidFill>
                <a:latin typeface="Calibri" charset="0"/>
              </a:rPr>
              <a:t>active business income </a:t>
            </a:r>
            <a:r>
              <a:rPr lang="en-US" sz="2000" dirty="0">
                <a:solidFill>
                  <a:prstClr val="black"/>
                </a:solidFill>
                <a:latin typeface="Calibri" charset="0"/>
              </a:rPr>
              <a:t>if:</a:t>
            </a:r>
          </a:p>
          <a:p>
            <a:pPr marL="285750" indent="-285750">
              <a:buFont typeface="Arial" charset="0"/>
              <a:buChar char="•"/>
            </a:pPr>
            <a:r>
              <a:rPr lang="en-US" sz="2000" dirty="0">
                <a:solidFill>
                  <a:prstClr val="black"/>
                </a:solidFill>
                <a:latin typeface="Calibri" charset="0"/>
              </a:rPr>
              <a:t>CFC develops or adds substantial value to the IP</a:t>
            </a:r>
          </a:p>
          <a:p>
            <a:pPr marL="285750" indent="-285750">
              <a:buFont typeface="Arial" charset="0"/>
              <a:buChar char="•"/>
            </a:pPr>
            <a:r>
              <a:rPr lang="en-US" sz="2000" dirty="0">
                <a:solidFill>
                  <a:prstClr val="black"/>
                </a:solidFill>
                <a:latin typeface="Calibri" charset="0"/>
              </a:rPr>
              <a:t>CFC makes license as part of its marketing functions and is substantial in relation to royalties</a:t>
            </a:r>
          </a:p>
        </p:txBody>
      </p:sp>
      <p:sp>
        <p:nvSpPr>
          <p:cNvPr id="29" name="TextBox 28"/>
          <p:cNvSpPr txBox="1"/>
          <p:nvPr/>
        </p:nvSpPr>
        <p:spPr>
          <a:xfrm>
            <a:off x="5845288" y="3564217"/>
            <a:ext cx="2576514" cy="369332"/>
          </a:xfrm>
          <a:prstGeom prst="rect">
            <a:avLst/>
          </a:prstGeom>
          <a:noFill/>
        </p:spPr>
        <p:txBody>
          <a:bodyPr wrap="square" rtlCol="0">
            <a:spAutoFit/>
          </a:bodyPr>
          <a:lstStyle/>
          <a:p>
            <a:r>
              <a:rPr lang="en-US" b="1" dirty="0">
                <a:solidFill>
                  <a:prstClr val="black"/>
                </a:solidFill>
                <a:latin typeface="Calibri" charset="0"/>
              </a:rPr>
              <a:t>Royalties: </a:t>
            </a:r>
            <a:r>
              <a:rPr lang="en-US" b="1" dirty="0" err="1">
                <a:solidFill>
                  <a:prstClr val="black"/>
                </a:solidFill>
                <a:latin typeface="Calibri" charset="0"/>
              </a:rPr>
              <a:t>CWI</a:t>
            </a:r>
            <a:r>
              <a:rPr lang="en-US" b="1" dirty="0">
                <a:solidFill>
                  <a:prstClr val="black"/>
                </a:solidFill>
                <a:latin typeface="Calibri" charset="0"/>
              </a:rPr>
              <a:t> Standard</a:t>
            </a:r>
            <a:endParaRPr lang="en-US" dirty="0">
              <a:solidFill>
                <a:prstClr val="black"/>
              </a:solidFill>
              <a:latin typeface="Calibri" charset="0"/>
            </a:endParaRPr>
          </a:p>
        </p:txBody>
      </p:sp>
      <p:sp>
        <p:nvSpPr>
          <p:cNvPr id="32" name="Curved Left Arrow 31"/>
          <p:cNvSpPr/>
          <p:nvPr/>
        </p:nvSpPr>
        <p:spPr>
          <a:xfrm flipV="1">
            <a:off x="5363134" y="3136018"/>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TextBox 2"/>
          <p:cNvSpPr txBox="1"/>
          <p:nvPr/>
        </p:nvSpPr>
        <p:spPr>
          <a:xfrm>
            <a:off x="1541738" y="3488624"/>
            <a:ext cx="1117614" cy="369332"/>
          </a:xfrm>
          <a:prstGeom prst="rect">
            <a:avLst/>
          </a:prstGeom>
          <a:noFill/>
        </p:spPr>
        <p:txBody>
          <a:bodyPr wrap="none" rtlCol="0">
            <a:spAutoFit/>
          </a:bodyPr>
          <a:lstStyle/>
          <a:p>
            <a:r>
              <a:rPr lang="en-US" b="1" dirty="0">
                <a:latin typeface="Calibri" charset="0"/>
              </a:rPr>
              <a:t>IP License</a:t>
            </a:r>
          </a:p>
        </p:txBody>
      </p:sp>
      <p:sp>
        <p:nvSpPr>
          <p:cNvPr id="4" name="Rectangle 3"/>
          <p:cNvSpPr/>
          <p:nvPr/>
        </p:nvSpPr>
        <p:spPr>
          <a:xfrm>
            <a:off x="373705" y="598919"/>
            <a:ext cx="8694095" cy="1311128"/>
          </a:xfrm>
          <a:prstGeom prst="rect">
            <a:avLst/>
          </a:prstGeom>
          <a:ln w="3175">
            <a:solidFill>
              <a:schemeClr val="accent1"/>
            </a:solidFill>
          </a:ln>
        </p:spPr>
        <p:txBody>
          <a:bodyPr wrap="square">
            <a:spAutoFit/>
          </a:bodyPr>
          <a:lstStyle/>
          <a:p>
            <a:pPr marL="0" indent="0" eaLnBrk="1" hangingPunct="1">
              <a:lnSpc>
                <a:spcPct val="90000"/>
              </a:lnSpc>
              <a:buFontTx/>
              <a:buNone/>
              <a:defRPr/>
            </a:pPr>
            <a:r>
              <a:rPr lang="is-IS" sz="2200" dirty="0">
                <a:latin typeface="Calibri" charset="0"/>
                <a:ea typeface="Calibri" charset="0"/>
                <a:cs typeface="Calibri" charset="0"/>
              </a:rPr>
              <a:t>…</a:t>
            </a:r>
            <a:r>
              <a:rPr lang="en-US" sz="2200" dirty="0">
                <a:latin typeface="Calibri" charset="0"/>
                <a:ea typeface="Calibri" charset="0"/>
                <a:cs typeface="Calibri" charset="0"/>
              </a:rPr>
              <a:t>In the case of any transfer (or license) of intangible property (within the meaning of section 936(h)(3)(B)), the income with respect to such transfer or license shall be </a:t>
            </a:r>
            <a:r>
              <a:rPr lang="en-US" sz="2200" u="sng" dirty="0">
                <a:latin typeface="Calibri" charset="0"/>
                <a:ea typeface="Calibri" charset="0"/>
                <a:cs typeface="Calibri" charset="0"/>
              </a:rPr>
              <a:t>commensurate with the income</a:t>
            </a:r>
            <a:r>
              <a:rPr lang="en-US" sz="2200" dirty="0">
                <a:latin typeface="Calibri" charset="0"/>
                <a:ea typeface="Calibri" charset="0"/>
                <a:cs typeface="Calibri" charset="0"/>
              </a:rPr>
              <a:t> attributable to the intangible.</a:t>
            </a:r>
          </a:p>
        </p:txBody>
      </p:sp>
      <p:sp>
        <p:nvSpPr>
          <p:cNvPr id="30" name="Curved Left Arrow 29"/>
          <p:cNvSpPr/>
          <p:nvPr/>
        </p:nvSpPr>
        <p:spPr>
          <a:xfrm flipH="1">
            <a:off x="2994306" y="3136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Footer Placeholder 6"/>
          <p:cNvSpPr>
            <a:spLocks noGrp="1"/>
          </p:cNvSpPr>
          <p:nvPr>
            <p:ph type="ftr" sz="quarter" idx="11"/>
          </p:nvPr>
        </p:nvSpPr>
        <p:spPr/>
        <p:txBody>
          <a:bodyPr/>
          <a:lstStyle/>
          <a:p>
            <a:pPr>
              <a:defRPr/>
            </a:pPr>
            <a:r>
              <a:rPr lang="en-US"/>
              <a:t>Transfer Pricing</a:t>
            </a:r>
            <a:endParaRPr lang="en-US" dirty="0"/>
          </a:p>
        </p:txBody>
      </p:sp>
      <p:sp>
        <p:nvSpPr>
          <p:cNvPr id="11" name="Slide Number Placeholder 10"/>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2736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p:bldP spid="32" grpId="0" animBg="1"/>
      <p:bldP spid="3" grpId="0"/>
      <p:bldP spid="4"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eaLnBrk="1" hangingPunct="1">
              <a:defRPr/>
            </a:pPr>
            <a:r>
              <a:rPr lang="en-US" sz="2800" dirty="0">
                <a:cs typeface="+mn-cs"/>
              </a:rPr>
              <a:t>Reasons for CSAs and transfer pricing concerns</a:t>
            </a:r>
          </a:p>
          <a:p>
            <a:pPr eaLnBrk="1" hangingPunct="1">
              <a:defRPr/>
            </a:pPr>
            <a:r>
              <a:rPr lang="en-US" sz="2800" b="1" dirty="0">
                <a:cs typeface="+mn-cs"/>
              </a:rPr>
              <a:t>CSA:</a:t>
            </a:r>
            <a:r>
              <a:rPr lang="en-US" sz="2800" dirty="0">
                <a:cs typeface="+mn-cs"/>
              </a:rPr>
              <a:t> arrangement by which controlled participants share the </a:t>
            </a:r>
            <a:r>
              <a:rPr lang="en-US" sz="2800" b="1" dirty="0">
                <a:cs typeface="+mn-cs"/>
              </a:rPr>
              <a:t>costs</a:t>
            </a:r>
            <a:r>
              <a:rPr lang="en-US" sz="2800" dirty="0">
                <a:cs typeface="+mn-cs"/>
              </a:rPr>
              <a:t> and risks of developing cost shared intangibles in proportion to their reasonably </a:t>
            </a:r>
            <a:r>
              <a:rPr lang="en-US" sz="2800" i="1" dirty="0">
                <a:cs typeface="+mn-cs"/>
              </a:rPr>
              <a:t>anticipated</a:t>
            </a:r>
            <a:r>
              <a:rPr lang="en-US" sz="2800" dirty="0">
                <a:cs typeface="+mn-cs"/>
              </a:rPr>
              <a:t> benefits (RAB) shares.</a:t>
            </a:r>
          </a:p>
          <a:p>
            <a:pPr lvl="1" eaLnBrk="1" hangingPunct="1">
              <a:defRPr/>
            </a:pPr>
            <a:r>
              <a:rPr lang="en-US" sz="2800" i="1" dirty="0">
                <a:cs typeface="+mn-cs"/>
              </a:rPr>
              <a:t>Xilinx v. CIR</a:t>
            </a:r>
            <a:r>
              <a:rPr lang="en-US" sz="2800" dirty="0">
                <a:cs typeface="+mn-cs"/>
              </a:rPr>
              <a:t>, 598 F.3d 1191 (9</a:t>
            </a:r>
            <a:r>
              <a:rPr lang="en-US" sz="2800" baseline="30000" dirty="0">
                <a:cs typeface="+mn-cs"/>
              </a:rPr>
              <a:t>th</a:t>
            </a:r>
            <a:r>
              <a:rPr lang="en-US" sz="2800" dirty="0">
                <a:cs typeface="+mn-cs"/>
              </a:rPr>
              <a:t> Cir. 2010) (stock option expenses not shared cost); </a:t>
            </a:r>
            <a:r>
              <a:rPr lang="en-US" sz="2800" i="1" dirty="0">
                <a:cs typeface="+mn-cs"/>
              </a:rPr>
              <a:t>Altera Corp v. CIR</a:t>
            </a:r>
            <a:r>
              <a:rPr lang="en-US" sz="2800" dirty="0">
                <a:cs typeface="+mn-cs"/>
              </a:rPr>
              <a:t>, 926 F.3d 1061 (2019) (SBC required to be shared in cost-sharing)</a:t>
            </a:r>
          </a:p>
          <a:p>
            <a:pPr eaLnBrk="1" hangingPunct="1">
              <a:defRPr/>
            </a:pPr>
            <a:r>
              <a:rPr lang="en-US" sz="2800" dirty="0">
                <a:cs typeface="+mn-cs"/>
              </a:rPr>
              <a:t>If there is a valid CSA, each participant is considered to be an owner of the IP and therefore </a:t>
            </a:r>
            <a:r>
              <a:rPr lang="en-US" sz="2800" b="1" dirty="0">
                <a:cs typeface="+mn-cs"/>
              </a:rPr>
              <a:t>no</a:t>
            </a:r>
            <a:r>
              <a:rPr lang="en-US" sz="2800" dirty="0">
                <a:cs typeface="+mn-cs"/>
              </a:rPr>
              <a:t> royalty is imputed.</a:t>
            </a:r>
          </a:p>
          <a:p>
            <a:pPr eaLnBrk="1" hangingPunct="1">
              <a:defRPr/>
            </a:pPr>
            <a:r>
              <a:rPr lang="en-US" sz="2800" dirty="0">
                <a:cs typeface="+mn-cs"/>
              </a:rPr>
              <a:t>Buy-in payments (platform contribution costs)</a:t>
            </a:r>
          </a:p>
          <a:p>
            <a:pPr lvl="1" eaLnBrk="1" hangingPunct="1">
              <a:defRPr/>
            </a:pPr>
            <a:r>
              <a:rPr lang="en-US" sz="2800" i="1" dirty="0" err="1">
                <a:cs typeface="+mn-cs"/>
              </a:rPr>
              <a:t>Veritas</a:t>
            </a:r>
            <a:r>
              <a:rPr lang="en-US" sz="2800" i="1" dirty="0">
                <a:cs typeface="+mn-cs"/>
              </a:rPr>
              <a:t> v. CIR</a:t>
            </a:r>
            <a:r>
              <a:rPr lang="en-US" sz="2800" dirty="0">
                <a:cs typeface="+mn-cs"/>
              </a:rPr>
              <a:t>, 133 T.C. 297 (2010)</a:t>
            </a:r>
          </a:p>
        </p:txBody>
      </p:sp>
      <p:sp>
        <p:nvSpPr>
          <p:cNvPr id="2" name="Title 1"/>
          <p:cNvSpPr>
            <a:spLocks noGrp="1"/>
          </p:cNvSpPr>
          <p:nvPr>
            <p:ph type="title"/>
          </p:nvPr>
        </p:nvSpPr>
        <p:spPr/>
        <p:txBody>
          <a:bodyPr/>
          <a:lstStyle/>
          <a:p>
            <a:pPr eaLnBrk="1" hangingPunct="1">
              <a:defRPr/>
            </a:pPr>
            <a:r>
              <a:rPr lang="en-US" b="1" dirty="0">
                <a:cs typeface="+mj-cs"/>
              </a:rPr>
              <a:t>Cost Sharing Arrangements (-7T)</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Section 482, and Cost Sharing</a:t>
            </a:r>
          </a:p>
        </p:txBody>
      </p:sp>
      <p:sp>
        <p:nvSpPr>
          <p:cNvPr id="8" name="Rectangle 7"/>
          <p:cNvSpPr/>
          <p:nvPr/>
        </p:nvSpPr>
        <p:spPr>
          <a:xfrm>
            <a:off x="3428999"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637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9" name="TextBox 28"/>
          <p:cNvSpPr txBox="1"/>
          <p:nvPr/>
        </p:nvSpPr>
        <p:spPr>
          <a:xfrm>
            <a:off x="5570352" y="3212224"/>
            <a:ext cx="2576514" cy="369332"/>
          </a:xfrm>
          <a:prstGeom prst="rect">
            <a:avLst/>
          </a:prstGeom>
          <a:noFill/>
        </p:spPr>
        <p:txBody>
          <a:bodyPr wrap="square" rtlCol="0">
            <a:spAutoFit/>
          </a:bodyPr>
          <a:lstStyle/>
          <a:p>
            <a:r>
              <a:rPr lang="en-US" b="1" dirty="0">
                <a:solidFill>
                  <a:prstClr val="black"/>
                </a:solidFill>
                <a:latin typeface="Calibri" charset="0"/>
              </a:rPr>
              <a:t>No imputed royalty</a:t>
            </a:r>
            <a:endParaRPr lang="en-US" dirty="0">
              <a:solidFill>
                <a:prstClr val="black"/>
              </a:solidFill>
              <a:latin typeface="Calibri" charset="0"/>
            </a:endParaRPr>
          </a:p>
        </p:txBody>
      </p:sp>
      <p:sp>
        <p:nvSpPr>
          <p:cNvPr id="3" name="TextBox 2"/>
          <p:cNvSpPr txBox="1"/>
          <p:nvPr/>
        </p:nvSpPr>
        <p:spPr>
          <a:xfrm>
            <a:off x="1836426" y="3209066"/>
            <a:ext cx="552202" cy="369332"/>
          </a:xfrm>
          <a:prstGeom prst="rect">
            <a:avLst/>
          </a:prstGeom>
          <a:noFill/>
        </p:spPr>
        <p:txBody>
          <a:bodyPr wrap="none" rtlCol="0">
            <a:spAutoFit/>
          </a:bodyPr>
          <a:lstStyle/>
          <a:p>
            <a:r>
              <a:rPr lang="en-US" b="1" dirty="0">
                <a:latin typeface="Calibri" charset="0"/>
              </a:rPr>
              <a:t>CSA</a:t>
            </a:r>
          </a:p>
        </p:txBody>
      </p:sp>
      <p:sp>
        <p:nvSpPr>
          <p:cNvPr id="4" name="Rectangle 3"/>
          <p:cNvSpPr/>
          <p:nvPr/>
        </p:nvSpPr>
        <p:spPr>
          <a:xfrm>
            <a:off x="384048" y="674831"/>
            <a:ext cx="8458200" cy="1015663"/>
          </a:xfrm>
          <a:prstGeom prst="rect">
            <a:avLst/>
          </a:prstGeom>
          <a:ln w="3175">
            <a:solidFill>
              <a:schemeClr val="accent1"/>
            </a:solidFill>
          </a:ln>
        </p:spPr>
        <p:txBody>
          <a:bodyPr wrap="square">
            <a:spAutoFit/>
          </a:bodyPr>
          <a:lstStyle/>
          <a:p>
            <a:pPr eaLnBrk="1" hangingPunct="1">
              <a:defRPr/>
            </a:pPr>
            <a:r>
              <a:rPr lang="en-US" sz="2000" b="1" dirty="0"/>
              <a:t>CSA:</a:t>
            </a:r>
            <a:r>
              <a:rPr lang="en-US" sz="2000" dirty="0"/>
              <a:t> arrangement by which controlled participants share the costs and risks of developing cost shared intangibles in proportion  to their reasonably </a:t>
            </a:r>
            <a:r>
              <a:rPr lang="en-US" sz="2000" i="1" dirty="0"/>
              <a:t>anticipated</a:t>
            </a:r>
            <a:r>
              <a:rPr lang="en-US" sz="2000" dirty="0"/>
              <a:t> benefits (</a:t>
            </a:r>
            <a:r>
              <a:rPr lang="en-US" sz="2000" dirty="0" err="1"/>
              <a:t>RAB</a:t>
            </a:r>
            <a:r>
              <a:rPr lang="en-US" sz="2000" dirty="0"/>
              <a:t>) shares.</a:t>
            </a:r>
          </a:p>
        </p:txBody>
      </p:sp>
      <p:sp>
        <p:nvSpPr>
          <p:cNvPr id="30" name="Curved Left Arrow 29"/>
          <p:cNvSpPr/>
          <p:nvPr/>
        </p:nvSpPr>
        <p:spPr>
          <a:xfrm flipH="1">
            <a:off x="2994306" y="2755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Rectangle 6"/>
          <p:cNvSpPr/>
          <p:nvPr/>
        </p:nvSpPr>
        <p:spPr>
          <a:xfrm>
            <a:off x="457199" y="5021821"/>
            <a:ext cx="8385049" cy="1323439"/>
          </a:xfrm>
          <a:prstGeom prst="rect">
            <a:avLst/>
          </a:prstGeom>
        </p:spPr>
        <p:txBody>
          <a:bodyPr wrap="square">
            <a:spAutoFit/>
          </a:bodyPr>
          <a:lstStyle/>
          <a:p>
            <a:pPr marL="285750" indent="-285750" algn="just" eaLnBrk="1" hangingPunct="1">
              <a:buFont typeface="Arial" charset="0"/>
              <a:buChar char="•"/>
              <a:defRPr/>
            </a:pPr>
            <a:r>
              <a:rPr lang="en-US" sz="2000" dirty="0"/>
              <a:t>If there is a valid CSA, each participant is considered to be an owner of the IP and therefore </a:t>
            </a:r>
            <a:r>
              <a:rPr lang="en-US" sz="2000" b="1" dirty="0"/>
              <a:t>no royalty is imputed.</a:t>
            </a:r>
          </a:p>
          <a:p>
            <a:pPr marL="285750" indent="-285750" algn="just" eaLnBrk="1" hangingPunct="1">
              <a:buFont typeface="Arial" charset="0"/>
              <a:buChar char="•"/>
              <a:defRPr/>
            </a:pPr>
            <a:r>
              <a:rPr lang="en-US" sz="2000" dirty="0"/>
              <a:t>CFC buy-in payments (platform contribution costs)</a:t>
            </a:r>
          </a:p>
          <a:p>
            <a:pPr marL="742950" lvl="1" indent="-285750" algn="just">
              <a:buFont typeface="Arial" charset="0"/>
              <a:buChar char="•"/>
              <a:defRPr/>
            </a:pPr>
            <a:r>
              <a:rPr lang="en-US" sz="2000" dirty="0"/>
              <a:t>Where does the $ come from?</a:t>
            </a:r>
          </a:p>
        </p:txBody>
      </p:sp>
      <p:sp>
        <p:nvSpPr>
          <p:cNvPr id="12" name="Footer Placeholder 11"/>
          <p:cNvSpPr>
            <a:spLocks noGrp="1"/>
          </p:cNvSpPr>
          <p:nvPr>
            <p:ph type="ftr" sz="quarter" idx="11"/>
          </p:nvPr>
        </p:nvSpPr>
        <p:spPr/>
        <p:txBody>
          <a:bodyPr/>
          <a:lstStyle/>
          <a:p>
            <a:pPr>
              <a:defRPr/>
            </a:pPr>
            <a:r>
              <a:rPr lang="en-US"/>
              <a:t>Transfer Pricing</a:t>
            </a:r>
            <a:endParaRPr lang="en-US" dirty="0"/>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339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p:bldP spid="4"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p:txBody>
          <a:bodyPr/>
          <a:lstStyle/>
          <a:p>
            <a:r>
              <a:rPr lang="en-US" sz="1050" dirty="0"/>
              <a:t>Ownership Structure</a:t>
            </a:r>
          </a:p>
        </p:txBody>
      </p:sp>
      <p:sp>
        <p:nvSpPr>
          <p:cNvPr id="17" name="Text Placeholder 16"/>
          <p:cNvSpPr>
            <a:spLocks noGrp="1"/>
          </p:cNvSpPr>
          <p:nvPr>
            <p:ph type="body" idx="19"/>
          </p:nvPr>
        </p:nvSpPr>
        <p:spPr/>
        <p:txBody>
          <a:bodyPr/>
          <a:lstStyle/>
          <a:p>
            <a:r>
              <a:rPr lang="en-US" dirty="0"/>
              <a:t>Transaction</a:t>
            </a:r>
          </a:p>
        </p:txBody>
      </p:sp>
      <p:sp>
        <p:nvSpPr>
          <p:cNvPr id="18" name="Content Placeholder 17"/>
          <p:cNvSpPr>
            <a:spLocks noGrp="1"/>
          </p:cNvSpPr>
          <p:nvPr>
            <p:ph sz="quarter" idx="20"/>
          </p:nvPr>
        </p:nvSpPr>
        <p:spPr/>
        <p:txBody>
          <a:bodyPr/>
          <a:lstStyle/>
          <a:p>
            <a:pPr marL="0" indent="0">
              <a:buNone/>
            </a:pPr>
            <a:r>
              <a:rPr lang="en-US" dirty="0"/>
              <a:t> </a:t>
            </a:r>
          </a:p>
        </p:txBody>
      </p:sp>
      <p:sp>
        <p:nvSpPr>
          <p:cNvPr id="19" name="Content Placeholder 18"/>
          <p:cNvSpPr>
            <a:spLocks noGrp="1"/>
          </p:cNvSpPr>
          <p:nvPr>
            <p:ph sz="quarter" idx="21"/>
          </p:nvPr>
        </p:nvSpPr>
        <p:spPr/>
        <p:txBody>
          <a:bodyPr/>
          <a:lstStyle/>
          <a:p>
            <a:r>
              <a:rPr lang="en-US" sz="1600" dirty="0"/>
              <a:t>In </a:t>
            </a:r>
            <a:r>
              <a:rPr lang="en-US" sz="1400" dirty="0"/>
              <a:t>‘</a:t>
            </a:r>
            <a:r>
              <a:rPr lang="en-US" sz="1600" dirty="0"/>
              <a:t>05-’06, AMZ transferred to AEHT</a:t>
            </a:r>
          </a:p>
          <a:p>
            <a:pPr lvl="1"/>
            <a:r>
              <a:rPr lang="en-US" sz="1600" dirty="0"/>
              <a:t>Web SW</a:t>
            </a:r>
          </a:p>
          <a:p>
            <a:pPr lvl="1"/>
            <a:r>
              <a:rPr lang="en-US" sz="1600" dirty="0"/>
              <a:t>Marketing Intangibles</a:t>
            </a:r>
          </a:p>
          <a:p>
            <a:pPr lvl="1"/>
            <a:r>
              <a:rPr lang="en-US" sz="1600" dirty="0"/>
              <a:t>Euro. customer lists</a:t>
            </a:r>
          </a:p>
          <a:p>
            <a:r>
              <a:rPr lang="en-US" sz="1600" dirty="0"/>
              <a:t>Issues:  </a:t>
            </a:r>
          </a:p>
          <a:p>
            <a:pPr lvl="1"/>
            <a:r>
              <a:rPr lang="en-US" sz="1600" dirty="0"/>
              <a:t>AEHT’s buy-in payment</a:t>
            </a:r>
          </a:p>
          <a:p>
            <a:pPr lvl="2"/>
            <a:r>
              <a:rPr lang="en-US" sz="1600" b="1" dirty="0"/>
              <a:t>AMZ: 254mm</a:t>
            </a:r>
          </a:p>
          <a:p>
            <a:pPr lvl="2"/>
            <a:r>
              <a:rPr lang="en-US" sz="1600" b="1" dirty="0"/>
              <a:t>IRS: 3.458bi</a:t>
            </a:r>
          </a:p>
          <a:p>
            <a:pPr lvl="1"/>
            <a:r>
              <a:rPr lang="en-US" sz="1600" dirty="0"/>
              <a:t>Amount of intangible development cost (IDC)</a:t>
            </a:r>
          </a:p>
          <a:p>
            <a:pPr lvl="1"/>
            <a:r>
              <a:rPr lang="en-US" sz="1600" dirty="0"/>
              <a:t>Stock-based compensation</a:t>
            </a:r>
          </a:p>
          <a:p>
            <a:pPr lvl="1"/>
            <a:endParaRPr lang="en-US" sz="1400" dirty="0"/>
          </a:p>
          <a:p>
            <a:pPr lvl="1"/>
            <a:endParaRPr lang="en-US" sz="1400" dirty="0"/>
          </a:p>
        </p:txBody>
      </p:sp>
      <p:sp>
        <p:nvSpPr>
          <p:cNvPr id="13" name="Slide Number Placeholder 12"/>
          <p:cNvSpPr>
            <a:spLocks noGrp="1"/>
          </p:cNvSpPr>
          <p:nvPr>
            <p:ph type="sldNum" sz="quarter" idx="22"/>
          </p:nvPr>
        </p:nvSpPr>
        <p:spPr/>
        <p:txBody>
          <a:bodyPr/>
          <a:lstStyle/>
          <a:p>
            <a:fld id="{7B3E355C-57B9-BC4B-95D8-406A1F834537}" type="slidenum">
              <a:rPr lang="en-US" altLang="en-US" smtClean="0"/>
              <a:pPr/>
              <a:t>13</a:t>
            </a:fld>
            <a:endParaRPr lang="en-US" altLang="en-US" dirty="0"/>
          </a:p>
        </p:txBody>
      </p:sp>
      <p:sp>
        <p:nvSpPr>
          <p:cNvPr id="12" name="Footer Placeholder 11"/>
          <p:cNvSpPr>
            <a:spLocks noGrp="1"/>
          </p:cNvSpPr>
          <p:nvPr>
            <p:ph type="ftr" sz="quarter" idx="23"/>
          </p:nvPr>
        </p:nvSpPr>
        <p:spPr/>
        <p:txBody>
          <a:bodyPr/>
          <a:lstStyle/>
          <a:p>
            <a:pPr>
              <a:defRPr/>
            </a:pPr>
            <a:r>
              <a:rPr lang="en-US"/>
              <a:t>Transfer Pricing</a:t>
            </a:r>
            <a:endParaRPr lang="en-US" dirty="0"/>
          </a:p>
        </p:txBody>
      </p:sp>
      <p:sp>
        <p:nvSpPr>
          <p:cNvPr id="2" name="Title 1"/>
          <p:cNvSpPr>
            <a:spLocks noGrp="1"/>
          </p:cNvSpPr>
          <p:nvPr>
            <p:ph type="title"/>
          </p:nvPr>
        </p:nvSpPr>
        <p:spPr/>
        <p:txBody>
          <a:bodyPr/>
          <a:lstStyle/>
          <a:p>
            <a:r>
              <a:rPr lang="en-US" sz="2000" b="1" dirty="0"/>
              <a:t>Amazon v. CIR (148 TC No. 8, (2017)); </a:t>
            </a:r>
            <a:r>
              <a:rPr lang="en-US" sz="2000" b="1" i="1" dirty="0"/>
              <a:t>aff’d</a:t>
            </a:r>
            <a:r>
              <a:rPr lang="en-US" sz="2000" b="1" dirty="0"/>
              <a:t> 934 F.3d 976 (2019)</a:t>
            </a:r>
          </a:p>
        </p:txBody>
      </p:sp>
      <p:sp>
        <p:nvSpPr>
          <p:cNvPr id="8" name="Rectangle 7"/>
          <p:cNvSpPr/>
          <p:nvPr/>
        </p:nvSpPr>
        <p:spPr>
          <a:xfrm>
            <a:off x="1600200"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AMZ (US)</a:t>
            </a:r>
          </a:p>
        </p:txBody>
      </p:sp>
      <p:cxnSp>
        <p:nvCxnSpPr>
          <p:cNvPr id="9" name="Straight Connector 8"/>
          <p:cNvCxnSpPr>
            <a:stCxn id="8" idx="2"/>
            <a:endCxn id="10" idx="0"/>
          </p:cNvCxnSpPr>
          <p:nvPr/>
        </p:nvCxnSpPr>
        <p:spPr>
          <a:xfrm>
            <a:off x="2493963"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600200" y="3637070"/>
            <a:ext cx="1787525" cy="1064524"/>
          </a:xfrm>
          <a:prstGeom prst="rect">
            <a:avLst/>
          </a:prstGeom>
          <a:gradFill>
            <a:gsLst>
              <a:gs pos="0">
                <a:schemeClr val="accent1">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AEHT (Lux) </a:t>
            </a:r>
          </a:p>
        </p:txBody>
      </p:sp>
      <p:sp>
        <p:nvSpPr>
          <p:cNvPr id="20" name="Curved Left Arrow 19"/>
          <p:cNvSpPr/>
          <p:nvPr/>
        </p:nvSpPr>
        <p:spPr>
          <a:xfrm flipH="1">
            <a:off x="1143922" y="2802510"/>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1" name="Curved Left Arrow 20"/>
          <p:cNvSpPr/>
          <p:nvPr/>
        </p:nvSpPr>
        <p:spPr>
          <a:xfrm flipV="1">
            <a:off x="3526603" y="2652590"/>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Oval 2">
            <a:extLst>
              <a:ext uri="{FF2B5EF4-FFF2-40B4-BE49-F238E27FC236}">
                <a16:creationId xmlns:a16="http://schemas.microsoft.com/office/drawing/2014/main" id="{2CECF60C-2445-DE6F-841D-A2F02C0148E4}"/>
              </a:ext>
            </a:extLst>
          </p:cNvPr>
          <p:cNvSpPr/>
          <p:nvPr/>
        </p:nvSpPr>
        <p:spPr>
          <a:xfrm>
            <a:off x="4876800" y="2652590"/>
            <a:ext cx="2057400" cy="11574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09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0841A81-5565-C446-4390-DA2F812BEBBD}"/>
              </a:ext>
            </a:extLst>
          </p:cNvPr>
          <p:cNvSpPr>
            <a:spLocks noGrp="1"/>
          </p:cNvSpPr>
          <p:nvPr>
            <p:ph idx="1"/>
          </p:nvPr>
        </p:nvSpPr>
        <p:spPr/>
        <p:txBody>
          <a:bodyPr/>
          <a:lstStyle/>
          <a:p>
            <a:r>
              <a:rPr lang="en-US" b="1" dirty="0"/>
              <a:t>Coca Cola v. CIR</a:t>
            </a:r>
            <a:r>
              <a:rPr lang="en-US" dirty="0"/>
              <a:t>, 155 T.C. 145 (2020)</a:t>
            </a:r>
          </a:p>
          <a:p>
            <a:pPr lvl="1"/>
            <a:r>
              <a:rPr lang="en-US" dirty="0"/>
              <a:t>Rare IRS victory in 482 case</a:t>
            </a:r>
          </a:p>
          <a:p>
            <a:pPr lvl="1"/>
            <a:r>
              <a:rPr lang="en-US" b="1" dirty="0"/>
              <a:t>Upheld $10 billion</a:t>
            </a:r>
            <a:r>
              <a:rPr lang="en-US" dirty="0"/>
              <a:t> in adjustments for 2007-2020 </a:t>
            </a:r>
            <a:r>
              <a:rPr lang="en-US" dirty="0" err="1"/>
              <a:t>Tys</a:t>
            </a:r>
            <a:endParaRPr lang="en-US" dirty="0"/>
          </a:p>
          <a:p>
            <a:pPr lvl="1"/>
            <a:r>
              <a:rPr lang="en-US" dirty="0"/>
              <a:t>CC licensed TMs, product names, logos, patents, secret formulas, and proprietary manufacturing processes to foreign affiliates (supply points) to produce concentrate sold to unrelated bottlers.</a:t>
            </a:r>
          </a:p>
          <a:p>
            <a:pPr lvl="1"/>
            <a:r>
              <a:rPr lang="en-US" dirty="0"/>
              <a:t>CC used formulary apportionment method previously agreed with IRS in earlier settlement</a:t>
            </a:r>
          </a:p>
          <a:p>
            <a:pPr lvl="1"/>
            <a:r>
              <a:rPr lang="en-US" dirty="0"/>
              <a:t>IRS: used comparable profits method (CPM) that used CC’s unrelated bottlers as comparable parties.  CPM can limit subsidiary’s profit to a routine return.</a:t>
            </a:r>
          </a:p>
          <a:p>
            <a:r>
              <a:rPr lang="en-US" b="1" dirty="0"/>
              <a:t>Medtronic v. CIR,  </a:t>
            </a:r>
            <a:r>
              <a:rPr lang="en-US" dirty="0"/>
              <a:t>900 F.3d 610 (8th Cir. 2018), vacating and remanding TC Memo 2016-112.  Coming any day.</a:t>
            </a:r>
          </a:p>
          <a:p>
            <a:pPr lvl="1"/>
            <a:r>
              <a:rPr lang="en-US" dirty="0"/>
              <a:t>Issue:  Best TP methods: CPM or CUT</a:t>
            </a:r>
          </a:p>
        </p:txBody>
      </p:sp>
      <p:sp>
        <p:nvSpPr>
          <p:cNvPr id="9" name="Title 8">
            <a:extLst>
              <a:ext uri="{FF2B5EF4-FFF2-40B4-BE49-F238E27FC236}">
                <a16:creationId xmlns:a16="http://schemas.microsoft.com/office/drawing/2014/main" id="{3F0180E7-CB06-3FDA-704B-866188835D6F}"/>
              </a:ext>
            </a:extLst>
          </p:cNvPr>
          <p:cNvSpPr>
            <a:spLocks noGrp="1"/>
          </p:cNvSpPr>
          <p:nvPr>
            <p:ph type="title"/>
          </p:nvPr>
        </p:nvSpPr>
        <p:spPr/>
        <p:txBody>
          <a:bodyPr/>
          <a:lstStyle/>
          <a:p>
            <a:r>
              <a:rPr lang="en-US" dirty="0"/>
              <a:t>Recent 482 Cases</a:t>
            </a:r>
          </a:p>
        </p:txBody>
      </p:sp>
      <p:sp>
        <p:nvSpPr>
          <p:cNvPr id="6" name="Slide Number Placeholder 5">
            <a:extLst>
              <a:ext uri="{FF2B5EF4-FFF2-40B4-BE49-F238E27FC236}">
                <a16:creationId xmlns:a16="http://schemas.microsoft.com/office/drawing/2014/main" id="{DD49CEE8-64AC-E40B-7AE5-AEBE3181A7C1}"/>
              </a:ext>
            </a:extLst>
          </p:cNvPr>
          <p:cNvSpPr>
            <a:spLocks noGrp="1"/>
          </p:cNvSpPr>
          <p:nvPr>
            <p:ph type="sldNum" sz="quarter" idx="10"/>
          </p:nvPr>
        </p:nvSpPr>
        <p:spPr/>
        <p:txBody>
          <a:bodyPr/>
          <a:lstStyle/>
          <a:p>
            <a:fld id="{856F0A94-AD2E-974D-AF6B-04AF335E854A}" type="slidenum">
              <a:rPr lang="en-US" altLang="en-US" smtClean="0"/>
              <a:pPr/>
              <a:t>14</a:t>
            </a:fld>
            <a:endParaRPr lang="en-US" altLang="en-US"/>
          </a:p>
        </p:txBody>
      </p:sp>
      <p:sp>
        <p:nvSpPr>
          <p:cNvPr id="7" name="Footer Placeholder 6">
            <a:extLst>
              <a:ext uri="{FF2B5EF4-FFF2-40B4-BE49-F238E27FC236}">
                <a16:creationId xmlns:a16="http://schemas.microsoft.com/office/drawing/2014/main" id="{81EA0D4E-ACDD-34B1-5387-9C9003F8BC0E}"/>
              </a:ext>
            </a:extLst>
          </p:cNvPr>
          <p:cNvSpPr>
            <a:spLocks noGrp="1"/>
          </p:cNvSpPr>
          <p:nvPr>
            <p:ph type="ftr" sz="quarter" idx="11"/>
          </p:nvPr>
        </p:nvSpPr>
        <p:spPr/>
        <p:txBody>
          <a:bodyPr/>
          <a:lstStyle/>
          <a:p>
            <a:pPr>
              <a:defRPr/>
            </a:pPr>
            <a:r>
              <a:rPr lang="en-US"/>
              <a:t>Transfer Pricing</a:t>
            </a:r>
          </a:p>
        </p:txBody>
      </p:sp>
    </p:spTree>
    <p:extLst>
      <p:ext uri="{BB962C8B-B14F-4D97-AF65-F5344CB8AC3E}">
        <p14:creationId xmlns:p14="http://schemas.microsoft.com/office/powerpoint/2010/main" val="353578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p:txBody>
          <a:bodyPr/>
          <a:lstStyle/>
          <a:p>
            <a:r>
              <a:rPr lang="en-US" sz="1400"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p:txBody>
          <a:bodyPr/>
          <a:lstStyle/>
          <a:p>
            <a:r>
              <a:rPr lang="en-US" sz="1400" dirty="0"/>
              <a:t>Post-2017</a:t>
            </a:r>
          </a:p>
        </p:txBody>
      </p:sp>
      <p:sp>
        <p:nvSpPr>
          <p:cNvPr id="2" name="Content Placeholder 1"/>
          <p:cNvSpPr>
            <a:spLocks noGrp="1"/>
          </p:cNvSpPr>
          <p:nvPr>
            <p:ph sz="quarter" idx="20"/>
          </p:nvPr>
        </p:nvSpPr>
        <p:spPr/>
        <p:txBody>
          <a:bodyPr>
            <a:normAutofit/>
          </a:bodyPr>
          <a:lstStyle/>
          <a:p>
            <a:r>
              <a:rPr lang="en-US" sz="1800" dirty="0"/>
              <a:t>Global--BEPS</a:t>
            </a:r>
          </a:p>
          <a:p>
            <a:pPr lvl="1"/>
            <a:r>
              <a:rPr lang="en-US" sz="1800" dirty="0"/>
              <a:t>Stateless income</a:t>
            </a:r>
          </a:p>
          <a:p>
            <a:pPr lvl="1"/>
            <a:r>
              <a:rPr lang="en-US" sz="1800" dirty="0"/>
              <a:t>Treaty abuse</a:t>
            </a:r>
          </a:p>
          <a:p>
            <a:pPr lvl="1"/>
            <a:r>
              <a:rPr lang="en-US" sz="1800" dirty="0"/>
              <a:t>Double </a:t>
            </a:r>
            <a:r>
              <a:rPr lang="en-US" sz="1800" i="1" dirty="0"/>
              <a:t>non-tax</a:t>
            </a:r>
          </a:p>
          <a:p>
            <a:r>
              <a:rPr lang="en-US" sz="1800" dirty="0"/>
              <a:t>United States</a:t>
            </a:r>
          </a:p>
          <a:p>
            <a:pPr lvl="1"/>
            <a:r>
              <a:rPr lang="en-US" sz="1800" dirty="0"/>
              <a:t>High corporate tax rate (35%)</a:t>
            </a:r>
          </a:p>
          <a:p>
            <a:pPr lvl="1"/>
            <a:r>
              <a:rPr lang="en-US" sz="1800" dirty="0"/>
              <a:t>Treatment of foreign income</a:t>
            </a:r>
          </a:p>
          <a:p>
            <a:pPr lvl="2"/>
            <a:r>
              <a:rPr lang="en-US" sz="1800" dirty="0"/>
              <a:t>Deferral</a:t>
            </a:r>
          </a:p>
          <a:p>
            <a:pPr lvl="2"/>
            <a:r>
              <a:rPr lang="en-US" sz="1800" dirty="0"/>
              <a:t>Where to tax income from IP</a:t>
            </a:r>
          </a:p>
          <a:p>
            <a:pPr lvl="2"/>
            <a:r>
              <a:rPr lang="en-US" sz="1800" dirty="0"/>
              <a:t>Run away plants</a:t>
            </a:r>
          </a:p>
          <a:p>
            <a:pPr lvl="1"/>
            <a:r>
              <a:rPr lang="en-US" sz="1800" dirty="0"/>
              <a:t>Solutions?</a:t>
            </a:r>
          </a:p>
          <a:p>
            <a:pPr lvl="2"/>
            <a:r>
              <a:rPr lang="en-US" sz="1800" dirty="0"/>
              <a:t>Eliminate deferral</a:t>
            </a:r>
          </a:p>
          <a:p>
            <a:pPr lvl="2"/>
            <a:r>
              <a:rPr lang="en-US" sz="1800" dirty="0"/>
              <a:t>Territoriality</a:t>
            </a:r>
          </a:p>
          <a:p>
            <a:pPr lvl="2"/>
            <a:r>
              <a:rPr lang="en-US" sz="1800" dirty="0"/>
              <a:t>Modified deferral </a:t>
            </a:r>
          </a:p>
          <a:p>
            <a:pPr lvl="2"/>
            <a:r>
              <a:rPr lang="en-US" sz="1800" dirty="0"/>
              <a:t>Cash flow taxes </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p:txBody>
          <a:bodyPr/>
          <a:lstStyle/>
          <a:p>
            <a:r>
              <a:rPr lang="en-US" sz="1600" dirty="0"/>
              <a:t>BEPS</a:t>
            </a:r>
          </a:p>
          <a:p>
            <a:pPr lvl="1"/>
            <a:r>
              <a:rPr lang="en-US" sz="1600" dirty="0"/>
              <a:t>Pillar One (reallocating tax jurisdiction over </a:t>
            </a:r>
            <a:r>
              <a:rPr lang="en-US" sz="1600" i="1" dirty="0"/>
              <a:t>residual </a:t>
            </a:r>
            <a:r>
              <a:rPr lang="en-US" sz="1600" dirty="0"/>
              <a:t>profit) to where goods/services are used or consumed </a:t>
            </a:r>
          </a:p>
          <a:p>
            <a:pPr lvl="1"/>
            <a:r>
              <a:rPr lang="en-US" sz="1600" dirty="0"/>
              <a:t>Pillar Two (global minimum 15% tax)</a:t>
            </a:r>
          </a:p>
          <a:p>
            <a:pPr lvl="1"/>
            <a:endParaRPr lang="en-US" sz="1600" dirty="0"/>
          </a:p>
          <a:p>
            <a:r>
              <a:rPr lang="en-US" sz="1600" dirty="0"/>
              <a:t>United States</a:t>
            </a:r>
          </a:p>
          <a:p>
            <a:pPr lvl="1"/>
            <a:r>
              <a:rPr lang="en-US" sz="1600" dirty="0"/>
              <a:t>21% corporate tax rate</a:t>
            </a:r>
          </a:p>
          <a:p>
            <a:pPr lvl="1"/>
            <a:r>
              <a:rPr lang="en-US" sz="1600" dirty="0"/>
              <a:t>Expansion of anti-deferral regime (GILTI)</a:t>
            </a:r>
          </a:p>
          <a:p>
            <a:pPr lvl="1"/>
            <a:r>
              <a:rPr lang="en-US" sz="1600" dirty="0"/>
              <a:t>Creation of </a:t>
            </a:r>
            <a:r>
              <a:rPr lang="en-US" sz="1600"/>
              <a:t>participation exemption</a:t>
            </a:r>
            <a:endParaRPr lang="en-US" sz="1600" dirty="0"/>
          </a:p>
          <a:p>
            <a:pPr lvl="1"/>
            <a:r>
              <a:rPr lang="en-US" sz="1600" dirty="0"/>
              <a:t>Tax benefit for export income (FDII)</a:t>
            </a:r>
          </a:p>
          <a:p>
            <a:pPr lvl="1"/>
            <a:r>
              <a:rPr lang="en-US" sz="1600" dirty="0"/>
              <a:t>Minimum tax on corporations making base erosion payments to foreign related parties (BEAT)</a:t>
            </a:r>
          </a:p>
          <a:p>
            <a:pPr lvl="1"/>
            <a:r>
              <a:rPr lang="en-US" sz="1600" dirty="0"/>
              <a:t>Limits on interest deductions </a:t>
            </a:r>
          </a:p>
          <a:p>
            <a:pPr lvl="1"/>
            <a:r>
              <a:rPr lang="en-US" sz="1600" dirty="0"/>
              <a:t>More changes coming!</a:t>
            </a:r>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23"/>
          </p:nvPr>
        </p:nvSpPr>
        <p:spPr/>
        <p:txBody>
          <a:bodyPr/>
          <a:lstStyle/>
          <a:p>
            <a:pPr>
              <a:defRPr/>
            </a:pPr>
            <a:r>
              <a:rPr lang="en-US" dirty="0"/>
              <a:t>Introduction</a:t>
            </a:r>
          </a:p>
        </p:txBody>
      </p:sp>
      <p:sp>
        <p:nvSpPr>
          <p:cNvPr id="3" name="Title 2"/>
          <p:cNvSpPr>
            <a:spLocks noGrp="1"/>
          </p:cNvSpPr>
          <p:nvPr>
            <p:ph type="title"/>
          </p:nvPr>
        </p:nvSpPr>
        <p:spPr/>
        <p:txBody>
          <a:bodyPr/>
          <a:lstStyle/>
          <a:p>
            <a:r>
              <a:rPr lang="en-US" dirty="0"/>
              <a:t>Repairing the Cracks in the International Tax System	</a:t>
            </a:r>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a:t>Project </a:t>
            </a:r>
            <a:r>
              <a:rPr lang="en-US" dirty="0" err="1"/>
              <a:t>Goldcrest</a:t>
            </a:r>
            <a:r>
              <a:rPr lang="en-US" dirty="0"/>
              <a:t> (p. 12)</a:t>
            </a:r>
          </a:p>
          <a:p>
            <a:pPr lvl="1"/>
            <a:r>
              <a:rPr lang="en-US" dirty="0"/>
              <a:t>What was it?</a:t>
            </a:r>
          </a:p>
          <a:p>
            <a:pPr lvl="1"/>
            <a:r>
              <a:rPr lang="en-US" dirty="0"/>
              <a:t>Business reasons?</a:t>
            </a:r>
          </a:p>
          <a:p>
            <a:pPr lvl="1"/>
            <a:r>
              <a:rPr lang="en-US" dirty="0"/>
              <a:t>Role of taxes?</a:t>
            </a:r>
          </a:p>
          <a:p>
            <a:r>
              <a:rPr lang="en-US" dirty="0"/>
              <a:t>Transfers (p. 13-14)</a:t>
            </a:r>
          </a:p>
          <a:p>
            <a:pPr lvl="1"/>
            <a:r>
              <a:rPr lang="en-US" dirty="0"/>
              <a:t>CSA</a:t>
            </a:r>
          </a:p>
          <a:p>
            <a:pPr lvl="2"/>
            <a:r>
              <a:rPr lang="en-US" dirty="0"/>
              <a:t>What did AEHT plan to contribute (p. 14)</a:t>
            </a:r>
          </a:p>
          <a:p>
            <a:pPr lvl="1"/>
            <a:r>
              <a:rPr lang="en-US" dirty="0"/>
              <a:t>License agreement (ex. Marketing intangibles)</a:t>
            </a:r>
          </a:p>
          <a:p>
            <a:pPr lvl="2"/>
            <a:r>
              <a:rPr lang="en-US" dirty="0"/>
              <a:t>Buy-in payment of 226mm</a:t>
            </a:r>
          </a:p>
          <a:p>
            <a:pPr lvl="1"/>
            <a:r>
              <a:rPr lang="en-US" dirty="0"/>
              <a:t>Assignment agreement</a:t>
            </a:r>
          </a:p>
          <a:p>
            <a:pPr lvl="2"/>
            <a:r>
              <a:rPr lang="en-US" dirty="0"/>
              <a:t>Customer data, marketing intangibles, TM, TN</a:t>
            </a:r>
          </a:p>
          <a:p>
            <a:pPr lvl="2"/>
            <a:r>
              <a:rPr lang="en-US" dirty="0"/>
              <a:t>Buy-in payment of 27mm</a:t>
            </a:r>
          </a:p>
          <a:p>
            <a:pPr lvl="1"/>
            <a:r>
              <a:rPr lang="en-US" dirty="0"/>
              <a:t>Other asset contributions</a:t>
            </a:r>
          </a:p>
          <a:p>
            <a:pPr lvl="1"/>
            <a:endParaRPr lang="en-US" dirty="0"/>
          </a:p>
        </p:txBody>
      </p:sp>
      <p:sp>
        <p:nvSpPr>
          <p:cNvPr id="9" name="Title 8"/>
          <p:cNvSpPr>
            <a:spLocks noGrp="1"/>
          </p:cNvSpPr>
          <p:nvPr>
            <p:ph type="title"/>
          </p:nvPr>
        </p:nvSpPr>
        <p:spPr/>
        <p:txBody>
          <a:bodyPr/>
          <a:lstStyle/>
          <a:p>
            <a:r>
              <a:rPr lang="en-US" dirty="0"/>
              <a:t>Amazon v. CIR (2017)</a:t>
            </a:r>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16</a:t>
            </a:fld>
            <a:endParaRPr lang="en-US" altLang="en-US"/>
          </a:p>
        </p:txBody>
      </p:sp>
      <p:sp>
        <p:nvSpPr>
          <p:cNvPr id="7" name="Footer Placeholder 6"/>
          <p:cNvSpPr>
            <a:spLocks noGrp="1"/>
          </p:cNvSpPr>
          <p:nvPr>
            <p:ph type="ftr" sz="quarter" idx="11"/>
          </p:nvPr>
        </p:nvSpPr>
        <p:spPr/>
        <p:txBody>
          <a:bodyPr/>
          <a:lstStyle/>
          <a:p>
            <a:pPr>
              <a:defRPr/>
            </a:pPr>
            <a:r>
              <a:rPr lang="en-US"/>
              <a:t>Transfer Pricing</a:t>
            </a:r>
          </a:p>
        </p:txBody>
      </p:sp>
    </p:spTree>
    <p:extLst>
      <p:ext uri="{BB962C8B-B14F-4D97-AF65-F5344CB8AC3E}">
        <p14:creationId xmlns:p14="http://schemas.microsoft.com/office/powerpoint/2010/main" val="3404897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Buy-in payment (p. 26)</a:t>
            </a:r>
          </a:p>
          <a:p>
            <a:pPr lvl="1"/>
            <a:r>
              <a:rPr lang="en-US" dirty="0"/>
              <a:t>Amazon</a:t>
            </a:r>
          </a:p>
          <a:p>
            <a:pPr lvl="2"/>
            <a:r>
              <a:rPr lang="en-US" dirty="0"/>
              <a:t>Method:  “unspecified income-based method” similar to residual profit split</a:t>
            </a:r>
          </a:p>
          <a:p>
            <a:pPr lvl="2"/>
            <a:r>
              <a:rPr lang="en-US" dirty="0"/>
              <a:t>7-yr useful life; allocate between pre-existing and subsequently developed</a:t>
            </a:r>
          </a:p>
          <a:p>
            <a:pPr lvl="2"/>
            <a:r>
              <a:rPr lang="en-US" dirty="0"/>
              <a:t>254.4mm</a:t>
            </a:r>
          </a:p>
          <a:p>
            <a:pPr lvl="2"/>
            <a:r>
              <a:rPr lang="en-US" dirty="0"/>
              <a:t>CUT (based on prices AMZ charged to M.com clients)</a:t>
            </a:r>
          </a:p>
          <a:p>
            <a:pPr lvl="1"/>
            <a:r>
              <a:rPr lang="en-US" dirty="0"/>
              <a:t>IRS</a:t>
            </a:r>
          </a:p>
          <a:p>
            <a:pPr lvl="2"/>
            <a:r>
              <a:rPr lang="en-US" dirty="0"/>
              <a:t>DCF or CUT</a:t>
            </a:r>
          </a:p>
          <a:p>
            <a:pPr lvl="2"/>
            <a:r>
              <a:rPr lang="en-US" dirty="0"/>
              <a:t>Indefinite useful life: 3.34bi</a:t>
            </a:r>
          </a:p>
          <a:p>
            <a:pPr lvl="1"/>
            <a:r>
              <a:rPr lang="en-US" dirty="0"/>
              <a:t>Marketing intangibles</a:t>
            </a:r>
          </a:p>
          <a:p>
            <a:pPr lvl="2"/>
            <a:r>
              <a:rPr lang="en-US" dirty="0"/>
              <a:t>AMZ: 251mm; IRS: 3.13bi </a:t>
            </a:r>
          </a:p>
          <a:p>
            <a:pPr lvl="1"/>
            <a:r>
              <a:rPr lang="en-US" dirty="0"/>
              <a:t>Customer information</a:t>
            </a:r>
          </a:p>
          <a:p>
            <a:pPr lvl="2"/>
            <a:r>
              <a:rPr lang="en-US" dirty="0"/>
              <a:t>CUT based on referral fees</a:t>
            </a:r>
          </a:p>
          <a:p>
            <a:r>
              <a:rPr lang="en-US" dirty="0"/>
              <a:t>Cost-sharing (p. 29)</a:t>
            </a:r>
          </a:p>
          <a:p>
            <a:pPr lvl="1"/>
            <a:r>
              <a:rPr lang="en-US" dirty="0"/>
              <a:t>IDCs</a:t>
            </a:r>
          </a:p>
          <a:p>
            <a:r>
              <a:rPr lang="en-US" dirty="0"/>
              <a:t>Stock-based compensation:  IDC must include all direct/indirect costs, including equity-based compensation</a:t>
            </a:r>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Transfer Pricing</a:t>
            </a:r>
            <a:endParaRPr lang="en-US" dirty="0"/>
          </a:p>
        </p:txBody>
      </p:sp>
    </p:spTree>
    <p:extLst>
      <p:ext uri="{BB962C8B-B14F-4D97-AF65-F5344CB8AC3E}">
        <p14:creationId xmlns:p14="http://schemas.microsoft.com/office/powerpoint/2010/main" val="303109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Cost sharing (p. 34)</a:t>
            </a:r>
          </a:p>
          <a:p>
            <a:pPr lvl="1"/>
            <a:r>
              <a:rPr lang="en-US" dirty="0"/>
              <a:t>BIP for </a:t>
            </a:r>
            <a:r>
              <a:rPr lang="en-US" i="1" dirty="0"/>
              <a:t>pre-existing</a:t>
            </a:r>
            <a:r>
              <a:rPr lang="en-US" dirty="0"/>
              <a:t> intangible property; no BIP for subsequently developed</a:t>
            </a:r>
          </a:p>
          <a:p>
            <a:pPr lvl="1"/>
            <a:r>
              <a:rPr lang="en-US" dirty="0"/>
              <a:t>IRS</a:t>
            </a:r>
          </a:p>
          <a:p>
            <a:pPr lvl="2"/>
            <a:r>
              <a:rPr lang="en-US" dirty="0" err="1"/>
              <a:t>DCF</a:t>
            </a:r>
            <a:r>
              <a:rPr lang="en-US" dirty="0"/>
              <a:t> (assumed perpetual useful life) of </a:t>
            </a:r>
            <a:r>
              <a:rPr lang="en-US" dirty="0" err="1"/>
              <a:t>AEHT’s</a:t>
            </a:r>
            <a:r>
              <a:rPr lang="en-US" dirty="0"/>
              <a:t> European Business: 3.46bi</a:t>
            </a:r>
          </a:p>
          <a:p>
            <a:pPr lvl="2"/>
            <a:r>
              <a:rPr lang="en-US" dirty="0"/>
              <a:t>CT: “failed to restrict valuation to pre-existing intangible” (37)</a:t>
            </a:r>
          </a:p>
          <a:p>
            <a:pPr lvl="2"/>
            <a:r>
              <a:rPr lang="en-US" dirty="0"/>
              <a:t>CT: enterprise value not the same as intangible value</a:t>
            </a:r>
          </a:p>
          <a:p>
            <a:pPr lvl="1"/>
            <a:r>
              <a:rPr lang="en-US" dirty="0" err="1"/>
              <a:t>AMZ</a:t>
            </a:r>
            <a:endParaRPr lang="en-US" dirty="0"/>
          </a:p>
          <a:p>
            <a:pPr lvl="2"/>
            <a:r>
              <a:rPr lang="en-US" dirty="0"/>
              <a:t>CUT method for each technology, website, marketing, and customer information (but CT determined for itself the required </a:t>
            </a:r>
            <a:r>
              <a:rPr lang="en-US" dirty="0" err="1"/>
              <a:t>BIP</a:t>
            </a:r>
            <a:r>
              <a:rPr lang="en-US" dirty="0"/>
              <a:t>)</a:t>
            </a:r>
          </a:p>
          <a:p>
            <a:pPr lvl="2"/>
            <a:r>
              <a:rPr lang="en-US" dirty="0"/>
              <a:t>Website (42): used commission rates for </a:t>
            </a:r>
            <a:r>
              <a:rPr lang="en-US" dirty="0" err="1"/>
              <a:t>M.com</a:t>
            </a:r>
            <a:r>
              <a:rPr lang="en-US" dirty="0"/>
              <a:t> agreements (Target) + useful life + decay curve</a:t>
            </a:r>
          </a:p>
          <a:p>
            <a:pPr lvl="3"/>
            <a:r>
              <a:rPr lang="en-US" dirty="0"/>
              <a:t>Commission: Settle on 3.05% (46)</a:t>
            </a:r>
          </a:p>
          <a:p>
            <a:pPr lvl="3"/>
            <a:r>
              <a:rPr lang="en-US" dirty="0"/>
              <a:t>Useful life: 7 years (48)</a:t>
            </a:r>
          </a:p>
          <a:p>
            <a:pPr lvl="3"/>
            <a:r>
              <a:rPr lang="en-US" dirty="0"/>
              <a:t>Decay Curve: 100% to 17.7% (53)</a:t>
            </a:r>
          </a:p>
          <a:p>
            <a:pPr lvl="3"/>
            <a:r>
              <a:rPr lang="en-US" dirty="0"/>
              <a:t>Tail Period: 	3.5 years (5)</a:t>
            </a:r>
          </a:p>
          <a:p>
            <a:pPr lvl="3"/>
            <a:r>
              <a:rPr lang="en-US" dirty="0"/>
              <a:t>Revenue Base</a:t>
            </a:r>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Transfer Pricing</a:t>
            </a:r>
            <a:endParaRPr lang="en-US" dirty="0"/>
          </a:p>
        </p:txBody>
      </p:sp>
    </p:spTree>
    <p:extLst>
      <p:ext uri="{BB962C8B-B14F-4D97-AF65-F5344CB8AC3E}">
        <p14:creationId xmlns:p14="http://schemas.microsoft.com/office/powerpoint/2010/main" val="137065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Marketing Intangibles: </a:t>
            </a:r>
            <a:r>
              <a:rPr lang="en-US" dirty="0" err="1"/>
              <a:t>AMZ</a:t>
            </a:r>
            <a:r>
              <a:rPr lang="en-US" dirty="0"/>
              <a:t> name, TM, TN, &amp; </a:t>
            </a:r>
            <a:r>
              <a:rPr lang="en-US" dirty="0" err="1"/>
              <a:t>Tdress</a:t>
            </a:r>
            <a:r>
              <a:rPr lang="en-US" dirty="0"/>
              <a:t>.</a:t>
            </a:r>
          </a:p>
          <a:p>
            <a:pPr lvl="1"/>
            <a:r>
              <a:rPr lang="en-US" dirty="0"/>
              <a:t>CUT best method (57)</a:t>
            </a:r>
          </a:p>
          <a:p>
            <a:pPr lvl="2"/>
            <a:r>
              <a:rPr lang="en-US" dirty="0"/>
              <a:t>Royalty rate: 1% (60)</a:t>
            </a:r>
          </a:p>
          <a:p>
            <a:pPr lvl="2"/>
            <a:r>
              <a:rPr lang="en-US" dirty="0"/>
              <a:t>Useful life: 20 years (63)</a:t>
            </a:r>
          </a:p>
          <a:p>
            <a:pPr lvl="2"/>
            <a:r>
              <a:rPr lang="en-US" dirty="0"/>
              <a:t>Revenue base: same as for website tech (projected revs. over useful life)</a:t>
            </a:r>
          </a:p>
          <a:p>
            <a:pPr lvl="1"/>
            <a:r>
              <a:rPr lang="en-US" dirty="0"/>
              <a:t>European Portfolio (25%)</a:t>
            </a:r>
          </a:p>
          <a:p>
            <a:pPr lvl="1"/>
            <a:r>
              <a:rPr lang="en-US" dirty="0"/>
              <a:t>Customer Information: based referral rates (129mm)</a:t>
            </a:r>
          </a:p>
          <a:p>
            <a:pPr lvl="1"/>
            <a:endParaRPr lang="en-US" dirty="0"/>
          </a:p>
          <a:p>
            <a:r>
              <a:rPr lang="en-US" dirty="0"/>
              <a:t>Cost Sharing Payments</a:t>
            </a:r>
          </a:p>
          <a:p>
            <a:pPr lvl="1"/>
            <a:r>
              <a:rPr lang="en-US"/>
              <a:t>IDC</a:t>
            </a:r>
            <a:endParaRPr lang="en-US" dirty="0"/>
          </a:p>
          <a:p>
            <a:pPr lvl="2"/>
            <a:endParaRPr lang="en-US" dirty="0"/>
          </a:p>
        </p:txBody>
      </p:sp>
      <p:sp>
        <p:nvSpPr>
          <p:cNvPr id="3" name="Title 2"/>
          <p:cNvSpPr>
            <a:spLocks noGrp="1"/>
          </p:cNvSpPr>
          <p:nvPr>
            <p:ph type="title"/>
          </p:nvPr>
        </p:nvSpPr>
        <p:spPr/>
        <p:txBody>
          <a:bodyPr/>
          <a:lstStyle/>
          <a:p>
            <a:r>
              <a:rPr lang="en-US" dirty="0"/>
              <a:t>Amazon v. CIR (2017)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Transfer Pricing</a:t>
            </a:r>
            <a:endParaRPr lang="en-US" dirty="0"/>
          </a:p>
        </p:txBody>
      </p:sp>
    </p:spTree>
    <p:extLst>
      <p:ext uri="{BB962C8B-B14F-4D97-AF65-F5344CB8AC3E}">
        <p14:creationId xmlns:p14="http://schemas.microsoft.com/office/powerpoint/2010/main" val="152833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marL="0" indent="0" eaLnBrk="1" hangingPunct="1">
              <a:lnSpc>
                <a:spcPct val="90000"/>
              </a:lnSpc>
              <a:buFontTx/>
              <a:buNone/>
              <a:defRPr/>
            </a:pPr>
            <a:r>
              <a:rPr lang="en-US" sz="2400" dirty="0">
                <a:cs typeface="+mn-cs"/>
              </a:rPr>
              <a:t>In any case of two or more organizations, trades, or businesses (whether or not incorporated, whether or not organized in the United States, and whether or not affiliated) owned or controlled directly or indirectly by the same interests, the Secretary may </a:t>
            </a:r>
            <a:r>
              <a:rPr lang="en-US" sz="2400" b="1" dirty="0">
                <a:cs typeface="+mn-cs"/>
              </a:rPr>
              <a:t>distribute, apportion, or allocate gross income, deductions, credits, or allowances between or among such organizations, trades, or businesses,</a:t>
            </a:r>
            <a:r>
              <a:rPr lang="en-US" sz="2400" dirty="0">
                <a:cs typeface="+mn-cs"/>
              </a:rPr>
              <a:t> if he determines that such distribution, apportionment, or allocation is necessary in order to prevent evasion of taxes or </a:t>
            </a:r>
            <a:r>
              <a:rPr lang="en-US" sz="2400" b="1" dirty="0">
                <a:cs typeface="+mn-cs"/>
              </a:rPr>
              <a:t>clearly to reflect the income </a:t>
            </a:r>
            <a:r>
              <a:rPr lang="en-US" sz="2400" dirty="0">
                <a:cs typeface="+mn-cs"/>
              </a:rPr>
              <a:t>of any of such organizations, trades, or businesses. In the case of any transfer (or license) of </a:t>
            </a:r>
            <a:r>
              <a:rPr lang="en-US" sz="2400" b="1" dirty="0">
                <a:cs typeface="+mn-cs"/>
              </a:rPr>
              <a:t>intangible property </a:t>
            </a:r>
            <a:r>
              <a:rPr lang="en-US" sz="2400" dirty="0">
                <a:cs typeface="+mn-cs"/>
              </a:rPr>
              <a:t>(within the meaning of section 936(h)(3)(B)), the income with respect to such transfer or license shall be </a:t>
            </a:r>
            <a:r>
              <a:rPr lang="en-US" sz="2400" b="1" u="sng" dirty="0">
                <a:cs typeface="+mn-cs"/>
              </a:rPr>
              <a:t>commensurate with the income</a:t>
            </a:r>
            <a:r>
              <a:rPr lang="en-US" sz="2400" b="1" dirty="0">
                <a:cs typeface="+mn-cs"/>
              </a:rPr>
              <a:t> </a:t>
            </a:r>
            <a:r>
              <a:rPr lang="en-US" sz="2400" dirty="0">
                <a:cs typeface="+mn-cs"/>
              </a:rPr>
              <a:t>attributable to the intangible.</a:t>
            </a:r>
            <a:endParaRPr lang="en-US" sz="3600" dirty="0">
              <a:cs typeface="+mn-cs"/>
            </a:endParaRPr>
          </a:p>
        </p:txBody>
      </p:sp>
      <p:sp>
        <p:nvSpPr>
          <p:cNvPr id="441346" name="Rectangle 2"/>
          <p:cNvSpPr>
            <a:spLocks noGrp="1" noChangeArrowheads="1"/>
          </p:cNvSpPr>
          <p:nvPr>
            <p:ph type="title"/>
          </p:nvPr>
        </p:nvSpPr>
        <p:spPr/>
        <p:txBody>
          <a:bodyPr/>
          <a:lstStyle/>
          <a:p>
            <a:pPr eaLnBrk="1" hangingPunct="1">
              <a:defRPr/>
            </a:pPr>
            <a:r>
              <a:rPr lang="en-US" b="1" dirty="0">
                <a:cs typeface="+mj-cs"/>
              </a:rPr>
              <a:t>Transfer Pricing: 482</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p:txBody>
          <a:bodyPr>
            <a:normAutofit/>
          </a:bodyPr>
          <a:lstStyle/>
          <a:p>
            <a:pPr eaLnBrk="1" hangingPunct="1">
              <a:defRPr/>
            </a:pPr>
            <a:r>
              <a:rPr lang="en-US" sz="2400" dirty="0"/>
              <a:t>BOP:  482 determinations sustained absent showing of abuse of discretion—allocations are arbitrary, capricious, or unreasonable. </a:t>
            </a:r>
            <a:endParaRPr lang="en-US" sz="2400" dirty="0">
              <a:cs typeface="+mn-cs"/>
            </a:endParaRPr>
          </a:p>
          <a:p>
            <a:pPr eaLnBrk="1" hangingPunct="1">
              <a:defRPr/>
            </a:pPr>
            <a:r>
              <a:rPr lang="en-US" sz="2400" dirty="0">
                <a:cs typeface="+mn-cs"/>
              </a:rPr>
              <a:t>Enforcement/Penalty Provisions:</a:t>
            </a:r>
          </a:p>
          <a:p>
            <a:pPr lvl="1" eaLnBrk="1" hangingPunct="1">
              <a:defRPr/>
            </a:pPr>
            <a:r>
              <a:rPr lang="en-US" sz="2000" dirty="0">
                <a:cs typeface="+mn-cs"/>
              </a:rPr>
              <a:t>1059A</a:t>
            </a:r>
          </a:p>
          <a:p>
            <a:pPr lvl="1" eaLnBrk="1" hangingPunct="1">
              <a:defRPr/>
            </a:pPr>
            <a:r>
              <a:rPr lang="en-US" sz="2000" dirty="0">
                <a:cs typeface="+mn-cs"/>
              </a:rPr>
              <a:t>6038A; and </a:t>
            </a:r>
          </a:p>
          <a:p>
            <a:pPr lvl="1" eaLnBrk="1" hangingPunct="1">
              <a:defRPr/>
            </a:pPr>
            <a:r>
              <a:rPr lang="en-US" sz="2000" dirty="0">
                <a:cs typeface="+mn-cs"/>
              </a:rPr>
              <a:t>6662(e) and 6662(e)(B)</a:t>
            </a:r>
          </a:p>
          <a:p>
            <a:pPr lvl="2" eaLnBrk="1" hangingPunct="1">
              <a:defRPr/>
            </a:pPr>
            <a:r>
              <a:rPr lang="en-US" sz="1800" i="1" dirty="0">
                <a:cs typeface="+mn-cs"/>
              </a:rPr>
              <a:t>Substantial valuation misstatement</a:t>
            </a:r>
            <a:r>
              <a:rPr lang="en-US" sz="1800" dirty="0">
                <a:cs typeface="+mn-cs"/>
              </a:rPr>
              <a:t>: price/value &gt; 200% (or 50% less) than correct amount or net 482 adjustment exceeds the lessor of $5mm or 10% of gross receipts</a:t>
            </a:r>
          </a:p>
          <a:p>
            <a:pPr lvl="2" eaLnBrk="1" hangingPunct="1">
              <a:defRPr/>
            </a:pPr>
            <a:r>
              <a:rPr lang="en-US" sz="1800" dirty="0">
                <a:cs typeface="+mn-cs"/>
              </a:rPr>
              <a:t>Gross valuation misstatement: same as above but 400% (or 25%) or net 482 adjustment exceeds the lessor of $20mm or 20% of gross receipts</a:t>
            </a:r>
          </a:p>
          <a:p>
            <a:pPr eaLnBrk="1" hangingPunct="1">
              <a:defRPr/>
            </a:pPr>
            <a:r>
              <a:rPr lang="en-US" sz="2400" dirty="0">
                <a:cs typeface="+mn-cs"/>
              </a:rPr>
              <a:t>APAs and Arbitrations</a:t>
            </a:r>
          </a:p>
          <a:p>
            <a:pPr lvl="1" eaLnBrk="1" hangingPunct="1">
              <a:defRPr/>
            </a:pPr>
            <a:r>
              <a:rPr lang="en-US" sz="2000" dirty="0" err="1">
                <a:cs typeface="+mn-cs"/>
              </a:rPr>
              <a:t>Uni</a:t>
            </a:r>
            <a:r>
              <a:rPr lang="en-US" sz="2000" dirty="0">
                <a:cs typeface="+mn-cs"/>
              </a:rPr>
              <a:t>, Bi, and Multilateral</a:t>
            </a:r>
          </a:p>
          <a:p>
            <a:pPr eaLnBrk="1" hangingPunct="1">
              <a:defRPr/>
            </a:pPr>
            <a:r>
              <a:rPr lang="en-US" sz="2400" dirty="0">
                <a:cs typeface="+mn-cs"/>
              </a:rPr>
              <a:t>Income Tax Treaties</a:t>
            </a:r>
          </a:p>
          <a:p>
            <a:pPr lvl="1" eaLnBrk="1" hangingPunct="1">
              <a:defRPr/>
            </a:pPr>
            <a:r>
              <a:rPr lang="en-US" sz="2000" dirty="0">
                <a:cs typeface="+mn-cs"/>
              </a:rPr>
              <a:t>Art. 9(2)</a:t>
            </a:r>
          </a:p>
        </p:txBody>
      </p:sp>
      <p:sp>
        <p:nvSpPr>
          <p:cNvPr id="44544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5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4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54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54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b="1" dirty="0">
                <a:cs typeface="+mj-cs"/>
              </a:rPr>
              <a:t>Google Double Irish/Dutch Sandwich I-2003</a:t>
            </a:r>
          </a:p>
        </p:txBody>
      </p:sp>
      <p:pic>
        <p:nvPicPr>
          <p:cNvPr id="2" name="Picture 1"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153400" cy="4953000"/>
          </a:xfrm>
          <a:prstGeom prst="rect">
            <a:avLst/>
          </a:prstGeom>
        </p:spPr>
      </p:pic>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2058714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497" y="550430"/>
            <a:ext cx="7555555" cy="5777778"/>
          </a:xfrm>
        </p:spPr>
      </p:pic>
      <p:sp>
        <p:nvSpPr>
          <p:cNvPr id="2" name="Title 1"/>
          <p:cNvSpPr>
            <a:spLocks noGrp="1"/>
          </p:cNvSpPr>
          <p:nvPr>
            <p:ph type="title"/>
          </p:nvPr>
        </p:nvSpPr>
        <p:spPr/>
        <p:txBody>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49215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62" y="1548606"/>
            <a:ext cx="6981825" cy="3781425"/>
          </a:xfrm>
        </p:spPr>
      </p:pic>
      <p:sp>
        <p:nvSpPr>
          <p:cNvPr id="2" name="Title 1"/>
          <p:cNvSpPr>
            <a:spLocks noGrp="1"/>
          </p:cNvSpPr>
          <p:nvPr>
            <p:ph type="title"/>
          </p:nvPr>
        </p:nvSpPr>
        <p:spPr/>
        <p:txBody>
          <a:bodyPr/>
          <a:lstStyle/>
          <a:p>
            <a:r>
              <a:rPr lang="en-US" b="1" dirty="0"/>
              <a:t>Google’s Effective Tax Rate</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473343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066800" y="1628775"/>
            <a:ext cx="6734175" cy="1800225"/>
          </a:xfrm>
        </p:spPr>
      </p:pic>
      <p:sp>
        <p:nvSpPr>
          <p:cNvPr id="2" name="Title 1"/>
          <p:cNvSpPr>
            <a:spLocks noGrp="1"/>
          </p:cNvSpPr>
          <p:nvPr>
            <p:ph type="title"/>
          </p:nvPr>
        </p:nvSpPr>
        <p:spPr/>
        <p:txBody>
          <a:bodyPr/>
          <a:lstStyle/>
          <a:p>
            <a:r>
              <a:rPr lang="en-US" b="1" dirty="0"/>
              <a:t>Google’s Effective Tax Rate</a:t>
            </a:r>
            <a:r>
              <a:rPr lang="en-US" b="1"/>
              <a:t>: Reconciliation</a:t>
            </a:r>
            <a:endParaRPr lang="en-US" dirty="0"/>
          </a:p>
        </p:txBody>
      </p:sp>
      <p:sp>
        <p:nvSpPr>
          <p:cNvPr id="9" name="Rectangle 8"/>
          <p:cNvSpPr/>
          <p:nvPr/>
        </p:nvSpPr>
        <p:spPr>
          <a:xfrm>
            <a:off x="384048" y="3573833"/>
            <a:ext cx="8613648" cy="2723823"/>
          </a:xfrm>
          <a:prstGeom prst="rect">
            <a:avLst/>
          </a:prstGeom>
        </p:spPr>
        <p:txBody>
          <a:bodyPr wrap="square">
            <a:spAutoFit/>
          </a:bodyPr>
          <a:lstStyle/>
          <a:p>
            <a:r>
              <a:rPr lang="en-US" sz="1900" dirty="0">
                <a:latin typeface="Calibri" charset="0"/>
                <a:ea typeface="Calibri" charset="0"/>
                <a:cs typeface="Calibri" charset="0"/>
              </a:rPr>
              <a:t>We have not provided U.S. income taxes and foreign withholding taxes on the undistributed earnings of foreign subsidiaries as of December 31, 2014 because we intend to permanently reinvest such earnings outside the U.S. If these foreign earnings were to be repatriated in the future, the related U.S. tax liability may be reduced by any foreign income taxes previously paid on these earnings. As of December 31, 2014, </a:t>
            </a:r>
            <a:r>
              <a:rPr lang="en-US" sz="1900" b="1" dirty="0">
                <a:latin typeface="Calibri" charset="0"/>
                <a:ea typeface="Calibri" charset="0"/>
                <a:cs typeface="Calibri" charset="0"/>
              </a:rPr>
              <a:t>the cumulative amount of earnings upon. which U.S. income taxes have not been provided is approximately $47.4 billion. </a:t>
            </a:r>
            <a:r>
              <a:rPr lang="en-US" sz="1900" dirty="0">
                <a:latin typeface="Calibri" charset="0"/>
                <a:ea typeface="Calibri" charset="0"/>
                <a:cs typeface="Calibri" charset="0"/>
              </a:rPr>
              <a:t>Determination of the amount of unrecognized deferred tax liability related to these earnings is not practicable </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67558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p:txBody>
          <a:bodyPr/>
          <a:lstStyle/>
          <a:p>
            <a:pPr marL="0" indent="0" eaLnBrk="1" hangingPunct="1">
              <a:buFontTx/>
              <a:buNone/>
              <a:defRPr/>
            </a:pPr>
            <a:endParaRPr lang="en-US" sz="2400" dirty="0">
              <a:cs typeface="+mn-cs"/>
            </a:endParaRPr>
          </a:p>
          <a:p>
            <a:pPr marL="292100" indent="-292100" eaLnBrk="1" hangingPunct="1">
              <a:defRPr/>
            </a:pPr>
            <a:r>
              <a:rPr lang="en-US" sz="2400" dirty="0">
                <a:cs typeface="+mn-cs"/>
              </a:rPr>
              <a:t>1968:  Set out arm</a:t>
            </a:r>
            <a:r>
              <a:rPr lang="en-US" sz="2400" dirty="0">
                <a:latin typeface="Arial"/>
                <a:cs typeface="+mn-cs"/>
              </a:rPr>
              <a:t>’</a:t>
            </a:r>
            <a:r>
              <a:rPr lang="en-US" sz="2400" dirty="0">
                <a:cs typeface="+mn-cs"/>
              </a:rPr>
              <a:t>s-length standard for loans, services, use and sale of tangible property, and transfer of intangible property</a:t>
            </a:r>
          </a:p>
          <a:p>
            <a:pPr marL="292100" indent="-292100" eaLnBrk="1" hangingPunct="1">
              <a:defRPr/>
            </a:pPr>
            <a:r>
              <a:rPr lang="en-US" sz="2400" dirty="0">
                <a:cs typeface="+mn-cs"/>
              </a:rPr>
              <a:t>1986:  Added the CWI standard in section 482 for intangibles</a:t>
            </a:r>
          </a:p>
          <a:p>
            <a:pPr marL="292100" indent="-292100" eaLnBrk="1" hangingPunct="1">
              <a:defRPr/>
            </a:pPr>
            <a:r>
              <a:rPr lang="en-US" sz="2400" dirty="0">
                <a:cs typeface="+mn-cs"/>
              </a:rPr>
              <a:t>1988:  Treasury White Paper </a:t>
            </a:r>
          </a:p>
          <a:p>
            <a:pPr marL="292100" indent="-292100" eaLnBrk="1" hangingPunct="1">
              <a:defRPr/>
            </a:pPr>
            <a:r>
              <a:rPr lang="en-US" sz="2400" dirty="0">
                <a:cs typeface="+mn-cs"/>
              </a:rPr>
              <a:t>1994:  Final Section 482 </a:t>
            </a:r>
            <a:r>
              <a:rPr lang="en-US" sz="2400" dirty="0" err="1">
                <a:cs typeface="+mn-cs"/>
              </a:rPr>
              <a:t>Regs</a:t>
            </a:r>
            <a:endParaRPr lang="en-US" sz="2400" dirty="0">
              <a:cs typeface="+mn-cs"/>
            </a:endParaRPr>
          </a:p>
          <a:p>
            <a:pPr marL="292100" indent="-292100" eaLnBrk="1" hangingPunct="1">
              <a:defRPr/>
            </a:pPr>
            <a:r>
              <a:rPr lang="en-US" sz="2400" dirty="0">
                <a:cs typeface="+mn-cs"/>
              </a:rPr>
              <a:t>2005:  New Proposed Cost-Sharing </a:t>
            </a:r>
            <a:r>
              <a:rPr lang="en-US" sz="2400" dirty="0" err="1">
                <a:cs typeface="+mn-cs"/>
              </a:rPr>
              <a:t>Regs</a:t>
            </a:r>
            <a:endParaRPr lang="en-US" sz="2400" dirty="0">
              <a:cs typeface="+mn-cs"/>
            </a:endParaRPr>
          </a:p>
          <a:p>
            <a:pPr marL="292100" indent="-292100" eaLnBrk="1" hangingPunct="1">
              <a:defRPr/>
            </a:pPr>
            <a:r>
              <a:rPr lang="en-US" sz="2400" dirty="0">
                <a:cs typeface="+mn-cs"/>
              </a:rPr>
              <a:t>2006:  New Controlled Services </a:t>
            </a:r>
            <a:r>
              <a:rPr lang="en-US" sz="2400" dirty="0" err="1">
                <a:cs typeface="+mn-cs"/>
              </a:rPr>
              <a:t>Regs</a:t>
            </a:r>
            <a:endParaRPr lang="en-US" sz="2400" dirty="0">
              <a:cs typeface="+mn-cs"/>
            </a:endParaRPr>
          </a:p>
          <a:p>
            <a:pPr marL="292100" indent="-292100" eaLnBrk="1" hangingPunct="1">
              <a:defRPr/>
            </a:pPr>
            <a:r>
              <a:rPr lang="en-US" sz="2400" dirty="0">
                <a:cs typeface="+mn-cs"/>
              </a:rPr>
              <a:t>2008-9:  New Temporary Cost-Sharing </a:t>
            </a:r>
            <a:r>
              <a:rPr lang="en-US" sz="2400" dirty="0" err="1">
                <a:cs typeface="+mn-cs"/>
              </a:rPr>
              <a:t>Regs</a:t>
            </a:r>
            <a:endParaRPr lang="en-US" sz="2400" dirty="0">
              <a:cs typeface="+mn-cs"/>
            </a:endParaRPr>
          </a:p>
          <a:p>
            <a:pPr marL="292100" indent="-292100" eaLnBrk="1" hangingPunct="1">
              <a:defRPr/>
            </a:pPr>
            <a:r>
              <a:rPr lang="en-US" sz="2400" dirty="0">
                <a:cs typeface="+mn-cs"/>
              </a:rPr>
              <a:t>Dec. 16, 2011: Final Cost-Sharing </a:t>
            </a:r>
            <a:r>
              <a:rPr lang="en-US" sz="2400" dirty="0" err="1">
                <a:cs typeface="+mn-cs"/>
              </a:rPr>
              <a:t>Regs</a:t>
            </a:r>
            <a:endParaRPr lang="en-US" sz="3200" dirty="0">
              <a:cs typeface="+mn-cs"/>
            </a:endParaRPr>
          </a:p>
        </p:txBody>
      </p:sp>
      <p:sp>
        <p:nvSpPr>
          <p:cNvPr id="442370" name="Rectangle 2"/>
          <p:cNvSpPr>
            <a:spLocks noGrp="1" noChangeArrowheads="1"/>
          </p:cNvSpPr>
          <p:nvPr>
            <p:ph type="title"/>
          </p:nvPr>
        </p:nvSpPr>
        <p:spPr/>
        <p:txBody>
          <a:bodyPr/>
          <a:lstStyle/>
          <a:p>
            <a:pPr eaLnBrk="1" hangingPunct="1">
              <a:defRPr/>
            </a:pPr>
            <a:r>
              <a:rPr lang="en-US" b="1" dirty="0">
                <a:cs typeface="+mj-cs"/>
              </a:rPr>
              <a:t>Transfer Pricing:  482 Regulations</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2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23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2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eaLnBrk="1" hangingPunct="1">
              <a:defRPr/>
            </a:pPr>
            <a:r>
              <a:rPr lang="en-US" sz="2400" dirty="0">
                <a:cs typeface="+mn-cs"/>
              </a:rPr>
              <a:t>In determining the true taxable income of a controlled taxpayer, the standard to be applied in every case is that of a taxpayer dealing at </a:t>
            </a:r>
            <a:r>
              <a:rPr lang="en-US" sz="2400" b="1" i="1" dirty="0">
                <a:cs typeface="+mn-cs"/>
              </a:rPr>
              <a:t>arm’s length </a:t>
            </a:r>
            <a:r>
              <a:rPr lang="en-US" sz="2400" b="1" dirty="0">
                <a:cs typeface="+mn-cs"/>
              </a:rPr>
              <a:t>with an uncontrolled taxpayer. </a:t>
            </a:r>
            <a:r>
              <a:rPr lang="en-US" sz="2400" dirty="0">
                <a:cs typeface="+mn-cs"/>
              </a:rPr>
              <a:t>A </a:t>
            </a:r>
            <a:r>
              <a:rPr lang="en-US" sz="2400" b="1" i="1" dirty="0">
                <a:cs typeface="+mn-cs"/>
              </a:rPr>
              <a:t>controlled transaction </a:t>
            </a:r>
            <a:r>
              <a:rPr lang="en-US" sz="2400" dirty="0">
                <a:cs typeface="+mn-cs"/>
              </a:rPr>
              <a:t>meets the arm’s length standard if the results of the transaction are consistent with the results that would have been realized if </a:t>
            </a:r>
            <a:r>
              <a:rPr lang="en-US" sz="2400" b="1" dirty="0">
                <a:cs typeface="+mn-cs"/>
              </a:rPr>
              <a:t>uncontrolled taxpayers had engaged in the same transaction under the same circumstances (arm’s length result). </a:t>
            </a:r>
            <a:r>
              <a:rPr lang="en-US" sz="2400" dirty="0">
                <a:cs typeface="+mn-cs"/>
              </a:rPr>
              <a:t>However, because identical transactions can rarely be located, whether a transaction produces an arm’s length result generally will be determined by reference to the results of </a:t>
            </a:r>
            <a:r>
              <a:rPr lang="en-US" sz="2400" b="1" i="1" dirty="0">
                <a:cs typeface="+mn-cs"/>
              </a:rPr>
              <a:t>comparable transactions</a:t>
            </a:r>
            <a:r>
              <a:rPr lang="en-US" sz="2400" b="1" dirty="0">
                <a:cs typeface="+mn-cs"/>
              </a:rPr>
              <a:t> under comparable circumstances.</a:t>
            </a:r>
            <a:r>
              <a:rPr lang="en-US" sz="2400" dirty="0">
                <a:cs typeface="+mn-cs"/>
              </a:rPr>
              <a:t> (-1(b)(1))</a:t>
            </a:r>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eaLnBrk="1" hangingPunct="1">
              <a:defRPr/>
            </a:pPr>
            <a:r>
              <a:rPr lang="en-US" sz="2400" dirty="0">
                <a:cs typeface="+mn-cs"/>
              </a:rPr>
              <a:t>The arm’s length result of a controlled transaction must be determined under the method that, under the facts and circumstances, provides the most reliable measure of an arm’s length result. (-1(c)(1))</a:t>
            </a:r>
          </a:p>
          <a:p>
            <a:pPr marL="685800" lvl="1" indent="-342900" eaLnBrk="1" hangingPunct="1">
              <a:defRPr/>
            </a:pPr>
            <a:r>
              <a:rPr lang="en-US" b="1" dirty="0">
                <a:solidFill>
                  <a:srgbClr val="FF0000"/>
                </a:solidFill>
              </a:rPr>
              <a:t>Transactions </a:t>
            </a:r>
            <a:r>
              <a:rPr lang="en-US" dirty="0"/>
              <a:t>between </a:t>
            </a:r>
            <a:r>
              <a:rPr lang="en-US" b="1" dirty="0"/>
              <a:t>unrelated parties </a:t>
            </a:r>
            <a:r>
              <a:rPr lang="en-US" dirty="0"/>
              <a:t>provide the most objective basis for determining whether the results of a controlled transaction are arm’s length. (-1(c)(2))</a:t>
            </a:r>
          </a:p>
          <a:p>
            <a:pPr marL="342900" indent="-342900" eaLnBrk="1" hangingPunct="1">
              <a:defRPr/>
            </a:pPr>
            <a:r>
              <a:rPr lang="en-US" sz="2400" dirty="0">
                <a:cs typeface="+mn-cs"/>
              </a:rPr>
              <a:t>Comparability</a:t>
            </a:r>
          </a:p>
          <a:p>
            <a:pPr marL="723900" lvl="1" indent="-342900" eaLnBrk="1" hangingPunct="1">
              <a:defRPr/>
            </a:pPr>
            <a:r>
              <a:rPr lang="en-US" sz="2000" b="1" i="1" dirty="0"/>
              <a:t>Economic Functions</a:t>
            </a:r>
            <a:r>
              <a:rPr lang="en-US" sz="2000" dirty="0"/>
              <a:t>:  R&amp;D, Product design, manufacturing, purchasing, marketing, transportation, management services</a:t>
            </a:r>
          </a:p>
          <a:p>
            <a:pPr marL="723900" lvl="1" indent="-342900" eaLnBrk="1" hangingPunct="1">
              <a:defRPr/>
            </a:pPr>
            <a:r>
              <a:rPr lang="en-US" sz="2000" b="1" i="1" dirty="0"/>
              <a:t>Contract Terms</a:t>
            </a:r>
            <a:r>
              <a:rPr lang="en-US" sz="2000" dirty="0"/>
              <a:t>: volume, warranties, duration of licenses, credit terms</a:t>
            </a:r>
          </a:p>
          <a:p>
            <a:pPr marL="723900" lvl="1" indent="-342900" eaLnBrk="1" hangingPunct="1">
              <a:defRPr/>
            </a:pPr>
            <a:r>
              <a:rPr lang="en-US" sz="2000" b="1" i="1" dirty="0"/>
              <a:t>Risks</a:t>
            </a:r>
            <a:r>
              <a:rPr lang="en-US" sz="2000" i="1" dirty="0"/>
              <a:t>:</a:t>
            </a:r>
            <a:r>
              <a:rPr lang="en-US" sz="2000" dirty="0"/>
              <a:t> market risks, financial risks (FX, interest rate), product liability risk </a:t>
            </a:r>
          </a:p>
          <a:p>
            <a:pPr marL="723900" lvl="1" indent="-342900" eaLnBrk="1" hangingPunct="1">
              <a:defRPr/>
            </a:pPr>
            <a:r>
              <a:rPr lang="en-US" sz="2000" b="1" i="1" dirty="0"/>
              <a:t>Economic Conditions</a:t>
            </a:r>
            <a:r>
              <a:rPr lang="en-US" sz="2000" dirty="0"/>
              <a:t>: relative size of markets, market shares, location-specific costs</a:t>
            </a:r>
          </a:p>
          <a:p>
            <a:pPr marL="342900" indent="-342900" eaLnBrk="1" hangingPunct="1">
              <a:defRPr/>
            </a:pPr>
            <a:r>
              <a:rPr lang="en-US" sz="2400" dirty="0">
                <a:cs typeface="+mn-cs"/>
              </a:rPr>
              <a:t>Arm’s length Range (-1(e))</a:t>
            </a:r>
          </a:p>
          <a:p>
            <a:pPr eaLnBrk="1" hangingPunct="1">
              <a:defRPr/>
            </a:pPr>
            <a:endParaRPr lang="en-US" dirty="0">
              <a:cs typeface="+mn-cs"/>
            </a:endParaRPr>
          </a:p>
          <a:p>
            <a:pPr lvl="1" eaLnBrk="1" hangingPunct="1">
              <a:defRPr/>
            </a:pPr>
            <a:endParaRPr lang="en-US" sz="2000" dirty="0"/>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defRPr/>
            </a:pPr>
            <a:r>
              <a:rPr lang="en-US" sz="3200" b="1" dirty="0">
                <a:cs typeface="+mn-cs"/>
              </a:rPr>
              <a:t>Tangible Property</a:t>
            </a:r>
          </a:p>
          <a:p>
            <a:pPr lvl="1" eaLnBrk="1" hangingPunct="1">
              <a:defRPr/>
            </a:pPr>
            <a:r>
              <a:rPr lang="en-US" sz="2800" b="1" dirty="0">
                <a:solidFill>
                  <a:srgbClr val="FF0000"/>
                </a:solidFill>
              </a:rPr>
              <a:t>CUP, RPM</a:t>
            </a:r>
            <a:r>
              <a:rPr lang="en-US" sz="2800" dirty="0"/>
              <a:t>, </a:t>
            </a:r>
            <a:r>
              <a:rPr lang="en-US" sz="2800" b="1" dirty="0">
                <a:solidFill>
                  <a:srgbClr val="FF0000"/>
                </a:solidFill>
              </a:rPr>
              <a:t>CP+</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a:p>
            <a:pPr eaLnBrk="1" hangingPunct="1">
              <a:defRPr/>
            </a:pPr>
            <a:endParaRPr lang="en-US" sz="3200" dirty="0">
              <a:cs typeface="+mn-cs"/>
            </a:endParaRPr>
          </a:p>
          <a:p>
            <a:pPr eaLnBrk="1" hangingPunct="1">
              <a:defRPr/>
            </a:pPr>
            <a:r>
              <a:rPr lang="en-US" sz="3200" b="1" dirty="0">
                <a:cs typeface="+mn-cs"/>
              </a:rPr>
              <a:t>Intangible Property</a:t>
            </a:r>
          </a:p>
          <a:p>
            <a:pPr lvl="1" eaLnBrk="1" hangingPunct="1">
              <a:defRPr/>
            </a:pPr>
            <a:r>
              <a:rPr lang="en-US" sz="2800" b="1" dirty="0">
                <a:solidFill>
                  <a:srgbClr val="FF0000"/>
                </a:solidFill>
              </a:rPr>
              <a:t>CUT</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p:txBody>
      </p:sp>
      <p:sp>
        <p:nvSpPr>
          <p:cNvPr id="2" name="Title 1"/>
          <p:cNvSpPr>
            <a:spLocks noGrp="1"/>
          </p:cNvSpPr>
          <p:nvPr>
            <p:ph type="title"/>
          </p:nvPr>
        </p:nvSpPr>
        <p:spPr/>
        <p:txBody>
          <a:bodyPr/>
          <a:lstStyle/>
          <a:p>
            <a:pPr eaLnBrk="1" hangingPunct="1">
              <a:defRPr/>
            </a:pPr>
            <a:r>
              <a:rPr lang="en-US" b="1" dirty="0">
                <a:cs typeface="+mj-cs"/>
              </a:rPr>
              <a:t>Transfer Pricing Methods: </a:t>
            </a:r>
            <a:r>
              <a:rPr lang="en-US" b="1" dirty="0">
                <a:solidFill>
                  <a:srgbClr val="FF0000"/>
                </a:solidFill>
                <a:cs typeface="+mj-cs"/>
              </a:rPr>
              <a:t>Transaction Based </a:t>
            </a:r>
            <a:r>
              <a:rPr lang="en-US" b="1" dirty="0">
                <a:cs typeface="+mj-cs"/>
              </a:rPr>
              <a:t>and </a:t>
            </a:r>
            <a:r>
              <a:rPr lang="en-US" dirty="0">
                <a:solidFill>
                  <a:schemeClr val="accent3">
                    <a:lumMod val="50000"/>
                    <a:lumOff val="50000"/>
                  </a:schemeClr>
                </a:solidFill>
                <a:cs typeface="+mj-cs"/>
              </a:rPr>
              <a:t>Profit Based</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b="1" i="1" dirty="0"/>
              <a:t>Comparable Uncontrolled Price</a:t>
            </a:r>
            <a:r>
              <a:rPr lang="en-US" sz="2800" b="1" dirty="0"/>
              <a:t> (CUP) (tangible property)</a:t>
            </a:r>
          </a:p>
          <a:p>
            <a:pPr lvl="1"/>
            <a:r>
              <a:rPr lang="en-US" sz="2400" dirty="0"/>
              <a:t>Compares amount charged in a </a:t>
            </a:r>
            <a:r>
              <a:rPr lang="en-US" sz="2400" b="1" dirty="0"/>
              <a:t>controlled transaction </a:t>
            </a:r>
            <a:r>
              <a:rPr lang="en-US" sz="2400" dirty="0"/>
              <a:t>by reference to amount charged in a </a:t>
            </a:r>
            <a:r>
              <a:rPr lang="en-US" sz="2400" b="1" i="1" dirty="0"/>
              <a:t>comparable uncontrolled transaction</a:t>
            </a:r>
            <a:r>
              <a:rPr lang="en-US" sz="2400" b="1" dirty="0"/>
              <a:t> </a:t>
            </a:r>
            <a:r>
              <a:rPr lang="en-US" sz="2400" dirty="0"/>
              <a:t>(-3(b)(2)</a:t>
            </a:r>
          </a:p>
          <a:p>
            <a:pPr lvl="1"/>
            <a:r>
              <a:rPr lang="en-US" sz="2400" dirty="0"/>
              <a:t>Comparable? Effect of TMs, etc.</a:t>
            </a:r>
          </a:p>
          <a:p>
            <a:r>
              <a:rPr lang="en-US" sz="2800" b="1" i="1" dirty="0"/>
              <a:t>Comparable Uncontrolled Transactions </a:t>
            </a:r>
            <a:r>
              <a:rPr lang="en-US" sz="2800" b="1" dirty="0"/>
              <a:t>(CUT) (intangibles) (-4)</a:t>
            </a:r>
          </a:p>
          <a:p>
            <a:pPr lvl="1"/>
            <a:r>
              <a:rPr lang="en-US" sz="2400" dirty="0"/>
              <a:t>Comparable IP must have same </a:t>
            </a:r>
            <a:r>
              <a:rPr lang="en-US" sz="2400" i="1" dirty="0"/>
              <a:t>profit potential</a:t>
            </a:r>
            <a:r>
              <a:rPr lang="en-US" sz="2400" dirty="0"/>
              <a:t> –NPV of benefits to be realized (based on prospective profits or costs) (-4(c)(2)(iii)(B)(1)</a:t>
            </a:r>
          </a:p>
          <a:p>
            <a:pPr lvl="1"/>
            <a:r>
              <a:rPr lang="en-US" sz="2400" dirty="0"/>
              <a:t>CWI adjustments, but not if, </a:t>
            </a:r>
            <a:r>
              <a:rPr lang="en-US" sz="2400" i="1" dirty="0"/>
              <a:t>inter alia</a:t>
            </a:r>
            <a:r>
              <a:rPr lang="en-US" sz="2400" dirty="0"/>
              <a:t>, IP transferred to uncontrolled taxpayer in a CUT transaction under substantially the same circumstances as those of the controlled transaction (-4(f)) </a:t>
            </a:r>
          </a:p>
          <a:p>
            <a:pPr lvl="1"/>
            <a:endParaRPr lang="en-US" sz="1400" dirty="0"/>
          </a:p>
        </p:txBody>
      </p:sp>
      <p:sp>
        <p:nvSpPr>
          <p:cNvPr id="2" name="Title 1"/>
          <p:cNvSpPr>
            <a:spLocks noGrp="1"/>
          </p:cNvSpPr>
          <p:nvPr>
            <p:ph type="title"/>
          </p:nvPr>
        </p:nvSpPr>
        <p:spPr/>
        <p:txBody>
          <a:bodyPr/>
          <a:lstStyle/>
          <a:p>
            <a:r>
              <a:rPr lang="en-US" b="1" dirty="0"/>
              <a:t>Transfer Pricing: Transaction Methods</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9316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i="1" dirty="0"/>
              <a:t>Resale Price </a:t>
            </a:r>
            <a:r>
              <a:rPr lang="en-US" sz="2800" b="1" dirty="0"/>
              <a:t>(tangible property)</a:t>
            </a:r>
          </a:p>
          <a:p>
            <a:pPr lvl="1"/>
            <a:r>
              <a:rPr lang="en-US" sz="2400" dirty="0"/>
              <a:t>Sales between related parties are analyzed from the POV of a </a:t>
            </a:r>
            <a:r>
              <a:rPr lang="en-US" sz="2400" b="1" i="1" dirty="0"/>
              <a:t>buyer</a:t>
            </a:r>
            <a:r>
              <a:rPr lang="en-US" sz="2400" dirty="0"/>
              <a:t> that resells the goods to an unrelated person and is used in cases where the reseller (distributor) </a:t>
            </a:r>
            <a:r>
              <a:rPr lang="en-US" sz="2400" b="1" dirty="0"/>
              <a:t>does not add </a:t>
            </a:r>
            <a:r>
              <a:rPr lang="en-US" sz="2400" dirty="0"/>
              <a:t>substantial value to the goods by physically altering them before resale (-4(c))</a:t>
            </a:r>
          </a:p>
          <a:p>
            <a:pPr lvl="1"/>
            <a:r>
              <a:rPr lang="en-US" sz="2400" dirty="0"/>
              <a:t>Not ordinarily used where the controlled party uses its IP to add substantial value.</a:t>
            </a:r>
          </a:p>
          <a:p>
            <a:pPr lvl="1"/>
            <a:r>
              <a:rPr lang="en-US" sz="2400" dirty="0"/>
              <a:t>Similarity of functions, risks borne, and contractual terms are especially important</a:t>
            </a:r>
          </a:p>
          <a:p>
            <a:r>
              <a:rPr lang="en-US" sz="2800" b="1" i="1" dirty="0"/>
              <a:t>Cost Plus </a:t>
            </a:r>
            <a:r>
              <a:rPr lang="en-US" sz="2800" b="1" dirty="0"/>
              <a:t>(tangible property)</a:t>
            </a:r>
            <a:endParaRPr lang="en-US" sz="2800" b="1" i="1" dirty="0"/>
          </a:p>
          <a:p>
            <a:pPr lvl="1"/>
            <a:r>
              <a:rPr lang="en-US" sz="2400" dirty="0"/>
              <a:t>Compares gross profit markups of comparable controlled and uncontrolled transactions.  Focuses on POV of </a:t>
            </a:r>
            <a:r>
              <a:rPr lang="en-US" sz="2400" i="1" dirty="0"/>
              <a:t>producer, </a:t>
            </a:r>
            <a:r>
              <a:rPr lang="en-US" sz="2400" b="1" i="1" dirty="0"/>
              <a:t>manufacturer</a:t>
            </a:r>
            <a:r>
              <a:rPr lang="en-US" sz="2400" b="1" dirty="0"/>
              <a:t>.</a:t>
            </a:r>
            <a:r>
              <a:rPr lang="en-US" sz="2400" dirty="0"/>
              <a:t> (-4(d))</a:t>
            </a:r>
          </a:p>
        </p:txBody>
      </p:sp>
      <p:sp>
        <p:nvSpPr>
          <p:cNvPr id="2" name="Title 1"/>
          <p:cNvSpPr>
            <a:spLocks noGrp="1"/>
          </p:cNvSpPr>
          <p:nvPr>
            <p:ph type="title"/>
          </p:nvPr>
        </p:nvSpPr>
        <p:spPr/>
        <p:txBody>
          <a:bodyPr/>
          <a:lstStyle/>
          <a:p>
            <a:r>
              <a:rPr lang="en-US" b="1" dirty="0"/>
              <a:t>Transfer Pricing: Transaction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6359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92100" indent="-292100"/>
            <a:r>
              <a:rPr lang="en-US" sz="2400" b="1" i="1" dirty="0"/>
              <a:t>Profit Split</a:t>
            </a:r>
          </a:p>
          <a:p>
            <a:pPr marL="571500" lvl="1" indent="-342900"/>
            <a:r>
              <a:rPr lang="en-US" sz="2000" dirty="0"/>
              <a:t>Allocate P&amp;L based on </a:t>
            </a:r>
            <a:r>
              <a:rPr lang="en-US" sz="2000" b="1" dirty="0"/>
              <a:t>relative value of each controlled taxpayer’s contribution to combined P&amp;L </a:t>
            </a:r>
            <a:r>
              <a:rPr lang="en-US" sz="2000" dirty="0"/>
              <a:t>based on </a:t>
            </a:r>
            <a:r>
              <a:rPr lang="en-US" sz="2000" b="1" dirty="0"/>
              <a:t>functions performed</a:t>
            </a:r>
            <a:r>
              <a:rPr lang="en-US" sz="2000" dirty="0"/>
              <a:t>, risks assumed, and capital employed by each party.  (-6(b))</a:t>
            </a:r>
          </a:p>
          <a:p>
            <a:pPr marL="571500" lvl="1" indent="-342900"/>
            <a:r>
              <a:rPr lang="en-US" sz="2000" b="1" dirty="0"/>
              <a:t>Comparable Profit Split </a:t>
            </a:r>
            <a:r>
              <a:rPr lang="en-US" sz="2000" dirty="0"/>
              <a:t>(-6(c)(2))</a:t>
            </a:r>
          </a:p>
          <a:p>
            <a:pPr marL="800100" lvl="2" indent="-228600"/>
            <a:r>
              <a:rPr lang="en-US" sz="1800" dirty="0"/>
              <a:t>Difficult to find uncontrolled parties dealing at arm’s length in similar transactions and enough information about their combined P&amp;Ls</a:t>
            </a:r>
          </a:p>
          <a:p>
            <a:pPr marL="800100" lvl="2" indent="-228600"/>
            <a:r>
              <a:rPr lang="en-US" sz="1800" dirty="0"/>
              <a:t>Examine operating profit margin relative to financial metric</a:t>
            </a:r>
          </a:p>
          <a:p>
            <a:pPr marL="571500" lvl="1" indent="-342900"/>
            <a:r>
              <a:rPr lang="en-US" sz="2000" b="1" dirty="0"/>
              <a:t>Residual Profit Split </a:t>
            </a:r>
            <a:r>
              <a:rPr lang="en-US" sz="2000" dirty="0"/>
              <a:t>(-6(c)(3))</a:t>
            </a:r>
          </a:p>
          <a:p>
            <a:pPr marL="800100" lvl="2" indent="-228600"/>
            <a:r>
              <a:rPr lang="en-US" sz="1800" dirty="0"/>
              <a:t>Operating income allocated to each party to provide market return for “routine”  contributions to activity—contributions of tangible and IP, services that are generally owned by uncontrolled TP engaged in similar activities.</a:t>
            </a:r>
          </a:p>
          <a:p>
            <a:pPr marL="800100" lvl="2" indent="-228600"/>
            <a:r>
              <a:rPr lang="en-US" sz="1800" dirty="0"/>
              <a:t>Residual profit divided among the controlled parties based on relative value of their contributions of IP to the relevant business activity</a:t>
            </a:r>
          </a:p>
          <a:p>
            <a:pPr marL="1206500" lvl="3"/>
            <a:r>
              <a:rPr lang="en-US" sz="1600" dirty="0"/>
              <a:t>External market benchmarks that reflect the FMV of the IP,</a:t>
            </a:r>
          </a:p>
          <a:p>
            <a:pPr marL="1206500" lvl="3"/>
            <a:r>
              <a:rPr lang="en-US" sz="1600" dirty="0"/>
              <a:t>Capitalized cost of developing the IP, or</a:t>
            </a:r>
          </a:p>
          <a:p>
            <a:pPr marL="1206500" lvl="3"/>
            <a:r>
              <a:rPr lang="en-US" sz="1600" dirty="0"/>
              <a:t>The amount of actual expenditures</a:t>
            </a:r>
          </a:p>
          <a:p>
            <a:pPr lvl="3"/>
            <a:endParaRPr lang="en-US" sz="1600" dirty="0"/>
          </a:p>
        </p:txBody>
      </p:sp>
      <p:sp>
        <p:nvSpPr>
          <p:cNvPr id="2" name="Title 1"/>
          <p:cNvSpPr>
            <a:spLocks noGrp="1"/>
          </p:cNvSpPr>
          <p:nvPr>
            <p:ph type="title"/>
          </p:nvPr>
        </p:nvSpPr>
        <p:spPr/>
        <p:txBody>
          <a:bodyPr/>
          <a:lstStyle/>
          <a:p>
            <a:r>
              <a:rPr lang="en-US" b="1" dirty="0"/>
              <a:t>Transfer Pricing: Profit-Based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55344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731BF7-A4D2-45F5-A127-F6DFA9E51DBA}">
  <ds:schemaRefs>
    <ds:schemaRef ds:uri="http://schemas.microsoft.com/sharepoint/v3/contenttype/forms"/>
  </ds:schemaRefs>
</ds:datastoreItem>
</file>

<file path=customXml/itemProps2.xml><?xml version="1.0" encoding="utf-8"?>
<ds:datastoreItem xmlns:ds="http://schemas.openxmlformats.org/officeDocument/2006/customXml" ds:itemID="{B80194FE-8F5C-4FB1-9C58-A785AE4B8BC6}">
  <ds:schemaRefs>
    <ds:schemaRef ds:uri="http://schemas.microsoft.com/office/2006/documentManagement/types"/>
    <ds:schemaRef ds:uri="http://schemas.microsoft.com/office/infopath/2007/PartnerControls"/>
    <ds:schemaRef ds:uri="http://purl.org/dc/elements/1.1/"/>
    <ds:schemaRef ds:uri="http://www.w3.org/XML/1998/namespace"/>
    <ds:schemaRef ds:uri="dee7606c-638d-4687-a004-8de278f93ba2"/>
    <ds:schemaRef ds:uri="http://purl.org/dc/terms/"/>
    <ds:schemaRef ds:uri="http://purl.org/dc/dcmitype/"/>
    <ds:schemaRef ds:uri="http://schemas.openxmlformats.org/package/2006/metadata/core-properties"/>
    <ds:schemaRef ds:uri="f450584a-cb59-46a6-8009-931c1e5e40a6"/>
    <ds:schemaRef ds:uri="http://schemas.microsoft.com/office/2006/metadata/properties"/>
  </ds:schemaRefs>
</ds:datastoreItem>
</file>

<file path=customXml/itemProps3.xml><?xml version="1.0" encoding="utf-8"?>
<ds:datastoreItem xmlns:ds="http://schemas.openxmlformats.org/officeDocument/2006/customXml" ds:itemID="{92AED492-37F5-4E0C-BE94-1F2FEF79E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9771</TotalTime>
  <Words>2502</Words>
  <Application>Microsoft Macintosh PowerPoint</Application>
  <PresentationFormat>On-screen Show (4:3)</PresentationFormat>
  <Paragraphs>270</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NSimSun</vt:lpstr>
      <vt:lpstr>Arial</vt:lpstr>
      <vt:lpstr>Calibri</vt:lpstr>
      <vt:lpstr>Calibri Regular</vt:lpstr>
      <vt:lpstr>Courier New</vt:lpstr>
      <vt:lpstr>Wingdings</vt:lpstr>
      <vt:lpstr>Wingdings 2</vt:lpstr>
      <vt:lpstr>CG Body - Standard</vt:lpstr>
      <vt:lpstr>Transfer Pricing</vt:lpstr>
      <vt:lpstr>Transfer Pricing: 482</vt:lpstr>
      <vt:lpstr>Transfer Pricing:  482 Regulations</vt:lpstr>
      <vt:lpstr>Transfer Pricing: 482 Regulations</vt:lpstr>
      <vt:lpstr>Transfer Pricing: 482 Regulations</vt:lpstr>
      <vt:lpstr>Transfer Pricing Methods: Transaction Based and Profit Based</vt:lpstr>
      <vt:lpstr>Transfer Pricing: Transaction Methods</vt:lpstr>
      <vt:lpstr>Transfer Pricing: Transaction Methods</vt:lpstr>
      <vt:lpstr>Transfer Pricing: Profit-Based Methods</vt:lpstr>
      <vt:lpstr>Intellectual Property and Section 482</vt:lpstr>
      <vt:lpstr>Cost Sharing Arrangements (-7T)</vt:lpstr>
      <vt:lpstr>IP, Section 482, and Cost Sharing</vt:lpstr>
      <vt:lpstr>Amazon v. CIR (148 TC No. 8, (2017)); aff’d 934 F.3d 976 (2019)</vt:lpstr>
      <vt:lpstr>Recent 482 Cases</vt:lpstr>
      <vt:lpstr>Repairing the Cracks in the International Tax System </vt:lpstr>
      <vt:lpstr>Amazon v. CIR (2017)</vt:lpstr>
      <vt:lpstr>Amazon v. CIR (2017)</vt:lpstr>
      <vt:lpstr>Amazon v. CIR (2017)</vt:lpstr>
      <vt:lpstr>Amazon v. CIR (2017)</vt:lpstr>
      <vt:lpstr>Transfer Pricing</vt:lpstr>
      <vt:lpstr>Google Double Irish/Dutch Sandwich I-2003</vt:lpstr>
      <vt:lpstr>Google Double Irish/Dutch Sandwich II-2003</vt:lpstr>
      <vt:lpstr>Google’s Effective Tax Rate</vt:lpstr>
      <vt:lpstr>Google’s Effective Tax Rate: Reconciliation</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245</cp:revision>
  <dcterms:created xsi:type="dcterms:W3CDTF">2006-01-20T19:34:26Z</dcterms:created>
  <dcterms:modified xsi:type="dcterms:W3CDTF">2022-05-03T10:38:47Z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